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6C228-F913-47C3-9379-81895E77446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10467-6AEE-4DBF-9B55-886B44BB1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uzoteka.ru/%D0%B2%D1%83%D0%B7%D1%8B/%D0%9C%D0%93%D0%A3-%D0%B8%D0%BC%D0%B5%D0%BD%D0%B8-%D0%9C-%D0%92-%D0%9B%D0%BE%D0%BC%D0%BE%D0%BD%D0%BE%D1%81%D0%BE%D0%B2%D0%B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uzoteka.ru/%D0%B2%D1%83%D0%B7%D1%8B/%D0%9C%D0%A4%D0%A2%D0%98" TargetMode="External"/><Relationship Id="rId7" Type="http://schemas.openxmlformats.org/officeDocument/2006/relationships/hyperlink" Target="http://vuzoteka.ru/%D0%B2%D1%83%D0%B7%D1%8B/%D0%9D%D0%93%D0%A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uz.edunetwork.ru/42/92/v2839/" TargetMode="External"/><Relationship Id="rId2" Type="http://schemas.openxmlformats.org/officeDocument/2006/relationships/hyperlink" Target="http://vuz.edunetwork.ru/42/92/v111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stupi.info/vuz/ivesep-v-g.-novokuznec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heba.ru/uz/21503" TargetMode="External"/><Relationship Id="rId2" Type="http://schemas.openxmlformats.org/officeDocument/2006/relationships/hyperlink" Target="https://www.ucheba.ru/uz/2150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cheba.ru/uz/21535" TargetMode="External"/><Relationship Id="rId4" Type="http://schemas.openxmlformats.org/officeDocument/2006/relationships/hyperlink" Target="https://www.ucheba.ru/uz/21519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IT-специалисты.</a:t>
            </a:r>
            <a:r>
              <a:rPr lang="ru-RU" sz="1600" dirty="0"/>
              <a:t> Здесь просто катастрофическая нехватка кадров. Большинство работников данной сферы, являются самоучками или их квалификация оставляет желать лучшего. Последнее происходит из-за того, что отечественная система образования не адаптирована под современные требования сферы IT-технологий и не успевает за его стремительным развитием. Вследствие этого подготовка специалистов осуществляется по устаревшим системам, программам;</a:t>
            </a:r>
          </a:p>
        </p:txBody>
      </p:sp>
      <p:pic>
        <p:nvPicPr>
          <p:cNvPr id="8194" name="Picture 2" descr="C:\Users\user\Desktop\fixmypc-1-IT-Pro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00200"/>
            <a:ext cx="535785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Специалисты в сфере </a:t>
            </a:r>
            <a:r>
              <a:rPr lang="ru-RU" sz="1800" b="1" dirty="0" err="1"/>
              <a:t>нанотехнологий</a:t>
            </a:r>
            <a:r>
              <a:rPr lang="ru-RU" sz="1800" b="1" dirty="0"/>
              <a:t>.</a:t>
            </a:r>
            <a:r>
              <a:rPr lang="ru-RU" sz="1800" dirty="0"/>
              <a:t> Дефицит квалифицированных кадров в этом случае обусловлен тем, что подготовку кадров осуществляет только несколько учебных заведений. Кроме того, данное направление является перспективным и только набирает обороты;</a:t>
            </a:r>
          </a:p>
        </p:txBody>
      </p:sp>
      <p:pic>
        <p:nvPicPr>
          <p:cNvPr id="9218" name="Picture 2" descr="C:\Users\user\Desktop\Nano--Whatnano-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429552" cy="442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/>
              <a:t>Список </a:t>
            </a:r>
            <a:r>
              <a:rPr lang="ru-RU" sz="4400" dirty="0" smtClean="0"/>
              <a:t> </a:t>
            </a:r>
            <a:r>
              <a:rPr lang="ru-RU" sz="4400" dirty="0"/>
              <a:t>наиболее востребованных на рынке труда, новых и перспективных профессий, требующих среднего профессионального образования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sz="2200" dirty="0" smtClean="0"/>
              <a:t>	</a:t>
            </a:r>
            <a:r>
              <a:rPr lang="ru-RU" sz="14400" dirty="0" smtClean="0"/>
              <a:t>1</a:t>
            </a:r>
            <a:r>
              <a:rPr lang="ru-RU" sz="14400" dirty="0"/>
              <a:t>. </a:t>
            </a:r>
            <a:r>
              <a:rPr lang="ru-RU" sz="14400" dirty="0" smtClean="0"/>
              <a:t>Автомеханик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dirty="0" smtClean="0"/>
              <a:t>2. </a:t>
            </a:r>
            <a:r>
              <a:rPr lang="ru-RU" sz="14400" dirty="0"/>
              <a:t>Графический дизайнер</a:t>
            </a:r>
            <a:br>
              <a:rPr lang="ru-RU" sz="14400" dirty="0"/>
            </a:br>
            <a:r>
              <a:rPr lang="ru-RU" sz="14400" dirty="0" smtClean="0"/>
              <a:t>3. </a:t>
            </a:r>
            <a:r>
              <a:rPr lang="ru-RU" sz="14400" dirty="0"/>
              <a:t>Косметолог</a:t>
            </a:r>
            <a:br>
              <a:rPr lang="ru-RU" sz="14400" dirty="0"/>
            </a:br>
            <a:r>
              <a:rPr lang="ru-RU" sz="14400" dirty="0" smtClean="0"/>
              <a:t>4. </a:t>
            </a:r>
            <a:r>
              <a:rPr lang="ru-RU" sz="14400" dirty="0"/>
              <a:t>Лаборант химического анализа</a:t>
            </a:r>
            <a:br>
              <a:rPr lang="ru-RU" sz="14400" dirty="0"/>
            </a:br>
            <a:r>
              <a:rPr lang="ru-RU" sz="14400" dirty="0" smtClean="0"/>
              <a:t>5. </a:t>
            </a:r>
            <a:r>
              <a:rPr lang="ru-RU" sz="14400" dirty="0"/>
              <a:t>Мастер декоративных работ</a:t>
            </a:r>
            <a:br>
              <a:rPr lang="ru-RU" sz="14400" dirty="0"/>
            </a:br>
            <a:r>
              <a:rPr lang="ru-RU" sz="14400" dirty="0" smtClean="0"/>
              <a:t>6. </a:t>
            </a:r>
            <a:r>
              <a:rPr lang="ru-RU" sz="14400" dirty="0"/>
              <a:t>Мастер столярно-плотницких </a:t>
            </a:r>
            <a:r>
              <a:rPr lang="ru-RU" sz="14400" dirty="0" smtClean="0"/>
              <a:t>работ</a:t>
            </a:r>
          </a:p>
          <a:p>
            <a:pPr fontAlgn="base">
              <a:buNone/>
            </a:pPr>
            <a:r>
              <a:rPr lang="ru-RU" sz="14400" dirty="0"/>
              <a:t>	</a:t>
            </a:r>
            <a:r>
              <a:rPr lang="ru-RU" sz="14400" dirty="0" smtClean="0"/>
              <a:t>7. </a:t>
            </a:r>
            <a:r>
              <a:rPr lang="ru-RU" sz="14400" dirty="0"/>
              <a:t>Наладчик-ремонтник промышленного оборудования </a:t>
            </a:r>
          </a:p>
          <a:p>
            <a:pPr fontAlgn="base">
              <a:buNone/>
            </a:pPr>
            <a:r>
              <a:rPr lang="ru-RU" sz="14400" dirty="0" smtClean="0"/>
              <a:t>	8.  </a:t>
            </a:r>
            <a:r>
              <a:rPr lang="ru-RU" sz="14400" dirty="0"/>
              <a:t>Оператор станков с программным управлением</a:t>
            </a:r>
            <a:br>
              <a:rPr lang="ru-RU" sz="14400" dirty="0"/>
            </a:br>
            <a:r>
              <a:rPr lang="ru-RU" sz="14400" dirty="0" smtClean="0"/>
              <a:t>9. Оптик-механик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dirty="0" smtClean="0"/>
              <a:t>10. </a:t>
            </a:r>
            <a:r>
              <a:rPr lang="ru-RU" sz="14400" dirty="0"/>
              <a:t>Парикмахер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800" dirty="0" smtClean="0"/>
              <a:t>11. Токарь-универсал</a:t>
            </a:r>
          </a:p>
          <a:p>
            <a:pPr fontAlgn="base">
              <a:buNone/>
            </a:pPr>
            <a:r>
              <a:rPr lang="ru-RU" sz="2800" dirty="0" smtClean="0"/>
              <a:t>12. Фрезеровщик-универсал</a:t>
            </a:r>
          </a:p>
          <a:p>
            <a:pPr fontAlgn="base">
              <a:buNone/>
            </a:pPr>
            <a:r>
              <a:rPr lang="ru-RU" sz="2800" dirty="0" smtClean="0"/>
              <a:t>13. </a:t>
            </a:r>
            <a:r>
              <a:rPr lang="ru-RU" sz="2800" dirty="0"/>
              <a:t>Электромонтажник</a:t>
            </a:r>
          </a:p>
          <a:p>
            <a:pPr fontAlgn="base">
              <a:buNone/>
            </a:pPr>
            <a:r>
              <a:rPr lang="ru-RU" sz="2800" dirty="0" smtClean="0"/>
              <a:t>14. Плиточник-облицовщик</a:t>
            </a:r>
            <a:endParaRPr lang="ru-RU" sz="2800" dirty="0"/>
          </a:p>
          <a:p>
            <a:pPr fontAlgn="base">
              <a:buNone/>
            </a:pPr>
            <a:r>
              <a:rPr lang="ru-RU" sz="2800" dirty="0" smtClean="0"/>
              <a:t>15. Повар-кондитер</a:t>
            </a:r>
            <a:endParaRPr lang="ru-RU" sz="2800" dirty="0"/>
          </a:p>
          <a:p>
            <a:pPr fontAlgn="base">
              <a:buNone/>
            </a:pPr>
            <a:r>
              <a:rPr lang="ru-RU" sz="2800" dirty="0" smtClean="0"/>
              <a:t>16. Программист</a:t>
            </a:r>
            <a:endParaRPr lang="ru-RU" sz="2800" dirty="0"/>
          </a:p>
          <a:p>
            <a:pPr fontAlgn="base">
              <a:buNone/>
            </a:pPr>
            <a:r>
              <a:rPr lang="ru-RU" sz="2800" dirty="0" smtClean="0"/>
              <a:t>17. </a:t>
            </a:r>
            <a:r>
              <a:rPr lang="ru-RU" sz="2800" dirty="0"/>
              <a:t>Разработчик </a:t>
            </a:r>
            <a:r>
              <a:rPr lang="ru-RU" sz="2800" dirty="0" err="1"/>
              <a:t>Web</a:t>
            </a:r>
            <a:r>
              <a:rPr lang="ru-RU" sz="2800" dirty="0"/>
              <a:t> и </a:t>
            </a:r>
            <a:r>
              <a:rPr lang="ru-RU" sz="2800" dirty="0" err="1"/>
              <a:t>мультимедийных</a:t>
            </a:r>
            <a:r>
              <a:rPr lang="ru-RU" sz="2800" dirty="0"/>
              <a:t> </a:t>
            </a:r>
            <a:r>
              <a:rPr lang="ru-RU" sz="2800" dirty="0" smtClean="0"/>
              <a:t>приложений</a:t>
            </a:r>
            <a:endParaRPr lang="ru-RU" sz="2800" dirty="0"/>
          </a:p>
          <a:p>
            <a:pPr fontAlgn="base">
              <a:buNone/>
            </a:pPr>
            <a:r>
              <a:rPr lang="ru-RU" sz="2800" dirty="0" smtClean="0"/>
              <a:t>18. Сантехник</a:t>
            </a:r>
            <a:endParaRPr lang="ru-RU" sz="2800" dirty="0"/>
          </a:p>
          <a:p>
            <a:pPr fontAlgn="base">
              <a:buNone/>
            </a:pPr>
            <a:r>
              <a:rPr lang="ru-RU" sz="2800" dirty="0" smtClean="0"/>
              <a:t>19. </a:t>
            </a:r>
            <a:r>
              <a:rPr lang="ru-RU" sz="2800" dirty="0"/>
              <a:t>Сборщик электронных систем (специалист по электронным приборам и устройствам</a:t>
            </a:r>
            <a:r>
              <a:rPr lang="ru-RU" sz="2800" dirty="0" smtClean="0"/>
              <a:t>)</a:t>
            </a:r>
            <a:endParaRPr lang="ru-RU" sz="2800" dirty="0"/>
          </a:p>
          <a:p>
            <a:pPr>
              <a:buNone/>
            </a:pPr>
            <a:r>
              <a:rPr lang="ru-RU" sz="2800" dirty="0" smtClean="0"/>
              <a:t>20. </a:t>
            </a:r>
            <a:r>
              <a:rPr lang="ru-RU" sz="2800" dirty="0"/>
              <a:t>Сварщик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Куда пойти учиться?</a:t>
            </a:r>
            <a:endParaRPr lang="ru-RU" sz="7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вузы</a:t>
            </a:r>
            <a:endParaRPr lang="ru-RU" dirty="0"/>
          </a:p>
        </p:txBody>
      </p:sp>
      <p:pic>
        <p:nvPicPr>
          <p:cNvPr id="10242" name="Picture 2" descr="C:\Users\user\Desktop\545a3faba838a212e4be1b77174b0438_logo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1047750" cy="1047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571612"/>
            <a:ext cx="6357966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hlinkClick r:id="rId3"/>
              </a:rPr>
              <a:t>МГУ имени М.В. Ломоносова – Московский государственный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hlinkClick r:id="rId3"/>
              </a:rPr>
              <a:t>университет</a:t>
            </a:r>
            <a:r>
              <a:rPr lang="ru-RU" sz="2400" b="1" dirty="0">
                <a:hlinkClick r:id="rId3"/>
              </a:rPr>
              <a:t> имени М.В. </a:t>
            </a:r>
            <a:r>
              <a:rPr lang="ru-RU" sz="2400" b="1" dirty="0" smtClean="0">
                <a:hlinkClick r:id="rId3"/>
              </a:rPr>
              <a:t>Ломоносова</a:t>
            </a:r>
            <a:endParaRPr lang="ru-RU" sz="2400" b="1" dirty="0" smtClean="0"/>
          </a:p>
          <a:p>
            <a:r>
              <a:rPr lang="ru-RU" sz="2400" b="1" dirty="0" smtClean="0"/>
              <a:t>Город: Москва, </a:t>
            </a:r>
            <a:r>
              <a:rPr lang="ru-RU" sz="2400" b="1" dirty="0" err="1" smtClean="0"/>
              <a:t>средн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Егэ</a:t>
            </a:r>
            <a:r>
              <a:rPr lang="ru-RU" sz="2400" b="1" dirty="0" smtClean="0"/>
              <a:t> 85</a:t>
            </a:r>
            <a:endParaRPr lang="ru-RU" sz="2400" b="1" dirty="0"/>
          </a:p>
        </p:txBody>
      </p:sp>
      <p:pic>
        <p:nvPicPr>
          <p:cNvPr id="10243" name="Picture 3" descr="C:\Users\user\Desktop\38f8fe23e36f4a69a85519738d1c72d5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857628"/>
            <a:ext cx="1047619" cy="104761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3714752"/>
            <a:ext cx="6357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/>
              <a:t>СПбГУ – </a:t>
            </a:r>
            <a:r>
              <a:rPr lang="ru-RU" sz="2400" b="1" dirty="0" smtClean="0"/>
              <a:t>Санкт-Петербургский   государственный университет</a:t>
            </a:r>
          </a:p>
          <a:p>
            <a:r>
              <a:rPr lang="ru-RU" sz="2400" b="1" dirty="0" smtClean="0"/>
              <a:t>Город: СПб, </a:t>
            </a:r>
            <a:r>
              <a:rPr lang="ru-RU" sz="2400" b="1" dirty="0" err="1" smtClean="0"/>
              <a:t>средн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Егэ</a:t>
            </a:r>
            <a:r>
              <a:rPr lang="ru-RU" sz="2400" b="1" dirty="0" smtClean="0"/>
              <a:t> 82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0088223b0c1368d1f0b3c9b80f40b1fb_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1047619" cy="10476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85729"/>
            <a:ext cx="6357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hlinkClick r:id="rId3"/>
              </a:rPr>
              <a:t>МФТИ – Московский физико-технический институт (государственный университет</a:t>
            </a:r>
            <a:r>
              <a:rPr lang="ru-RU" sz="2400" b="1" dirty="0" smtClean="0">
                <a:hlinkClick r:id="rId3"/>
              </a:rPr>
              <a:t>)</a:t>
            </a:r>
            <a:endParaRPr lang="ru-RU" sz="2400" b="1" dirty="0" smtClean="0"/>
          </a:p>
          <a:p>
            <a:r>
              <a:rPr lang="ru-RU" sz="2400" b="1" dirty="0" smtClean="0"/>
              <a:t>Город: Долгопрудный, </a:t>
            </a:r>
            <a:r>
              <a:rPr lang="ru-RU" sz="2400" b="1" dirty="0" err="1" smtClean="0"/>
              <a:t>средн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Егэ</a:t>
            </a:r>
            <a:r>
              <a:rPr lang="ru-RU" sz="2400" b="1" dirty="0" smtClean="0"/>
              <a:t> 92.90</a:t>
            </a:r>
            <a:endParaRPr lang="ru-RU" sz="2400" b="1" dirty="0"/>
          </a:p>
        </p:txBody>
      </p:sp>
      <p:pic>
        <p:nvPicPr>
          <p:cNvPr id="11267" name="Picture 3" descr="C:\Users\user\Desktop\a845ad95874f341e1c095e9f060a8fb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214554"/>
            <a:ext cx="1047619" cy="10380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928802"/>
            <a:ext cx="62865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/>
              <a:t>НИУ ВШЭ – Национальный исследовательский университет "Высшая школа </a:t>
            </a:r>
            <a:r>
              <a:rPr lang="ru-RU" sz="2000" b="1" dirty="0" smtClean="0"/>
              <a:t>экономики«</a:t>
            </a:r>
          </a:p>
          <a:p>
            <a:r>
              <a:rPr lang="ru-RU" sz="2000" b="1" dirty="0" smtClean="0"/>
              <a:t>Город: Москва, </a:t>
            </a:r>
            <a:r>
              <a:rPr lang="ru-RU" sz="2000" b="1" dirty="0" err="1" smtClean="0"/>
              <a:t>средн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Егэ</a:t>
            </a:r>
            <a:r>
              <a:rPr lang="ru-RU" sz="2000" b="1" dirty="0" smtClean="0"/>
              <a:t> 88</a:t>
            </a:r>
            <a:endParaRPr lang="ru-RU" sz="2000" b="1" dirty="0"/>
          </a:p>
        </p:txBody>
      </p:sp>
      <p:pic>
        <p:nvPicPr>
          <p:cNvPr id="11268" name="Picture 4" descr="C:\Users\user\Desktop\ec9b81fa18006dd2ce15b0fe13fe1364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714752"/>
            <a:ext cx="876191" cy="10476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3357562"/>
            <a:ext cx="6072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/>
              <a:t>МГТУ им. Н.Э. Баумана – Московский государственный технический университет имени Н.Э. </a:t>
            </a:r>
            <a:r>
              <a:rPr lang="ru-RU" sz="2000" b="1" dirty="0" smtClean="0"/>
              <a:t>Баумана</a:t>
            </a:r>
          </a:p>
          <a:p>
            <a:r>
              <a:rPr lang="ru-RU" sz="2000" b="1" dirty="0" smtClean="0"/>
              <a:t>Город: Москва, </a:t>
            </a:r>
            <a:r>
              <a:rPr lang="ru-RU" sz="2000" b="1" dirty="0" err="1" smtClean="0"/>
              <a:t>средн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Егэ</a:t>
            </a:r>
            <a:r>
              <a:rPr lang="ru-RU" sz="2000" b="1" dirty="0" smtClean="0"/>
              <a:t> 88</a:t>
            </a:r>
            <a:endParaRPr lang="ru-RU" sz="2000" b="1" dirty="0"/>
          </a:p>
        </p:txBody>
      </p:sp>
      <p:pic>
        <p:nvPicPr>
          <p:cNvPr id="11269" name="Picture 5" descr="C:\Users\user\Desktop\ffc5b962ba6f4cb59de405290949f069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5286388"/>
            <a:ext cx="1047619" cy="104761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28860" y="5072074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hlinkClick r:id="rId7"/>
              </a:rPr>
              <a:t>НГУ – Новосибирский национальный исследовательский государственный </a:t>
            </a:r>
            <a:r>
              <a:rPr lang="ru-RU" sz="2400" b="1" dirty="0" smtClean="0">
                <a:hlinkClick r:id="rId7"/>
              </a:rPr>
              <a:t>университет</a:t>
            </a:r>
            <a:endParaRPr lang="ru-RU" sz="2400" b="1" dirty="0" smtClean="0"/>
          </a:p>
          <a:p>
            <a:r>
              <a:rPr lang="ru-RU" sz="2400" b="1" dirty="0" smtClean="0"/>
              <a:t>Город: Новосибирск, </a:t>
            </a:r>
            <a:r>
              <a:rPr lang="ru-RU" sz="2400" b="1" dirty="0" err="1" smtClean="0"/>
              <a:t>средн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егэ</a:t>
            </a:r>
            <a:r>
              <a:rPr lang="ru-RU" sz="2400" b="1" dirty="0" smtClean="0"/>
              <a:t> 79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ВУЗы Новокузнецка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Сибирский </a:t>
            </a:r>
            <a:r>
              <a:rPr lang="ru-RU" sz="2800" dirty="0" smtClean="0"/>
              <a:t>государственный индустриальный университет (готовит </a:t>
            </a:r>
            <a:r>
              <a:rPr lang="ru-RU" sz="2800" dirty="0"/>
              <a:t>специалистов для угольной и металлургической промышленности юга </a:t>
            </a:r>
            <a:r>
              <a:rPr lang="ru-RU" sz="2800" dirty="0" smtClean="0"/>
              <a:t>Кузбасса. </a:t>
            </a:r>
            <a:r>
              <a:rPr lang="ru-RU" sz="2800" dirty="0" err="1" smtClean="0"/>
              <a:t>Средн</a:t>
            </a:r>
            <a:r>
              <a:rPr lang="ru-RU" sz="2800" dirty="0" smtClean="0"/>
              <a:t> </a:t>
            </a:r>
            <a:r>
              <a:rPr lang="ru-RU" sz="2800" dirty="0" err="1" smtClean="0"/>
              <a:t>Егэ</a:t>
            </a:r>
            <a:r>
              <a:rPr lang="ru-RU" sz="2800" dirty="0" smtClean="0"/>
              <a:t> 56,41)</a:t>
            </a:r>
          </a:p>
          <a:p>
            <a:pPr>
              <a:buNone/>
            </a:pPr>
            <a:endParaRPr lang="ru-RU" sz="2800" dirty="0" smtClean="0"/>
          </a:p>
          <a:p>
            <a:pPr fontAlgn="base"/>
            <a:r>
              <a:rPr lang="ru-RU" sz="2800" dirty="0"/>
              <a:t>Кемеровский государственный университет — филиал в г. </a:t>
            </a:r>
            <a:r>
              <a:rPr lang="ru-RU" sz="2800" dirty="0" smtClean="0"/>
              <a:t>Новокузнецк (готовит  специалистов по экономике, юриспруденции, педагогике, </a:t>
            </a:r>
            <a:r>
              <a:rPr lang="ru-RU" sz="2800" dirty="0" err="1" smtClean="0"/>
              <a:t>средн</a:t>
            </a:r>
            <a:r>
              <a:rPr lang="ru-RU" sz="2800" dirty="0" smtClean="0"/>
              <a:t> </a:t>
            </a:r>
            <a:r>
              <a:rPr lang="ru-RU" sz="2800" dirty="0" err="1" smtClean="0"/>
              <a:t>егэ</a:t>
            </a:r>
            <a:r>
              <a:rPr lang="ru-RU" sz="2800" dirty="0" smtClean="0"/>
              <a:t> 60,46)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2600" dirty="0">
                <a:hlinkClick r:id="rId2"/>
              </a:rPr>
              <a:t>Кузбасский государственный технический университет им. Т.Ф. Горбачева — филиал в г. </a:t>
            </a:r>
            <a:r>
              <a:rPr lang="ru-RU" sz="2600" dirty="0" smtClean="0">
                <a:hlinkClick r:id="rId2"/>
              </a:rPr>
              <a:t>Новокузнецк</a:t>
            </a:r>
            <a:r>
              <a:rPr lang="ru-RU" sz="2600" dirty="0" smtClean="0"/>
              <a:t> (</a:t>
            </a:r>
            <a:r>
              <a:rPr lang="ru-RU" sz="2600" dirty="0" err="1" smtClean="0"/>
              <a:t>средн</a:t>
            </a:r>
            <a:r>
              <a:rPr lang="ru-RU" sz="2600" dirty="0" smtClean="0"/>
              <a:t>. </a:t>
            </a:r>
            <a:r>
              <a:rPr lang="ru-RU" sz="2600" dirty="0" err="1" smtClean="0"/>
              <a:t>Егэ</a:t>
            </a:r>
            <a:r>
              <a:rPr lang="ru-RU" sz="2600" dirty="0" smtClean="0"/>
              <a:t> 53)</a:t>
            </a:r>
          </a:p>
          <a:p>
            <a:pPr fontAlgn="base"/>
            <a:r>
              <a:rPr lang="ru-RU" sz="2600" dirty="0" smtClean="0">
                <a:hlinkClick r:id="rId3"/>
              </a:rPr>
              <a:t>Кузбасский </a:t>
            </a:r>
            <a:r>
              <a:rPr lang="ru-RU" sz="2600" dirty="0">
                <a:hlinkClick r:id="rId3"/>
              </a:rPr>
              <a:t>институт ФСИН </a:t>
            </a:r>
            <a:r>
              <a:rPr lang="ru-RU" sz="2600" dirty="0" smtClean="0">
                <a:hlinkClick r:id="rId3"/>
              </a:rPr>
              <a:t>РФ</a:t>
            </a:r>
            <a:endParaRPr lang="ru-RU" sz="2600" dirty="0" smtClean="0"/>
          </a:p>
          <a:p>
            <a:pPr fontAlgn="base"/>
            <a:r>
              <a:rPr lang="ru-RU" sz="2600" b="1" dirty="0" smtClean="0"/>
              <a:t>Российская </a:t>
            </a:r>
            <a:r>
              <a:rPr lang="ru-RU" sz="2600" b="1" dirty="0"/>
              <a:t>академия народного хозяйства и государственной службы при Президенте РФ — филиал в г. </a:t>
            </a:r>
            <a:r>
              <a:rPr lang="ru-RU" sz="2600" b="1" dirty="0" smtClean="0"/>
              <a:t>Новокузнецк</a:t>
            </a:r>
          </a:p>
          <a:p>
            <a:pPr fontAlgn="base"/>
            <a:r>
              <a:rPr lang="ru-RU" sz="2600" b="1" dirty="0" smtClean="0"/>
              <a:t>Томский </a:t>
            </a:r>
            <a:r>
              <a:rPr lang="ru-RU" sz="2600" b="1" dirty="0"/>
              <a:t>государственный архитектурно-строительный университет — филиал в г. </a:t>
            </a:r>
            <a:r>
              <a:rPr lang="ru-RU" sz="2600" b="1" dirty="0" smtClean="0"/>
              <a:t>Новокузнецк</a:t>
            </a:r>
          </a:p>
          <a:p>
            <a:pPr fontAlgn="base"/>
            <a:r>
              <a:rPr lang="ru-RU" sz="2600" b="1" dirty="0">
                <a:hlinkClick r:id="rId4"/>
              </a:rPr>
              <a:t>Санкт-Петербургский институт внешнеэкономических связей, экономики и права — филиал в г. Новокузнецк</a:t>
            </a:r>
            <a:endParaRPr lang="ru-RU" sz="2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89473" cy="635798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Колледжи Новокузнецка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hlinkClick r:id="rId2"/>
              </a:rPr>
              <a:t>Кузнецкий индустриальный техникум</a:t>
            </a:r>
            <a:r>
              <a:rPr lang="ru-RU" b="1" dirty="0"/>
              <a:t> </a:t>
            </a:r>
          </a:p>
          <a:p>
            <a:r>
              <a:rPr lang="ru-RU" b="1" dirty="0">
                <a:hlinkClick r:id="rId3"/>
              </a:rPr>
              <a:t>Новокузнецкий строительный техникум</a:t>
            </a:r>
            <a:r>
              <a:rPr lang="ru-RU" b="1" dirty="0"/>
              <a:t> </a:t>
            </a:r>
          </a:p>
          <a:p>
            <a:r>
              <a:rPr lang="ru-RU" b="1" dirty="0">
                <a:hlinkClick r:id="rId4"/>
              </a:rPr>
              <a:t>Новокузнецкий торгово-экономический техникум</a:t>
            </a:r>
            <a:endParaRPr lang="ru-RU" b="1" dirty="0"/>
          </a:p>
          <a:p>
            <a:r>
              <a:rPr lang="ru-RU" b="1" dirty="0">
                <a:hlinkClick r:id="rId5"/>
              </a:rPr>
              <a:t>Новокузнецкий педагогический колледж № 2</a:t>
            </a:r>
            <a:r>
              <a:rPr lang="ru-RU" b="1" dirty="0"/>
              <a:t> </a:t>
            </a:r>
          </a:p>
          <a:p>
            <a:r>
              <a:rPr lang="ru-RU" dirty="0" smtClean="0"/>
              <a:t>Кемеровский областной медицинский колледж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Кузнецкий техникум сервиса и дизайна</a:t>
            </a:r>
          </a:p>
          <a:p>
            <a:r>
              <a:rPr lang="ru-RU" dirty="0" smtClean="0"/>
              <a:t>Кузнецкий металлургический техникум</a:t>
            </a:r>
          </a:p>
          <a:p>
            <a:r>
              <a:rPr lang="ru-RU" dirty="0" smtClean="0"/>
              <a:t>Новокузнецкий областной колледж искусств</a:t>
            </a:r>
          </a:p>
          <a:p>
            <a:r>
              <a:rPr lang="ru-RU" dirty="0" smtClean="0"/>
              <a:t>Новокузнецкий техникум пищевой промышленности</a:t>
            </a:r>
          </a:p>
          <a:p>
            <a:r>
              <a:rPr lang="ru-RU" dirty="0" smtClean="0"/>
              <a:t>Новокузнецкий транспортно-технологический техникум</a:t>
            </a:r>
          </a:p>
          <a:p>
            <a:r>
              <a:rPr lang="ru-RU" dirty="0" smtClean="0"/>
              <a:t>Новокузнецкий техникум транспортных технологий и сферы обслуживания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9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8d0f8882e02b657616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481086266_pro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362702877_Kakie-professii-stanut-s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Самые востребованные профессии России, требующие высшего образования</a:t>
            </a:r>
            <a:endParaRPr lang="ru-RU" sz="6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Учителя в учебных заведениях среднего звена, школах.</a:t>
            </a:r>
            <a:r>
              <a:rPr lang="ru-RU" sz="1800" dirty="0" smtClean="0"/>
              <a:t> Это традиционно женская вотчина на рынке труда, но в связи с некоторым запустением отрасли образования сегодня немного желающих идти туда работать. Правительство РФ со своей стороны пытается поднять престиж этой профессии путем финансового стимулирования;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122" name="Picture 2" descr="C:\Users\user\Desktop\8188e80e1303fd5ecb25d4cbd7eb747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715304" cy="441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Медики.</a:t>
            </a:r>
            <a:r>
              <a:rPr lang="ru-RU" sz="1800" dirty="0"/>
              <a:t> В этой отрасли дела обстоят таким же образом, как и в предыдущей. Особенно остро ощущается нехватка младшего персонала: медсестер, санитарок. Сильно сократился штат врачей поликлиник. Многие специализации под угрозой исчезновения из-за того, что скоро некому будет работать;</a:t>
            </a:r>
          </a:p>
        </p:txBody>
      </p:sp>
      <p:pic>
        <p:nvPicPr>
          <p:cNvPr id="6146" name="Picture 2" descr="C:\Users\user\Desktop\9007df78f6a9c4d26c8f1506aa50b1b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00200"/>
            <a:ext cx="600079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Инженеры.</a:t>
            </a:r>
            <a:r>
              <a:rPr lang="ru-RU" sz="2000" dirty="0"/>
              <a:t> Это касается как мужчин, так и женщин. Без мощного инженерного корпуса невозможно технологическое, а следовательно техническое развитие, а тем более рывок;</a:t>
            </a:r>
          </a:p>
        </p:txBody>
      </p:sp>
      <p:pic>
        <p:nvPicPr>
          <p:cNvPr id="7170" name="Picture 2" descr="C:\Users\user\Desktop\205765442443c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00200"/>
            <a:ext cx="6072229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620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Самые востребованные профессии России, требующие высшего образования</vt:lpstr>
      <vt:lpstr>Учителя в учебных заведениях среднего звена, школах. Это традиционно женская вотчина на рынке труда, но в связи с некоторым запустением отрасли образования сегодня немного желающих идти туда работать. Правительство РФ со своей стороны пытается поднять престиж этой профессии путем финансового стимулирования; </vt:lpstr>
      <vt:lpstr>Медики. В этой отрасли дела обстоят таким же образом, как и в предыдущей. Особенно остро ощущается нехватка младшего персонала: медсестер, санитарок. Сильно сократился штат врачей поликлиник. Многие специализации под угрозой исчезновения из-за того, что скоро некому будет работать;</vt:lpstr>
      <vt:lpstr>Инженеры. Это касается как мужчин, так и женщин. Без мощного инженерного корпуса невозможно технологическое, а следовательно техническое развитие, а тем более рывок;</vt:lpstr>
      <vt:lpstr>IT-специалисты. Здесь просто катастрофическая нехватка кадров. Большинство работников данной сферы, являются самоучками или их квалификация оставляет желать лучшего. Последнее происходит из-за того, что отечественная система образования не адаптирована под современные требования сферы IT-технологий и не успевает за его стремительным развитием. Вследствие этого подготовка специалистов осуществляется по устаревшим системам, программам;</vt:lpstr>
      <vt:lpstr>Специалисты в сфере нанотехнологий. Дефицит квалифицированных кадров в этом случае обусловлен тем, что подготовку кадров осуществляет только несколько учебных заведений. Кроме того, данное направление является перспективным и только набирает обороты;</vt:lpstr>
      <vt:lpstr>Презентация PowerPoint</vt:lpstr>
      <vt:lpstr>Презентация PowerPoint</vt:lpstr>
      <vt:lpstr>Презентация PowerPoint</vt:lpstr>
      <vt:lpstr>Куда пойти учиться?</vt:lpstr>
      <vt:lpstr> вузы</vt:lpstr>
      <vt:lpstr>Презентация PowerPoint</vt:lpstr>
      <vt:lpstr>ВУЗы Новокузнецка</vt:lpstr>
      <vt:lpstr>Презентация PowerPoint</vt:lpstr>
      <vt:lpstr>Колледжи Новокузнецка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 Шаралапов</cp:lastModifiedBy>
  <cp:revision>133</cp:revision>
  <dcterms:created xsi:type="dcterms:W3CDTF">2018-09-07T12:37:06Z</dcterms:created>
  <dcterms:modified xsi:type="dcterms:W3CDTF">2020-04-24T11:21:56Z</dcterms:modified>
</cp:coreProperties>
</file>