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81" r:id="rId21"/>
    <p:sldId id="25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CCECFF"/>
    <a:srgbClr val="FFCCFF"/>
    <a:srgbClr val="660066"/>
    <a:srgbClr val="006666"/>
    <a:srgbClr val="422C16"/>
    <a:srgbClr val="0C788E"/>
    <a:srgbClr val="0099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100" d="100"/>
          <a:sy n="100" d="100"/>
        </p:scale>
        <p:origin x="-2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EDF8-9B5D-40BA-AD0A-758D2AB98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DC50-2151-4377-BA28-51A00C9C8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DDC50-2151-4377-BA28-51A00C9C829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0C6F-9B20-4076-B754-EF85BC72A1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EA95-C608-44DF-827F-D9E0C1A479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8552-A973-4480-99A2-C11AB58B7B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20B-CAAF-40EE-A88F-59403F5310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3451-1EAA-437B-A942-CDDA0EE0A6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44C1-CDAD-493E-9798-3835B43111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2B00-02FC-46EE-828F-38F7A9845E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0323-AF22-45AE-ABFA-49937FD1C8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CB27-80F6-4E80-9FAD-92168BCB9E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5836-EFCE-4FF4-BEDF-CF83A4BD2C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AE26-3B33-4030-AE57-9162040E54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942D3BE-A5C5-4EAB-92C8-2F3D81AC77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8.jpeg"/><Relationship Id="rId7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rsoteka.ru/" TargetMode="External"/><Relationship Id="rId13" Type="http://schemas.openxmlformats.org/officeDocument/2006/relationships/image" Target="../media/image55.gif"/><Relationship Id="rId3" Type="http://schemas.openxmlformats.org/officeDocument/2006/relationships/hyperlink" Target="http://bigslide.ru/obschestvoznaniya/47537-vibor-professii.html" TargetMode="External"/><Relationship Id="rId7" Type="http://schemas.openxmlformats.org/officeDocument/2006/relationships/hyperlink" Target="http://justclickit.ru/" TargetMode="External"/><Relationship Id="rId12" Type="http://schemas.openxmlformats.org/officeDocument/2006/relationships/image" Target="../media/image5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partster.com/" TargetMode="External"/><Relationship Id="rId11" Type="http://schemas.openxmlformats.org/officeDocument/2006/relationships/hyperlink" Target="http://fppt.ru/54-rukopozhatie-na-serom-fone.html" TargetMode="External"/><Relationship Id="rId5" Type="http://schemas.openxmlformats.org/officeDocument/2006/relationships/hyperlink" Target="http://bigslide.ru/pedagogika/9071-zdorove-i-vibor-professii.html" TargetMode="External"/><Relationship Id="rId10" Type="http://schemas.openxmlformats.org/officeDocument/2006/relationships/hyperlink" Target="http://wdesk.ru/" TargetMode="External"/><Relationship Id="rId4" Type="http://schemas.openxmlformats.org/officeDocument/2006/relationships/hyperlink" Target="http://bigslide.ru/obschestvoznaniya/13864-faktori-vibora-professii.html" TargetMode="External"/><Relationship Id="rId9" Type="http://schemas.openxmlformats.org/officeDocument/2006/relationships/hyperlink" Target="http://gifs-pictures.startpi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8280920" cy="187220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ВЫБОР ПРОФЕССИИ: </a:t>
            </a:r>
            <a:r>
              <a:rPr lang="ru-RU" sz="3600" b="1" dirty="0" smtClean="0">
                <a:solidFill>
                  <a:srgbClr val="0000FF"/>
                </a:solidFill>
              </a:rPr>
              <a:t>субъективные и объективные факторы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157"/>
          <p:cNvSpPr>
            <a:spLocks noChangeArrowheads="1"/>
          </p:cNvSpPr>
          <p:nvPr/>
        </p:nvSpPr>
        <p:spPr bwMode="auto">
          <a:xfrm>
            <a:off x="1619250" y="1844675"/>
            <a:ext cx="612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333333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5488" y="2924944"/>
            <a:ext cx="4608512" cy="1248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 Родионова Дарья,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уч-ся 11 класса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Руководитель: Чернов А.П., учитель технологии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МКОУ ЗОНАЛЬНАЯ СОШ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Зонального района Алтайского края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949280"/>
            <a:ext cx="295232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Зональ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107504" y="1844824"/>
            <a:ext cx="4032448" cy="17281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00FF"/>
                </a:solidFill>
              </a:rPr>
              <a:t>Уровень притязаний</a:t>
            </a:r>
            <a:r>
              <a:rPr lang="ru-RU" sz="2000" i="1" u="sng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– это то, к чему стремится человек, какой уровень достижений он ставит перед собой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endParaRPr lang="ru-RU" sz="2000" dirty="0" smtClean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268759"/>
            <a:ext cx="6929438" cy="50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Уровень притязаний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573016"/>
            <a:ext cx="4032448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600" i="1" dirty="0" smtClean="0"/>
              <a:t> </a:t>
            </a:r>
            <a:r>
              <a:rPr lang="ru-RU" sz="1600" i="1" dirty="0" smtClean="0"/>
              <a:t>Например, человек, желающий стать врачом, может стремиться поступить в лучший медицинский вуз (</a:t>
            </a:r>
            <a:r>
              <a:rPr lang="ru-RU" sz="1600" b="1" i="1" u="sng" dirty="0" smtClean="0"/>
              <a:t>высокий уровень притязаний</a:t>
            </a:r>
            <a:r>
              <a:rPr lang="ru-RU" sz="1600" i="1" dirty="0" smtClean="0"/>
              <a:t>) или может остановиться на медицинском училище </a:t>
            </a:r>
            <a:r>
              <a:rPr lang="ru-RU" sz="1600" i="1" dirty="0" smtClean="0"/>
              <a:t>(</a:t>
            </a:r>
            <a:r>
              <a:rPr lang="ru-RU" sz="1600" b="1" i="1" u="sng" dirty="0" smtClean="0"/>
              <a:t>низкий уровень притязаний</a:t>
            </a:r>
            <a:r>
              <a:rPr lang="ru-RU" sz="1600" i="1" dirty="0" smtClean="0"/>
              <a:t>). </a:t>
            </a:r>
          </a:p>
        </p:txBody>
      </p:sp>
      <p:pic>
        <p:nvPicPr>
          <p:cNvPr id="12290" name="Picture 2" descr="Химчистка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2186264" cy="1512168"/>
          </a:xfrm>
          <a:prstGeom prst="rect">
            <a:avLst/>
          </a:prstGeom>
          <a:noFill/>
        </p:spPr>
      </p:pic>
      <p:pic>
        <p:nvPicPr>
          <p:cNvPr id="12292" name="Picture 4" descr="Чистильщик обуви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1512168" cy="1958945"/>
          </a:xfrm>
          <a:prstGeom prst="rect">
            <a:avLst/>
          </a:prstGeom>
          <a:noFill/>
        </p:spPr>
      </p:pic>
      <p:pic>
        <p:nvPicPr>
          <p:cNvPr id="12294" name="Picture 6" descr="Шеф-повар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44824"/>
            <a:ext cx="2178546" cy="1483939"/>
          </a:xfrm>
          <a:prstGeom prst="rect">
            <a:avLst/>
          </a:prstGeom>
          <a:noFill/>
        </p:spPr>
      </p:pic>
      <p:pic>
        <p:nvPicPr>
          <p:cNvPr id="12296" name="Picture 8" descr="Тракторист картинка смайл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49470"/>
            <a:ext cx="2448272" cy="212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107504" y="1844824"/>
            <a:ext cx="4032448" cy="17281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На уровень притязаний во многом влияет </a:t>
            </a:r>
            <a:r>
              <a:rPr lang="ru-RU" sz="2000" b="1" i="1" u="sng" dirty="0" smtClean="0">
                <a:solidFill>
                  <a:srgbClr val="0000FF"/>
                </a:solidFill>
              </a:rPr>
              <a:t>самооценка</a:t>
            </a:r>
            <a:r>
              <a:rPr lang="ru-RU" sz="2000" b="1" i="1" dirty="0" smtClean="0">
                <a:solidFill>
                  <a:srgbClr val="0000FF"/>
                </a:solidFill>
              </a:rPr>
              <a:t>,</a:t>
            </a:r>
            <a:r>
              <a:rPr lang="ru-RU" sz="2000" dirty="0" smtClean="0">
                <a:solidFill>
                  <a:srgbClr val="0000FF"/>
                </a:solidFill>
              </a:rPr>
              <a:t> т.е. оценивание человеком своих возможностей и способностей.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268759"/>
            <a:ext cx="6929438" cy="50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Самооценка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573016"/>
            <a:ext cx="4032448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900" i="1" dirty="0" smtClean="0"/>
              <a:t> </a:t>
            </a:r>
            <a:r>
              <a:rPr lang="ru-RU" sz="1900" i="1" dirty="0" smtClean="0"/>
              <a:t>Так, к примеру, человек, может быть, и хотел бы поступить в вуз, но боится не пройти по конкурсу, оценивая свои возможности как недостаточные</a:t>
            </a:r>
            <a:r>
              <a:rPr lang="ru-RU" sz="1900" i="1" dirty="0" smtClean="0"/>
              <a:t>.</a:t>
            </a:r>
            <a:endParaRPr lang="ru-RU" sz="1900" i="1" dirty="0" smtClean="0"/>
          </a:p>
        </p:txBody>
      </p:sp>
      <p:pic>
        <p:nvPicPr>
          <p:cNvPr id="11266" name="Picture 2" descr="Совещание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3024336" cy="1572657"/>
          </a:xfrm>
          <a:prstGeom prst="rect">
            <a:avLst/>
          </a:prstGeom>
          <a:noFill/>
        </p:spPr>
      </p:pic>
      <p:pic>
        <p:nvPicPr>
          <p:cNvPr id="11268" name="Picture 4" descr="Учитель с указкой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772816"/>
            <a:ext cx="1559421" cy="2520708"/>
          </a:xfrm>
          <a:prstGeom prst="rect">
            <a:avLst/>
          </a:prstGeom>
          <a:noFill/>
        </p:spPr>
      </p:pic>
      <p:pic>
        <p:nvPicPr>
          <p:cNvPr id="11270" name="Picture 6" descr="Столяр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84984"/>
            <a:ext cx="2074382" cy="2016224"/>
          </a:xfrm>
          <a:prstGeom prst="rect">
            <a:avLst/>
          </a:prstGeom>
          <a:noFill/>
        </p:spPr>
      </p:pic>
      <p:pic>
        <p:nvPicPr>
          <p:cNvPr id="11272" name="Picture 8" descr="Убеждает картинка смайл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284984"/>
            <a:ext cx="1381497" cy="197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68761"/>
            <a:ext cx="8928992" cy="432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слагаемых </a:t>
            </a: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правильного выбора </a:t>
            </a:r>
            <a:r>
              <a:rPr lang="ru-RU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772816"/>
            <a:ext cx="2520280" cy="48965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u="sng" dirty="0" smtClean="0">
                <a:solidFill>
                  <a:srgbClr val="FF0000"/>
                </a:solidFill>
              </a:rPr>
              <a:t>Во-первых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rgbClr val="0000FF"/>
                </a:solidFill>
              </a:rPr>
              <a:t>будущая работа должна быть в радость</a:t>
            </a:r>
            <a:r>
              <a:rPr lang="ru-RU" sz="2000" b="1" dirty="0" smtClean="0">
                <a:solidFill>
                  <a:schemeClr val="tx1"/>
                </a:solidFill>
              </a:rPr>
              <a:t>, а не в тягость (ХОЧУ).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ХОЧУ ли я быть профессионалом в данной области? Нравится ли мне та профессия, которую я выбираю?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1988840"/>
            <a:ext cx="374441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Во-вторых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человек должен обладать набором профессионально важных для этой работы качеств: интеллектуальных, физических, психологических (МОГУ). </a:t>
            </a:r>
            <a:r>
              <a:rPr lang="ru-RU" b="1" dirty="0" smtClean="0">
                <a:solidFill>
                  <a:schemeClr val="tx1"/>
                </a:solidFill>
              </a:rPr>
              <a:t>МОГУ ли я работать по этой профессии? Хватит ли моих способностей и здоровья для этого?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916832"/>
            <a:ext cx="2880320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u="sng" dirty="0" smtClean="0">
                <a:solidFill>
                  <a:srgbClr val="FF0000"/>
                </a:solidFill>
              </a:rPr>
              <a:t>В-третьих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rgbClr val="0000FF"/>
                </a:solidFill>
              </a:rPr>
              <a:t>эта профессия должна пользоваться спросом на рынке труда (НАДО).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Так ли НУЖНА выбранная профессия в городе? Смогу ли я потом устроиться на работу?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Здоровье и выбор </a:t>
            </a:r>
            <a:r>
              <a:rPr lang="ru-RU" sz="3200" b="1" dirty="0" smtClean="0">
                <a:solidFill>
                  <a:srgbClr val="0000FF"/>
                </a:solidFill>
              </a:rPr>
              <a:t>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3672408" cy="4176465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buBlip>
                <a:blip r:embed="rId4"/>
              </a:buBlip>
            </a:pPr>
            <a:r>
              <a:rPr lang="ru-RU" sz="2400" b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– </a:t>
            </a:r>
            <a:r>
              <a:rPr lang="ru-RU" sz="2400" b="1" dirty="0" smtClean="0">
                <a:solidFill>
                  <a:srgbClr val="0000FF"/>
                </a:solidFill>
              </a:rPr>
              <a:t>это </a:t>
            </a:r>
            <a:r>
              <a:rPr lang="ru-RU" sz="2400" b="1" dirty="0" smtClean="0">
                <a:solidFill>
                  <a:srgbClr val="0000FF"/>
                </a:solidFill>
              </a:rPr>
              <a:t>состояние «полного физического, душевного и социального благополучия», а не только отсутствие болезней или физических недугов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1400" dirty="0" smtClean="0">
              <a:solidFill>
                <a:srgbClr val="0000FF"/>
              </a:solidFill>
            </a:endParaRPr>
          </a:p>
          <a:p>
            <a:pPr eaLnBrk="1" hangingPunct="1">
              <a:buBlip>
                <a:blip r:embed="rId4"/>
              </a:buBlip>
            </a:pPr>
            <a:r>
              <a:rPr lang="ru-RU" sz="1400" b="1" i="1" dirty="0" smtClean="0"/>
              <a:t>ВОЗ (всемирная организация здравоохранения)</a:t>
            </a:r>
            <a:endParaRPr lang="ru-RU" sz="2400" b="1" i="1" dirty="0" smtClean="0"/>
          </a:p>
        </p:txBody>
      </p:sp>
      <p:pic>
        <p:nvPicPr>
          <p:cNvPr id="9218" name="Picture 2" descr="Шеф вызывает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1152128" cy="2024954"/>
          </a:xfrm>
          <a:prstGeom prst="rect">
            <a:avLst/>
          </a:prstGeom>
          <a:noFill/>
        </p:spPr>
      </p:pic>
      <p:pic>
        <p:nvPicPr>
          <p:cNvPr id="9220" name="Picture 4" descr="Читает газету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84784"/>
            <a:ext cx="2366105" cy="1604839"/>
          </a:xfrm>
          <a:prstGeom prst="rect">
            <a:avLst/>
          </a:prstGeom>
          <a:noFill/>
        </p:spPr>
      </p:pic>
      <p:pic>
        <p:nvPicPr>
          <p:cNvPr id="9226" name="Picture 10" descr="Строитель картинка смайл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098238"/>
            <a:ext cx="1839177" cy="2202970"/>
          </a:xfrm>
          <a:prstGeom prst="rect">
            <a:avLst/>
          </a:prstGeom>
          <a:noFill/>
        </p:spPr>
      </p:pic>
      <p:pic>
        <p:nvPicPr>
          <p:cNvPr id="9228" name="Picture 12" descr="Разгневали картинка смайлик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717032"/>
            <a:ext cx="2016224" cy="150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Здоровье и выбор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1196752"/>
            <a:ext cx="8280920" cy="7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своему влиянию на организм человека все профессии и специальности можно условно  разделить на шесть групп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28596" y="2000240"/>
          <a:ext cx="8229600" cy="3205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Первая группа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Вторая группа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Профессии, в условиях работы которых полностью отсутствует неблагоприятные производственные факторы. Эти профессии могут быть рекомендованы всем лицам, имеющим к ним склонность и способности.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r>
                        <a:rPr lang="ru-RU" sz="1800" b="1" baseline="0" dirty="0" smtClean="0"/>
                        <a:t>(продавец, менеджер, художник-модельер и т.д.)</a:t>
                      </a:r>
                      <a:endParaRPr lang="ru-RU" sz="1800" b="1" dirty="0"/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Профессии отличает непостоянное</a:t>
                      </a:r>
                      <a:r>
                        <a:rPr lang="ru-RU" sz="1800" b="1" baseline="0" dirty="0" smtClean="0"/>
                        <a:t> или умеренное воздействие какого-либо одного неблагоприятного производственного фактора, например, повышенная или пониженная температура воздуха, влажность. </a:t>
                      </a:r>
                    </a:p>
                    <a:p>
                      <a:r>
                        <a:rPr lang="ru-RU" sz="1800" b="1" baseline="0" dirty="0" smtClean="0"/>
                        <a:t>(повар, продавец фруктов, овощей и т.д.)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Уборщица картинка 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5229200"/>
            <a:ext cx="1080120" cy="1485900"/>
          </a:xfrm>
          <a:prstGeom prst="rect">
            <a:avLst/>
          </a:prstGeom>
          <a:noFill/>
        </p:spPr>
      </p:pic>
      <p:pic>
        <p:nvPicPr>
          <p:cNvPr id="8196" name="Picture 4" descr="Штукатур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1528084" cy="1512168"/>
          </a:xfrm>
          <a:prstGeom prst="rect">
            <a:avLst/>
          </a:prstGeom>
          <a:noFill/>
        </p:spPr>
      </p:pic>
      <p:pic>
        <p:nvPicPr>
          <p:cNvPr id="8198" name="Picture 6" descr="Художник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229200"/>
            <a:ext cx="925066" cy="141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Здоровье и выбор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1196752"/>
            <a:ext cx="8280920" cy="7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своему влиянию на организм человека все профессии и специальности можно условно  разделить на шесть групп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8715376" cy="3368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57688"/>
                <a:gridCol w="4357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Третья группа</a:t>
                      </a:r>
                      <a:endParaRPr lang="ru-RU" sz="1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Четвертая группа</a:t>
                      </a:r>
                      <a:endParaRPr lang="ru-RU" sz="1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Профессии для которых характерно воздействие не одного, а нескольких неблагоприятных производственных факторов.</a:t>
                      </a:r>
                    </a:p>
                    <a:p>
                      <a:r>
                        <a:rPr lang="ru-RU" sz="1900" b="1" dirty="0" smtClean="0"/>
                        <a:t>(ткачиха  - /повышенная</a:t>
                      </a:r>
                      <a:r>
                        <a:rPr lang="ru-RU" sz="1900" b="1" baseline="0" dirty="0" smtClean="0"/>
                        <a:t> температура воздуха, запыленность, постоянный шум/; печатник - /запыленность воздуха, постоянный шум/)</a:t>
                      </a:r>
                      <a:endParaRPr lang="ru-RU" sz="1900" b="1" dirty="0"/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Профессии</a:t>
                      </a:r>
                      <a:r>
                        <a:rPr lang="ru-RU" sz="1900" b="1" baseline="0" dirty="0" smtClean="0"/>
                        <a:t> с тяжелыми, вредными условиями труда.</a:t>
                      </a:r>
                    </a:p>
                    <a:p>
                      <a:r>
                        <a:rPr lang="ru-RU" sz="1900" b="1" baseline="0" dirty="0" smtClean="0"/>
                        <a:t>(сталевар, шахтер, аппаратчик химического производства, водолаз)</a:t>
                      </a:r>
                      <a:endParaRPr lang="ru-RU" sz="19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Шарманщик картинка 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504" y="5301208"/>
            <a:ext cx="792088" cy="1345093"/>
          </a:xfrm>
          <a:prstGeom prst="rect">
            <a:avLst/>
          </a:prstGeom>
          <a:noFill/>
        </p:spPr>
      </p:pic>
      <p:pic>
        <p:nvPicPr>
          <p:cNvPr id="7172" name="Picture 4" descr="Ремонт машины с помощью инновационных технологий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72" y="5517232"/>
            <a:ext cx="2227666" cy="1180332"/>
          </a:xfrm>
          <a:prstGeom prst="rect">
            <a:avLst/>
          </a:prstGeom>
          <a:noFill/>
        </p:spPr>
      </p:pic>
      <p:pic>
        <p:nvPicPr>
          <p:cNvPr id="7174" name="Picture 6" descr="Спасатель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93282"/>
            <a:ext cx="1080120" cy="1080120"/>
          </a:xfrm>
          <a:prstGeom prst="rect">
            <a:avLst/>
          </a:prstGeom>
          <a:noFill/>
        </p:spPr>
      </p:pic>
      <p:pic>
        <p:nvPicPr>
          <p:cNvPr id="7176" name="Picture 8" descr="Современный уборщик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73216"/>
            <a:ext cx="1287016" cy="1287017"/>
          </a:xfrm>
          <a:prstGeom prst="rect">
            <a:avLst/>
          </a:prstGeom>
          <a:noFill/>
        </p:spPr>
      </p:pic>
      <p:pic>
        <p:nvPicPr>
          <p:cNvPr id="7178" name="Picture 10" descr="Сборщики мусора картинка смайл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789040"/>
            <a:ext cx="1512168" cy="148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Здоровье и выбор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1196752"/>
            <a:ext cx="8280920" cy="7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своему влиянию на организм человека все профессии и специальности можно условно  разделить на шесть групп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3479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Пятая группа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Шестая группа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Профессии связанные с деятельностью, которая проходит чаще всего в обычных условиях, но предметы труда требуют особо бережного отношения со стороны работников, среди которых не должно быть бациллоносителей,</a:t>
                      </a:r>
                      <a:r>
                        <a:rPr lang="ru-RU" sz="1800" b="1" baseline="0" dirty="0" smtClean="0"/>
                        <a:t> лиц с инфекционными </a:t>
                      </a:r>
                      <a:r>
                        <a:rPr lang="ru-RU" sz="1800" b="1" baseline="0" dirty="0" smtClean="0"/>
                        <a:t>заболеваниями (</a:t>
                      </a:r>
                      <a:r>
                        <a:rPr lang="ru-RU" sz="1800" b="1" baseline="0" dirty="0" smtClean="0"/>
                        <a:t>воспитатель, повар, фармацевт</a:t>
                      </a:r>
                      <a:r>
                        <a:rPr lang="ru-RU" sz="1800" b="1" baseline="0" dirty="0" smtClean="0"/>
                        <a:t>).</a:t>
                      </a:r>
                      <a:endParaRPr lang="ru-RU" sz="18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Профессии требующие повышенного напряжения определенных </a:t>
                      </a:r>
                      <a:r>
                        <a:rPr lang="ru-RU" sz="1800" b="1" dirty="0" smtClean="0"/>
                        <a:t>органов</a:t>
                      </a:r>
                      <a:endParaRPr lang="ru-RU" sz="1800" b="1" dirty="0" smtClean="0"/>
                    </a:p>
                    <a:p>
                      <a:r>
                        <a:rPr lang="ru-RU" sz="1800" b="1" dirty="0" smtClean="0"/>
                        <a:t>(чертежник, сборщик часов, микросхем, вышивальщица, стенографистка, автослесарь, повар</a:t>
                      </a:r>
                      <a:r>
                        <a:rPr lang="ru-RU" sz="1800" b="1" dirty="0" smtClean="0"/>
                        <a:t>).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Чертежник картинка 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73714"/>
            <a:ext cx="1368152" cy="1178939"/>
          </a:xfrm>
          <a:prstGeom prst="rect">
            <a:avLst/>
          </a:prstGeom>
          <a:noFill/>
        </p:spPr>
      </p:pic>
      <p:pic>
        <p:nvPicPr>
          <p:cNvPr id="6148" name="Picture 4" descr="Часовщик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81128"/>
            <a:ext cx="1359321" cy="1656184"/>
          </a:xfrm>
          <a:prstGeom prst="rect">
            <a:avLst/>
          </a:prstGeom>
          <a:noFill/>
        </p:spPr>
      </p:pic>
      <p:pic>
        <p:nvPicPr>
          <p:cNvPr id="6150" name="Picture 6" descr="Удручен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615668" cy="1512168"/>
          </a:xfrm>
          <a:prstGeom prst="rect">
            <a:avLst/>
          </a:prstGeom>
          <a:noFill/>
        </p:spPr>
      </p:pic>
      <p:pic>
        <p:nvPicPr>
          <p:cNvPr id="6152" name="Picture 8" descr="Снимает копию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63746" y="5157192"/>
            <a:ext cx="66809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 своего физического развития по антропометрическим данным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532859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Возраст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Рост,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Вес,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ОГК,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9990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Юноши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16-17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155,1 +- 7,65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162,3 +- 8,82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166,7 +- 8,90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170,8 +- 8,00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44,1 +- 8,68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50,5 +- 9,36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54,5 +- 8,94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59,3 +- 8,82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72,5 +- 5,82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75,7 +- 5,60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78,6 +- 5,66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81,9 +- 5,56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9990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Девушки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16-17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157,3 +- 6,00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160,3 +- 6,12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161,2 +- 5,46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161,9 +- 5,22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47,6 +- 8,54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51,8 +- 8,62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53,9 +- 7,62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56,6 +- 6,82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72,5 +- 5,66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75,0 +- 5,16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75,4 +- 4,18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76,2 +- 4,92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8224" y="1844824"/>
            <a:ext cx="194421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Окружность грудной клетки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 своего физического развития по антропометрическим данным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357813"/>
          </a:xfrm>
          <a:solidFill>
            <a:schemeClr val="accent3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Например, юноша 15 лет, рост173 см, вес 64 кг, ОГК – 82 см. Эти показания имеют отклонения от табличных данных: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Рост 173 – 166,7= 6,3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Вес 64 – 54,5=9,5 кг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ОГК 82 – 78,6=3,4 см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При сравнении полученные результаты делим на допустимые нормы отклонений по таблице: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6,3 : 8,9= 0,7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9,5 : 8,95=1,5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3,4 : 5,66=0,6                        </a:t>
            </a:r>
            <a:r>
              <a:rPr lang="ru-RU" sz="1800" b="1" u="sng" dirty="0" smtClean="0"/>
              <a:t>0,6 – 1,5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Если частные находятся в пределах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-1 до +1, то физическое развитие в пределах нормы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-2 до -1, ниже среднего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+1 до +2, выше среднего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Меньше -1, физическое развитие низкое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Больше +2, то хорошее</a:t>
            </a:r>
          </a:p>
          <a:p>
            <a:pPr eaLnBrk="1" hangingPunct="1">
              <a:buFont typeface="Arial" charset="0"/>
              <a:buNone/>
            </a:pPr>
            <a:endParaRPr lang="ru-RU" sz="1800" b="1" dirty="0" smtClean="0"/>
          </a:p>
          <a:p>
            <a:pPr eaLnBrk="1" hangingPunct="1">
              <a:buFont typeface="Arial" charset="0"/>
              <a:buNone/>
            </a:pPr>
            <a:endParaRPr lang="ru-RU" sz="1800" b="1" dirty="0" smtClean="0"/>
          </a:p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  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92080" y="4005064"/>
            <a:ext cx="37468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_Presentum" pitchFamily="82" charset="-52"/>
                <a:ea typeface="+mj-ea"/>
                <a:cs typeface="+mj-cs"/>
              </a:rPr>
              <a:t>Для оценки уровня физического развития используем метод сигнальных отклонений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_Presentum" pitchFamily="8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Определитесь к какой группе профессий вы больше подходите по первому классификатору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80" t="20314" r="6976" b="36083"/>
          <a:stretch>
            <a:fillRect/>
          </a:stretch>
        </p:blipFill>
        <p:spPr bwMode="auto">
          <a:xfrm>
            <a:off x="179513" y="1268759"/>
            <a:ext cx="8816558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72514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472514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72514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72514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725144"/>
            <a:ext cx="165618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3888432"/>
          </a:xfrm>
        </p:spPr>
        <p:txBody>
          <a:bodyPr/>
          <a:lstStyle/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Выбор профессии.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Классификация профессий.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Факторы выбора профессии.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Здоровье и выбор </a:t>
            </a:r>
            <a:r>
              <a:rPr lang="ru-RU" sz="2800" b="1" dirty="0" smtClean="0">
                <a:solidFill>
                  <a:srgbClr val="0000FF"/>
                </a:solidFill>
              </a:rPr>
              <a:t>профессии.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 своего физического развития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антропометрическим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данным.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/>
              <a:t>Источники</a:t>
            </a:r>
            <a:r>
              <a:rPr lang="ru-RU" sz="2800" b="1" dirty="0" smtClean="0"/>
              <a:t>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План презентации</a:t>
            </a:r>
          </a:p>
        </p:txBody>
      </p:sp>
      <p:pic>
        <p:nvPicPr>
          <p:cNvPr id="21506" name="Picture 2" descr="http://www.gifki.org/data/media/48/professiya-animatsionnaya-kartinka-00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373215"/>
            <a:ext cx="1016124" cy="1245963"/>
          </a:xfrm>
          <a:prstGeom prst="rect">
            <a:avLst/>
          </a:prstGeom>
          <a:noFill/>
        </p:spPr>
      </p:pic>
      <p:pic>
        <p:nvPicPr>
          <p:cNvPr id="21508" name="Picture 4" descr="http://wdesk.ru/_ph/42/2/3323518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6"/>
            <a:ext cx="1080120" cy="126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Определитесь к какой группе профессий вы больше подходите по здоровью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68760"/>
            <a:ext cx="1440160" cy="40324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1 группа: </a:t>
            </a:r>
            <a:r>
              <a:rPr lang="ru-RU" b="1" dirty="0" smtClean="0">
                <a:solidFill>
                  <a:schemeClr val="tx1"/>
                </a:solidFill>
              </a:rPr>
              <a:t>п</a:t>
            </a:r>
            <a:r>
              <a:rPr lang="ru-RU" sz="1700" b="1" dirty="0" smtClean="0">
                <a:solidFill>
                  <a:schemeClr val="tx1"/>
                </a:solidFill>
              </a:rPr>
              <a:t>рофессии</a:t>
            </a:r>
            <a:r>
              <a:rPr lang="ru-RU" sz="1700" b="1" dirty="0" smtClean="0">
                <a:solidFill>
                  <a:schemeClr val="tx1"/>
                </a:solidFill>
              </a:rPr>
              <a:t>, в условиях работы которых полностью </a:t>
            </a:r>
            <a:r>
              <a:rPr lang="ru-RU" sz="1600" b="1" dirty="0" smtClean="0">
                <a:solidFill>
                  <a:schemeClr val="tx1"/>
                </a:solidFill>
              </a:rPr>
              <a:t>отсутствует </a:t>
            </a:r>
            <a:r>
              <a:rPr lang="ru-RU" sz="1700" b="1" dirty="0" smtClean="0">
                <a:solidFill>
                  <a:schemeClr val="tx1"/>
                </a:solidFill>
              </a:rPr>
              <a:t>неблагоприятные производственные факторы.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268760"/>
            <a:ext cx="1440160" cy="4032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 smtClean="0">
                <a:solidFill>
                  <a:srgbClr val="FF0000"/>
                </a:solidFill>
              </a:rPr>
              <a:t>группа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профессии </a:t>
            </a:r>
            <a:r>
              <a:rPr lang="ru-RU" sz="1300" b="1" dirty="0" smtClean="0">
                <a:solidFill>
                  <a:schemeClr val="tx1"/>
                </a:solidFill>
              </a:rPr>
              <a:t>отличает непостоянное или умеренное воздействие какого-либо одного неблагоприятного производственного фактора, например, повышенная или пониженная температура воздуха, влажность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268760"/>
            <a:ext cx="1440160" cy="40324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 smtClean="0">
                <a:solidFill>
                  <a:srgbClr val="FF0000"/>
                </a:solidFill>
              </a:rPr>
              <a:t>группа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</a:rPr>
              <a:t>Профессии для которых характерно воздействие не одного, а нескольких неблагоприятных производственных факторов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268760"/>
            <a:ext cx="1440160" cy="403244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группа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</a:rPr>
              <a:t>Профессии с тяжелыми, вредными условиями труда.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(сталевар, шахтер, аппаратчик </a:t>
            </a:r>
            <a:r>
              <a:rPr lang="ru-RU" sz="1500" b="1" dirty="0" smtClean="0">
                <a:solidFill>
                  <a:schemeClr val="tx1"/>
                </a:solidFill>
              </a:rPr>
              <a:t>химического</a:t>
            </a:r>
            <a:r>
              <a:rPr lang="ru-RU" sz="1600" b="1" dirty="0" smtClean="0">
                <a:solidFill>
                  <a:schemeClr val="tx1"/>
                </a:solidFill>
              </a:rPr>
              <a:t> производства, водолаз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1268760"/>
            <a:ext cx="1440160" cy="403244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5 </a:t>
            </a:r>
            <a:r>
              <a:rPr lang="ru-RU" b="1" dirty="0" smtClean="0">
                <a:solidFill>
                  <a:srgbClr val="FF0000"/>
                </a:solidFill>
              </a:rPr>
              <a:t>группа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1150" b="1" dirty="0" smtClean="0">
                <a:solidFill>
                  <a:schemeClr val="tx1"/>
                </a:solidFill>
              </a:rPr>
              <a:t>Профессии связанные с деятельностью, которая проходит чаще всего в обычных условиях, но предметы труда требуют особо бережного отношения со стороны работников, среди которых не должно быть бациллоносителей, лиц с инфекционными заболеваниями</a:t>
            </a:r>
            <a:r>
              <a:rPr lang="ru-RU" sz="1150" b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96336" y="1268760"/>
            <a:ext cx="1440160" cy="4032448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группа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>Профессии требующие повышенного напряжения </a:t>
            </a:r>
            <a:r>
              <a:rPr lang="ru-RU" sz="1300" b="1" dirty="0" smtClean="0">
                <a:solidFill>
                  <a:schemeClr val="tx1"/>
                </a:solidFill>
              </a:rPr>
              <a:t>определённых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органов.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(чертежник, сборщик часов, микросхем, </a:t>
            </a:r>
            <a:r>
              <a:rPr lang="ru-RU" sz="1200" b="1" dirty="0" smtClean="0">
                <a:solidFill>
                  <a:schemeClr val="tx1"/>
                </a:solidFill>
              </a:rPr>
              <a:t>вышивальщица, стенографистка, </a:t>
            </a:r>
            <a:r>
              <a:rPr lang="ru-RU" sz="1400" b="1" dirty="0" err="1" smtClean="0">
                <a:solidFill>
                  <a:schemeClr val="tx1"/>
                </a:solidFill>
              </a:rPr>
              <a:t>автослесарь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 повар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Укажите свои расчёты, аргументы выбора (каждого варианта)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53732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Занесите свои персональные данные по результатам выбора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Источники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975"/>
            <a:ext cx="8856984" cy="33845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Секреты выбора профессий. Что надо учитывать при выборе профессии. </a:t>
            </a:r>
            <a:r>
              <a:rPr lang="en-US" sz="1600" b="1" dirty="0" smtClean="0">
                <a:hlinkClick r:id="rId3"/>
              </a:rPr>
              <a:t>http://bigslide.ru/obschestvoznaniya/47537-vibor-professii.html</a:t>
            </a:r>
            <a:r>
              <a:rPr lang="ru-RU" sz="1600" b="1" dirty="0" smtClean="0"/>
              <a:t>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 Факторы выбора профессии. </a:t>
            </a:r>
            <a:r>
              <a:rPr lang="en-US" sz="1600" b="1" dirty="0" smtClean="0">
                <a:hlinkClick r:id="rId4"/>
              </a:rPr>
              <a:t>http://</a:t>
            </a:r>
            <a:r>
              <a:rPr lang="en-US" sz="1600" b="1" dirty="0" smtClean="0">
                <a:hlinkClick r:id="rId4"/>
              </a:rPr>
              <a:t>bigslide.ru/obschestvoznaniya/13864-faktori-vibora-professii.html</a:t>
            </a:r>
            <a:r>
              <a:rPr lang="ru-RU" sz="1600" b="1" dirty="0" smtClean="0"/>
              <a:t>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Здоровье и выбор профессии. </a:t>
            </a:r>
            <a:r>
              <a:rPr lang="en-US" sz="1600" b="1" dirty="0" smtClean="0">
                <a:hlinkClick r:id="rId5"/>
              </a:rPr>
              <a:t>http://bigslide.ru/pedagogika/9071-zdorove-i-vibor-professii.html</a:t>
            </a:r>
            <a:r>
              <a:rPr lang="ru-RU" sz="1600" b="1" dirty="0" smtClean="0"/>
              <a:t> </a:t>
            </a:r>
            <a:endParaRPr lang="ru-RU" sz="1600" b="1" dirty="0" smtClean="0"/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Анимация. Хочу. </a:t>
            </a:r>
            <a:r>
              <a:rPr lang="en-US" sz="1600" b="1" dirty="0" smtClean="0">
                <a:solidFill>
                  <a:srgbClr val="0000FF"/>
                </a:solidFill>
                <a:hlinkClick r:id="rId6"/>
              </a:rPr>
              <a:t>http://</a:t>
            </a:r>
            <a:r>
              <a:rPr lang="en-US" sz="1600" b="1" dirty="0" smtClean="0">
                <a:solidFill>
                  <a:srgbClr val="0000FF"/>
                </a:solidFill>
                <a:hlinkClick r:id="rId6"/>
              </a:rPr>
              <a:t>www.clipartster.com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Анимация. </a:t>
            </a:r>
            <a:r>
              <a:rPr lang="ru-RU" sz="1600" b="1" dirty="0" smtClean="0">
                <a:solidFill>
                  <a:srgbClr val="0000FF"/>
                </a:solidFill>
              </a:rPr>
              <a:t>Могу. </a:t>
            </a:r>
            <a:r>
              <a:rPr lang="en-US" sz="1600" b="1" dirty="0" smtClean="0">
                <a:solidFill>
                  <a:srgbClr val="0000FF"/>
                </a:solidFill>
                <a:hlinkClick r:id="rId7"/>
              </a:rPr>
              <a:t>http://</a:t>
            </a:r>
            <a:r>
              <a:rPr lang="en-US" sz="1600" b="1" dirty="0" smtClean="0">
                <a:solidFill>
                  <a:srgbClr val="0000FF"/>
                </a:solidFill>
                <a:hlinkClick r:id="rId7"/>
              </a:rPr>
              <a:t>justclickit.ru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Анимация</a:t>
            </a:r>
            <a:r>
              <a:rPr lang="ru-RU" sz="1600" b="1" dirty="0" smtClean="0">
                <a:solidFill>
                  <a:srgbClr val="0000FF"/>
                </a:solidFill>
              </a:rPr>
              <a:t>. Надо. </a:t>
            </a:r>
            <a:r>
              <a:rPr lang="en-US" sz="1600" b="1" dirty="0" smtClean="0">
                <a:solidFill>
                  <a:srgbClr val="0000FF"/>
                </a:solidFill>
                <a:hlinkClick r:id="rId8"/>
              </a:rPr>
              <a:t>https://</a:t>
            </a:r>
            <a:r>
              <a:rPr lang="en-US" sz="1600" b="1" dirty="0" smtClean="0">
                <a:solidFill>
                  <a:srgbClr val="0000FF"/>
                </a:solidFill>
                <a:hlinkClick r:id="rId8"/>
              </a:rPr>
              <a:t>www.kursoteka.ru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Анимация. Ученица за партой. </a:t>
            </a:r>
            <a:r>
              <a:rPr lang="en-US" sz="1600" b="1" dirty="0" smtClean="0">
                <a:solidFill>
                  <a:srgbClr val="0000FF"/>
                </a:solidFill>
                <a:hlinkClick r:id="rId9"/>
              </a:rPr>
              <a:t>http://</a:t>
            </a:r>
            <a:r>
              <a:rPr lang="en-US" sz="1600" b="1" dirty="0" smtClean="0">
                <a:solidFill>
                  <a:srgbClr val="0000FF"/>
                </a:solidFill>
                <a:hlinkClick r:id="rId9"/>
              </a:rPr>
              <a:t>gifs-pictures.startpix.ru</a:t>
            </a:r>
            <a:r>
              <a:rPr lang="ru-RU" sz="1600" b="1" dirty="0" smtClean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buClr>
                <a:srgbClr val="FF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FF"/>
                </a:solidFill>
              </a:rPr>
              <a:t>Анимации. Образ профессии. </a:t>
            </a:r>
            <a:r>
              <a:rPr lang="en-US" sz="1600" b="1" dirty="0" smtClean="0">
                <a:solidFill>
                  <a:srgbClr val="0000FF"/>
                </a:solidFill>
                <a:hlinkClick r:id="rId10"/>
              </a:rPr>
              <a:t>http://</a:t>
            </a:r>
            <a:r>
              <a:rPr lang="en-US" sz="1600" b="1" dirty="0" smtClean="0">
                <a:solidFill>
                  <a:srgbClr val="0000FF"/>
                </a:solidFill>
                <a:hlinkClick r:id="rId10"/>
              </a:rPr>
              <a:t>wdesk.ru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95288" y="4724400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Шаблон презентации. </a:t>
            </a:r>
            <a:r>
              <a:rPr lang="es-UY" b="1">
                <a:solidFill>
                  <a:srgbClr val="333333"/>
                </a:solidFill>
              </a:rPr>
              <a:t>Presentation Title</a:t>
            </a:r>
            <a:r>
              <a:rPr lang="ru-RU" b="1">
                <a:solidFill>
                  <a:srgbClr val="333333"/>
                </a:solidFill>
              </a:rPr>
              <a:t>.</a:t>
            </a:r>
            <a:r>
              <a:rPr lang="ru-RU"/>
              <a:t> </a:t>
            </a:r>
            <a:r>
              <a:rPr lang="en-US">
                <a:hlinkClick r:id="rId11"/>
              </a:rPr>
              <a:t>http://fppt.ru/54-rukopozhatie-na-serom-fone.html</a:t>
            </a:r>
            <a:r>
              <a:rPr lang="ru-RU"/>
              <a:t> </a:t>
            </a:r>
          </a:p>
        </p:txBody>
      </p:sp>
      <p:pic>
        <p:nvPicPr>
          <p:cNvPr id="19458" name="Picture 2" descr="http://www.gifmania.ru/Animated-Gifs-Lyudi/Animations-Professions/Images-Pediatricians/Pediatricians-61157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5238328"/>
            <a:ext cx="1619672" cy="1619672"/>
          </a:xfrm>
          <a:prstGeom prst="rect">
            <a:avLst/>
          </a:prstGeom>
          <a:noFill/>
        </p:spPr>
      </p:pic>
      <p:pic>
        <p:nvPicPr>
          <p:cNvPr id="19460" name="Picture 4" descr="http://m.gifmania.ru/Animated-Gifs-Sport/Animations-Martial-Arts/Images-Karate/Karate-66588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229200"/>
            <a:ext cx="18288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Выбор </a:t>
            </a:r>
            <a:r>
              <a:rPr lang="ru-RU" b="1" dirty="0" smtClean="0">
                <a:solidFill>
                  <a:srgbClr val="0000FF"/>
                </a:solidFill>
              </a:rPr>
              <a:t>профессии 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844824"/>
            <a:ext cx="4104456" cy="2365723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анализ своих способностей, интересов </a:t>
            </a:r>
            <a:r>
              <a:rPr lang="ru-RU" sz="1800" b="1" dirty="0" smtClean="0"/>
              <a:t>и </a:t>
            </a:r>
            <a:r>
              <a:rPr lang="ru-RU" sz="1800" b="1" dirty="0" smtClean="0"/>
              <a:t>имеющихся умений, подбор </a:t>
            </a:r>
            <a:r>
              <a:rPr lang="ru-RU" sz="1800" b="1" dirty="0" smtClean="0"/>
              <a:t>к ним </a:t>
            </a:r>
            <a:r>
              <a:rPr lang="ru-RU" sz="1800" b="1" dirty="0" smtClean="0"/>
              <a:t>профессии; </a:t>
            </a:r>
            <a:endParaRPr lang="ru-RU" sz="1800" b="1" dirty="0" smtClean="0"/>
          </a:p>
          <a:p>
            <a:pPr eaLnBrk="1" hangingPunct="1"/>
            <a:r>
              <a:rPr lang="ru-RU" sz="1800" b="1" dirty="0" smtClean="0"/>
              <a:t>проба своих сил </a:t>
            </a:r>
            <a:r>
              <a:rPr lang="ru-RU" sz="1800" b="1" dirty="0" smtClean="0"/>
              <a:t>в различных </a:t>
            </a:r>
            <a:r>
              <a:rPr lang="ru-RU" sz="1800" b="1" dirty="0" smtClean="0"/>
              <a:t>делах, попытка понять </a:t>
            </a:r>
            <a:r>
              <a:rPr lang="ru-RU" sz="1800" b="1" dirty="0" smtClean="0"/>
              <a:t>для себя «чем мне </a:t>
            </a:r>
            <a:r>
              <a:rPr lang="ru-RU" sz="1800" b="1" dirty="0" smtClean="0"/>
              <a:t>нравится заниматься»?</a:t>
            </a:r>
            <a:endParaRPr lang="ru-RU" sz="1800" b="1" dirty="0" smtClean="0"/>
          </a:p>
          <a:p>
            <a:endParaRPr lang="ru-RU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- осознанный </a:t>
            </a:r>
            <a:r>
              <a:rPr lang="ru-RU" b="1" dirty="0" smtClean="0">
                <a:solidFill>
                  <a:srgbClr val="0000FF"/>
                </a:solidFill>
              </a:rPr>
              <a:t>процесс подбора  трудовой деятельности, которой хотелось бы заниматься в дальнейшем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210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66"/>
                </a:solidFill>
              </a:rPr>
              <a:t>В нашей стране </a:t>
            </a:r>
            <a:r>
              <a:rPr lang="ru-RU" b="1" i="1" dirty="0" smtClean="0">
                <a:solidFill>
                  <a:srgbClr val="FF0000"/>
                </a:solidFill>
              </a:rPr>
              <a:t>42% </a:t>
            </a:r>
            <a:r>
              <a:rPr lang="ru-RU" b="1" i="1" dirty="0" smtClean="0">
                <a:solidFill>
                  <a:srgbClr val="660066"/>
                </a:solidFill>
              </a:rPr>
              <a:t>людей меняют профессию уже </a:t>
            </a:r>
            <a:r>
              <a:rPr lang="ru-RU" b="1" i="1" dirty="0" smtClean="0">
                <a:solidFill>
                  <a:srgbClr val="FF0000"/>
                </a:solidFill>
              </a:rPr>
              <a:t>в течение первых двух лет </a:t>
            </a:r>
            <a:r>
              <a:rPr lang="ru-RU" b="1" i="1" dirty="0" smtClean="0">
                <a:solidFill>
                  <a:srgbClr val="660066"/>
                </a:solidFill>
              </a:rPr>
              <a:t>после окончания профессионального училища, колледжа или ВУЗа, а в целом </a:t>
            </a:r>
            <a:r>
              <a:rPr lang="ru-RU" b="1" i="1" dirty="0" smtClean="0">
                <a:solidFill>
                  <a:srgbClr val="FF0000"/>
                </a:solidFill>
              </a:rPr>
              <a:t>до 80% населения работают не по специальности</a:t>
            </a:r>
            <a:r>
              <a:rPr lang="ru-RU" b="1" i="1" dirty="0" smtClean="0">
                <a:solidFill>
                  <a:srgbClr val="660066"/>
                </a:solidFill>
              </a:rPr>
              <a:t>, указанной в дипломе о профессиональном образовании</a:t>
            </a:r>
            <a:r>
              <a:rPr lang="ru-RU" b="1" i="1" dirty="0" smtClean="0">
                <a:solidFill>
                  <a:srgbClr val="660066"/>
                </a:solidFill>
              </a:rPr>
              <a:t>.</a:t>
            </a:r>
            <a:endParaRPr lang="ru-RU" b="1" i="1" dirty="0" smtClean="0">
              <a:solidFill>
                <a:srgbClr val="660066"/>
              </a:solidFill>
            </a:endParaRPr>
          </a:p>
        </p:txBody>
      </p:sp>
      <p:pic>
        <p:nvPicPr>
          <p:cNvPr id="8" name="Picture 4" descr="8559835364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9916"/>
            <a:ext cx="2016224" cy="24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ngener21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9914" y="2132856"/>
            <a:ext cx="2915574" cy="1943391"/>
          </a:xfrm>
          <a:prstGeom prst="rect">
            <a:avLst/>
          </a:prstGeom>
          <a:noFill/>
        </p:spPr>
      </p:pic>
      <p:pic>
        <p:nvPicPr>
          <p:cNvPr id="10" name="Picture 10" descr="zavalk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504" y="5373514"/>
            <a:ext cx="1728192" cy="1296144"/>
          </a:xfrm>
          <a:prstGeom prst="rect">
            <a:avLst/>
          </a:prstGeom>
          <a:noFill/>
        </p:spPr>
      </p:pic>
      <p:pic>
        <p:nvPicPr>
          <p:cNvPr id="11" name="Picture 13" descr="Учитель года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76256" y="5157192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При выборе профессии необходимо учитывать  факторы:</a:t>
            </a:r>
          </a:p>
        </p:txBody>
      </p:sp>
      <p:pic>
        <p:nvPicPr>
          <p:cNvPr id="6" name="Picture 10" descr="j030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548680"/>
            <a:ext cx="1152128" cy="832207"/>
          </a:xfrm>
          <a:prstGeom prst="rect">
            <a:avLst/>
          </a:prstGeom>
          <a:noFill/>
        </p:spPr>
      </p:pic>
      <p:pic>
        <p:nvPicPr>
          <p:cNvPr id="7" name="Picture 10" descr="j030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548680"/>
            <a:ext cx="1152128" cy="832207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196752"/>
            <a:ext cx="2843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 ХОЧУ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981200"/>
            <a:ext cx="2520279" cy="3320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интересы – желание что- либо узнать новое;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склонности – желание что-либо сделать;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b="1" kern="0" dirty="0" smtClean="0">
                <a:latin typeface="+mn-lt"/>
                <a:cs typeface="+mn-cs"/>
              </a:rPr>
              <a:t>н</a:t>
            </a:r>
            <a:r>
              <a:rPr lang="ru-RU" b="1" kern="0" dirty="0" smtClean="0">
                <a:latin typeface="+mn-lt"/>
                <a:cs typeface="+mn-cs"/>
              </a:rPr>
              <a:t>а первом плане: высокие доходы (сразу).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99792" y="1196752"/>
            <a:ext cx="3888432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 МОГУ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516216" y="1196752"/>
            <a:ext cx="2627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 НАДО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88224" y="1988840"/>
            <a:ext cx="2352303" cy="3240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потребности рынка труда в кадрах;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b="1" kern="0" dirty="0" smtClean="0">
                <a:latin typeface="+mn-lt"/>
                <a:cs typeface="+mn-cs"/>
              </a:rPr>
              <a:t>н</a:t>
            </a:r>
            <a:r>
              <a:rPr lang="ru-RU" sz="2000" b="1" kern="0" dirty="0" smtClean="0">
                <a:latin typeface="+mn-lt"/>
                <a:cs typeface="+mn-cs"/>
              </a:rPr>
              <a:t>изкая оценка способностей без практики, стажа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99791" y="1988840"/>
            <a:ext cx="3888433" cy="46085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Возможности личности: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способности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технические, организаторские, коммуникативные;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знаний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умения по определенным предметам (тренер – физкультура, программист – математика);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психологические особенности личности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особенности темперамента, качества характера (продавец- общительный, переключение внимания, устойчивая нервная система);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состояние здоровья.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7410" name="Picture 2" descr="http://www.clipartster.com/images/68/children-animated-clipart-crying-girl-cc-classroom-clipart-lAtinS-clipar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95345"/>
            <a:ext cx="2448272" cy="1780561"/>
          </a:xfrm>
          <a:prstGeom prst="rect">
            <a:avLst/>
          </a:prstGeom>
          <a:noFill/>
        </p:spPr>
      </p:pic>
      <p:pic>
        <p:nvPicPr>
          <p:cNvPr id="17412" name="Picture 4" descr="http://justclickit.ru/flash/child/child%20(81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1143000" cy="1143001"/>
          </a:xfrm>
          <a:prstGeom prst="rect">
            <a:avLst/>
          </a:prstGeom>
          <a:noFill/>
        </p:spPr>
      </p:pic>
      <p:pic>
        <p:nvPicPr>
          <p:cNvPr id="17414" name="Picture 6" descr="https://www.kursoteka.ru/course/3214/image?file=f9748c5dabf56f6e2dde5bdbb5ccec42aa1d3ee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144761"/>
            <a:ext cx="2555776" cy="250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Классификация профессий</a:t>
            </a:r>
            <a:endParaRPr lang="ru-RU" sz="4000" b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8280920" cy="48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характеру труда: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физический или умственный труд;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исполнительский или творческий характер.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уровню квалификации: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профессии, требующие высшего образования;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профессии, требующие среднего профессионального  образования;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профессии, не требующие квалификации.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предмету и характеру труда: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техника;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b="1" kern="0" dirty="0" smtClean="0">
                <a:latin typeface="+mn-lt"/>
                <a:cs typeface="+mn-cs"/>
              </a:rPr>
              <a:t>художественный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://i012.radikal.ru/1011/a6/f453746e8dd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3371850" cy="4181475"/>
          </a:xfrm>
          <a:prstGeom prst="rect">
            <a:avLst/>
          </a:prstGeom>
          <a:noFill/>
        </p:spPr>
      </p:pic>
      <p:pic>
        <p:nvPicPr>
          <p:cNvPr id="16388" name="Picture 4" descr="http://vamotkrytka.ru/_ph/71/2/310136944.gif?14856234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5184"/>
            <a:ext cx="819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Классификация профессий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80" t="20314" r="6976" b="36083"/>
          <a:stretch>
            <a:fillRect/>
          </a:stretch>
        </p:blipFill>
        <p:spPr bwMode="auto">
          <a:xfrm>
            <a:off x="179513" y="1268759"/>
            <a:ext cx="8816558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600" b="1" dirty="0" smtClean="0">
              <a:solidFill>
                <a:srgbClr val="0000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2708920"/>
            <a:ext cx="3744416" cy="750168"/>
            <a:chOff x="0" y="0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17231" y="0"/>
              <a:ext cx="5978769" cy="1269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Советы и пожелания окружающих</a:t>
              </a:r>
              <a:endParaRPr lang="ru-RU" b="1" kern="12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3573016"/>
            <a:ext cx="3744416" cy="750168"/>
            <a:chOff x="0" y="1396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396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7"/>
            <p:cNvSpPr/>
            <p:nvPr/>
          </p:nvSpPr>
          <p:spPr>
            <a:xfrm>
              <a:off x="117231" y="1396999"/>
              <a:ext cx="5978769" cy="1269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Социальные стереотипы</a:t>
              </a:r>
              <a:endParaRPr lang="ru-RU" b="1" kern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5536" y="4509120"/>
            <a:ext cx="3744416" cy="750168"/>
            <a:chOff x="0" y="2793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793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0"/>
            <p:cNvSpPr/>
            <p:nvPr/>
          </p:nvSpPr>
          <p:spPr>
            <a:xfrm>
              <a:off x="117231" y="2793999"/>
              <a:ext cx="5978769" cy="1269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Престижность /Популярность профессии</a:t>
              </a:r>
              <a:endParaRPr lang="ru-RU" b="1" kern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32040" y="2708920"/>
            <a:ext cx="3744416" cy="936104"/>
            <a:chOff x="0" y="0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17231" y="0"/>
              <a:ext cx="5978769" cy="1269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«Образ </a:t>
              </a:r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профессии/ </a:t>
              </a:r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профессионала», </a:t>
              </a:r>
            </a:p>
            <a:p>
              <a:pPr lvl="0"/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«Образ себя в профессии»</a:t>
              </a:r>
              <a:endParaRPr lang="ru-RU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2040" y="3789040"/>
            <a:ext cx="3744416" cy="606152"/>
            <a:chOff x="0" y="1640811"/>
            <a:chExt cx="6096000" cy="1026187"/>
          </a:xfrm>
          <a:scene3d>
            <a:camera prst="orthographicFront"/>
            <a:lightRig rig="chilly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640811"/>
              <a:ext cx="6096000" cy="102618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7"/>
            <p:cNvSpPr/>
            <p:nvPr/>
          </p:nvSpPr>
          <p:spPr>
            <a:xfrm>
              <a:off x="117231" y="1762717"/>
              <a:ext cx="5978769" cy="9042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Уровень притязаний</a:t>
              </a:r>
              <a:endParaRPr lang="ru-RU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32040" y="4509120"/>
            <a:ext cx="3744416" cy="750168"/>
            <a:chOff x="0" y="2793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793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10"/>
            <p:cNvSpPr/>
            <p:nvPr/>
          </p:nvSpPr>
          <p:spPr>
            <a:xfrm>
              <a:off x="117231" y="2793999"/>
              <a:ext cx="5978769" cy="1269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ru-RU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Самооценка</a:t>
              </a:r>
              <a:endParaRPr lang="ru-RU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395536" y="1196752"/>
            <a:ext cx="4104456" cy="1512168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Внешние </a:t>
            </a:r>
            <a:b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факторы</a:t>
            </a:r>
            <a:endParaRPr lang="ru-RU" sz="2400" b="1" cap="smal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788024" y="1196752"/>
            <a:ext cx="4104456" cy="1512168"/>
          </a:xfrm>
          <a:prstGeom prst="downArrow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Внутренние </a:t>
            </a:r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личностные факторы</a:t>
            </a:r>
            <a:endParaRPr lang="ru-RU" sz="2400" b="1" cap="smal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img-fotki.yandex.ru/get/16145/96206472.9bc/0_19fee8_9241cdd3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080120" cy="1459622"/>
          </a:xfrm>
          <a:prstGeom prst="rect">
            <a:avLst/>
          </a:prstGeom>
          <a:noFill/>
        </p:spPr>
      </p:pic>
      <p:pic>
        <p:nvPicPr>
          <p:cNvPr id="1030" name="Picture 6" descr="http://www.gifmania.ru/Animated-Gifs-Lyudi/Animations-Professions/Images-Cooks/Cooks-599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73216"/>
            <a:ext cx="866403" cy="1198797"/>
          </a:xfrm>
          <a:prstGeom prst="rect">
            <a:avLst/>
          </a:prstGeom>
          <a:noFill/>
        </p:spPr>
      </p:pic>
      <p:pic>
        <p:nvPicPr>
          <p:cNvPr id="1032" name="Picture 8" descr="http://wdesk.ru/_ph/42/2/1368940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373216"/>
            <a:ext cx="1224136" cy="1149946"/>
          </a:xfrm>
          <a:prstGeom prst="rect">
            <a:avLst/>
          </a:prstGeom>
          <a:noFill/>
        </p:spPr>
      </p:pic>
      <p:pic>
        <p:nvPicPr>
          <p:cNvPr id="1034" name="Picture 10" descr="http://vamotkrytka.ru/_ph/105/2/78354886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276849"/>
            <a:ext cx="19812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844824"/>
            <a:ext cx="4032448" cy="17281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800" b="1" i="1" u="sng" dirty="0" smtClean="0">
                <a:solidFill>
                  <a:srgbClr val="0000FF"/>
                </a:solidFill>
              </a:rPr>
              <a:t>«Образ профессионала»</a:t>
            </a:r>
            <a:r>
              <a:rPr lang="ru-RU" sz="1800" b="1" u="sng" dirty="0" smtClean="0">
                <a:solidFill>
                  <a:srgbClr val="0000FF"/>
                </a:solidFill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– это совокупность представлений и ожиданий, связанных не только с будущей профессией, но и с будущим образом жизни. </a:t>
            </a:r>
          </a:p>
          <a:p>
            <a:pPr>
              <a:buNone/>
            </a:pP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268759"/>
            <a:ext cx="6929438" cy="50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«Образ профессии или профессионала»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573016"/>
            <a:ext cx="4032448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600" i="1" dirty="0" smtClean="0"/>
              <a:t>К </a:t>
            </a:r>
            <a:r>
              <a:rPr lang="ru-RU" sz="1600" i="1" dirty="0" smtClean="0"/>
              <a:t>сожалению, учащимся, выбирающим профессию, часто не осознаются или осознаются только поверхностные, внешние черты «образа профессионала», которые заслоняют собой собственно содержание будущей деятельности</a:t>
            </a:r>
            <a:r>
              <a:rPr lang="ru-RU" sz="1600" i="1" dirty="0" smtClean="0"/>
              <a:t>.</a:t>
            </a:r>
            <a:endParaRPr lang="ru-RU" sz="1600" i="1" dirty="0" smtClean="0"/>
          </a:p>
        </p:txBody>
      </p:sp>
      <p:pic>
        <p:nvPicPr>
          <p:cNvPr id="14338" name="Picture 2" descr="http://wdesk.ru/_ph/186/2/4976958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769160" cy="1800200"/>
          </a:xfrm>
          <a:prstGeom prst="rect">
            <a:avLst/>
          </a:prstGeom>
          <a:noFill/>
        </p:spPr>
      </p:pic>
      <p:pic>
        <p:nvPicPr>
          <p:cNvPr id="14340" name="Picture 4" descr="Телемастер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800" y="3645024"/>
            <a:ext cx="1800200" cy="1643041"/>
          </a:xfrm>
          <a:prstGeom prst="rect">
            <a:avLst/>
          </a:prstGeom>
          <a:noFill/>
        </p:spPr>
      </p:pic>
      <p:pic>
        <p:nvPicPr>
          <p:cNvPr id="14342" name="Picture 6" descr="Чертежник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16832"/>
            <a:ext cx="1838426" cy="1584176"/>
          </a:xfrm>
          <a:prstGeom prst="rect">
            <a:avLst/>
          </a:prstGeom>
          <a:noFill/>
        </p:spPr>
      </p:pic>
      <p:pic>
        <p:nvPicPr>
          <p:cNvPr id="14344" name="Picture 8" descr="Оператор ПК картинка смайл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688146"/>
            <a:ext cx="2448272" cy="149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</a:rPr>
              <a:t>Факторы выбора профессии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107504" y="1844824"/>
            <a:ext cx="4032448" cy="29523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В «образ профессионала» входит и чаще всего оказывается самым главным </a:t>
            </a:r>
            <a:r>
              <a:rPr lang="ru-RU" sz="1600" b="1" i="1" u="sng" dirty="0" smtClean="0">
                <a:solidFill>
                  <a:srgbClr val="0000FF"/>
                </a:solidFill>
              </a:rPr>
              <a:t>«образ себя в профессии»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(как я буду себя вести, какие я проявлю способности и добьюсь ли большого успеха, какой я буду «важный», или «влиятельный», или «значительный» в этой профессии, какие «важные» и интересные люди меня будут окружать). </a:t>
            </a:r>
          </a:p>
          <a:p>
            <a:pPr>
              <a:buNone/>
            </a:pP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268759"/>
            <a:ext cx="6929438" cy="50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 себя в профессии»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869160"/>
            <a:ext cx="4032448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600" i="1" dirty="0" smtClean="0"/>
              <a:t>Менее значительной и соответственно менее осознаваемой частью «образа профессионала» является, как правило, содержание деятельности на конкретном рабочем месте (что же я буду все-таки делать по 8 часов каждый день?).</a:t>
            </a:r>
            <a:endParaRPr lang="ru-RU" sz="1600" i="1" dirty="0"/>
          </a:p>
        </p:txBody>
      </p:sp>
      <p:pic>
        <p:nvPicPr>
          <p:cNvPr id="13314" name="Picture 2" descr="Плантатор картинка 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1869554" cy="1697860"/>
          </a:xfrm>
          <a:prstGeom prst="rect">
            <a:avLst/>
          </a:prstGeom>
          <a:noFill/>
        </p:spPr>
      </p:pic>
      <p:pic>
        <p:nvPicPr>
          <p:cNvPr id="13316" name="Picture 4" descr="Работа дома картинка 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340768"/>
            <a:ext cx="1396355" cy="2183036"/>
          </a:xfrm>
          <a:prstGeom prst="rect">
            <a:avLst/>
          </a:prstGeom>
          <a:noFill/>
        </p:spPr>
      </p:pic>
      <p:pic>
        <p:nvPicPr>
          <p:cNvPr id="13318" name="Picture 6" descr="Разносчик на перроне картинка смайли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284984"/>
            <a:ext cx="1368152" cy="1883221"/>
          </a:xfrm>
          <a:prstGeom prst="rect">
            <a:avLst/>
          </a:prstGeom>
          <a:noFill/>
        </p:spPr>
      </p:pic>
      <p:pic>
        <p:nvPicPr>
          <p:cNvPr id="13320" name="Picture 8" descr="Садовник картинка смайл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772816"/>
            <a:ext cx="1440160" cy="140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1517</Words>
  <Application>Microsoft Office PowerPoint</Application>
  <PresentationFormat>Экран (4:3)</PresentationFormat>
  <Paragraphs>197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ВЫБОР ПРОФЕССИИ: субъективные и объективные факторы</vt:lpstr>
      <vt:lpstr>План презентации</vt:lpstr>
      <vt:lpstr>Выбор профессии </vt:lpstr>
      <vt:lpstr>При выборе профессии необходимо учитывать  факторы:</vt:lpstr>
      <vt:lpstr>Классификация профессий</vt:lpstr>
      <vt:lpstr>Классификация профессий</vt:lpstr>
      <vt:lpstr>Факторы выбора профессии</vt:lpstr>
      <vt:lpstr>Факторы выбора профессии</vt:lpstr>
      <vt:lpstr>Факторы выбора профессии</vt:lpstr>
      <vt:lpstr>Факторы выбора профессии</vt:lpstr>
      <vt:lpstr>Факторы выбора профессии</vt:lpstr>
      <vt:lpstr>Факторы выбора профессии</vt:lpstr>
      <vt:lpstr>Здоровье и выбор профессии</vt:lpstr>
      <vt:lpstr>Здоровье и выбор профессии</vt:lpstr>
      <vt:lpstr>Здоровье и выбор профессии</vt:lpstr>
      <vt:lpstr>Здоровье и выбор профессии</vt:lpstr>
      <vt:lpstr>Определение своего физического развития по антропометрическим данным</vt:lpstr>
      <vt:lpstr>Определение своего физического развития по антропометрическим данным</vt:lpstr>
      <vt:lpstr>Определитесь к какой группе профессий вы больше подходите по первому классификатору</vt:lpstr>
      <vt:lpstr>Определитесь к какой группе профессий вы больше подходите по здоровью</vt:lpstr>
      <vt:lpstr>Источники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Анатолий Иванович</cp:lastModifiedBy>
  <cp:revision>747</cp:revision>
  <dcterms:created xsi:type="dcterms:W3CDTF">2010-05-23T14:28:12Z</dcterms:created>
  <dcterms:modified xsi:type="dcterms:W3CDTF">2017-02-19T18:37:52Z</dcterms:modified>
</cp:coreProperties>
</file>