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4" r:id="rId2"/>
    <p:sldId id="300" r:id="rId3"/>
    <p:sldId id="302" r:id="rId4"/>
    <p:sldId id="303" r:id="rId5"/>
    <p:sldId id="301" r:id="rId6"/>
    <p:sldId id="305" r:id="rId7"/>
    <p:sldId id="306" r:id="rId8"/>
    <p:sldId id="307" r:id="rId9"/>
    <p:sldId id="299" r:id="rId10"/>
    <p:sldId id="304" r:id="rId11"/>
    <p:sldId id="308" r:id="rId12"/>
    <p:sldId id="30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66296-A6AB-41B8-A654-2B8573F59A89}" type="datetimeFigureOut">
              <a:rPr lang="ru-RU" smtClean="0"/>
              <a:pPr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EFF86-2E78-4975-806D-DDC5B02692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5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FF86-2E78-4975-806D-DDC5B02692F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7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EFF86-2E78-4975-806D-DDC5B02692F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7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6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6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0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2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6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3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ас\Desktop\Снова в школу. Банеры вертикальные и горизонтальные, колокольчик школьный\frt6.png"/>
          <p:cNvPicPr>
            <a:picLocks noChangeAspect="1" noChangeArrowheads="1"/>
          </p:cNvPicPr>
          <p:nvPr userDrawn="1"/>
        </p:nvPicPr>
        <p:blipFill>
          <a:blip r:embed="rId13" cstate="screen"/>
          <a:srcRect l="1031" b="8373"/>
          <a:stretch>
            <a:fillRect/>
          </a:stretch>
        </p:blipFill>
        <p:spPr bwMode="auto">
          <a:xfrm>
            <a:off x="0" y="0"/>
            <a:ext cx="9144000" cy="19168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D103F-A3B4-4776-BA7B-97F0ADAE96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59C57-DD99-4975-9CD2-3B336415B798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chemeClr val="accent5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4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874" y="2132856"/>
            <a:ext cx="8640960" cy="21755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C00000"/>
                </a:solidFill>
                <a:latin typeface="Times New Roman"/>
                <a:ea typeface="Calibri"/>
              </a:rPr>
              <a:t>Как </a:t>
            </a:r>
            <a:r>
              <a:rPr lang="ru-RU" sz="4800" b="1" dirty="0">
                <a:solidFill>
                  <a:srgbClr val="C00000"/>
                </a:solidFill>
                <a:latin typeface="Times New Roman"/>
                <a:ea typeface="Calibri"/>
              </a:rPr>
              <a:t>помочь ребёнку овладеть английским </a:t>
            </a:r>
            <a:r>
              <a:rPr lang="ru-RU" sz="4800" b="1" dirty="0" smtClean="0">
                <a:solidFill>
                  <a:srgbClr val="C00000"/>
                </a:solidFill>
                <a:latin typeface="Times New Roman"/>
                <a:ea typeface="Calibri"/>
              </a:rPr>
              <a:t>языком</a:t>
            </a:r>
            <a:endParaRPr lang="ru-RU" sz="4800" b="1" dirty="0">
              <a:solidFill>
                <a:srgbClr val="C00000"/>
              </a:solidFill>
              <a:latin typeface="Times New Roman"/>
              <a:ea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5517232"/>
            <a:ext cx="7632848" cy="83747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635896" y="701988"/>
            <a:ext cx="5400600" cy="1205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1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688632" cy="1143000"/>
          </a:xfrm>
        </p:spPr>
        <p:txBody>
          <a:bodyPr>
            <a:normAutofit/>
          </a:bodyPr>
          <a:lstStyle/>
          <a:p>
            <a:r>
              <a:rPr 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помнить</a:t>
            </a:r>
            <a:r>
              <a:rPr lang="ru-RU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языка - это кропотливый, серьезный, планомерный процесс, желание, терпение и труд. Ваш ребенок должен быть успешным в этой нелегкой жизни, а для этого ему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помогать.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5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– залог успеха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925198" cy="487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59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54461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совместной деятельности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4209331"/>
          </a:xfrm>
        </p:spPr>
        <p:txBody>
          <a:bodyPr>
            <a:normAutofit fontScale="92500" lnSpcReduction="20000"/>
          </a:bodyPr>
          <a:lstStyle/>
          <a:p>
            <a:pPr marL="0" lvl="0" indent="0" algn="ctr" fontAlgn="base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3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</a:t>
            </a:r>
            <a:r>
              <a:rPr lang="ru-RU" sz="3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моей педагогической </a:t>
            </a:r>
            <a:r>
              <a:rPr lang="ru-RU" sz="3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3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достижение моими учащимися иноязычной </a:t>
            </a:r>
            <a:r>
              <a:rPr lang="ru-RU" sz="3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 компетенции </a:t>
            </a:r>
            <a:r>
              <a:rPr lang="ru-RU" sz="3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пороговом уровне </a:t>
            </a:r>
            <a:r>
              <a:rPr lang="ru-RU" sz="3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(термин Совета </a:t>
            </a:r>
            <a:r>
              <a:rPr lang="ru-RU" sz="3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Европы), т. е. способности и реальной </a:t>
            </a:r>
            <a:r>
              <a:rPr lang="ru-RU" sz="3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</a:t>
            </a:r>
            <a:r>
              <a:rPr lang="ru-RU" sz="3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 осуществлять иноязычное общение </a:t>
            </a:r>
            <a:r>
              <a:rPr lang="ru-RU" sz="3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добиваться </a:t>
            </a:r>
            <a:r>
              <a:rPr lang="ru-RU" sz="3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взаимопонимания с носителями </a:t>
            </a:r>
            <a:r>
              <a:rPr lang="ru-RU" sz="3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языка.</a:t>
            </a:r>
            <a:endParaRPr lang="ru-RU" sz="30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Aft>
                <a:spcPct val="0"/>
              </a:spcAft>
              <a:buNone/>
            </a:pPr>
            <a:endParaRPr lang="ru-RU" sz="1800" kern="0" dirty="0">
              <a:solidFill>
                <a:srgbClr val="000000"/>
              </a:solidFill>
              <a:latin typeface="Arial"/>
            </a:endParaRP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ru-RU" sz="18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дети будет </a:t>
            </a:r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числе тех, кому это удалось!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77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b="1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Мотивация – залог </a:t>
            </a:r>
            <a:r>
              <a:rPr lang="ru-RU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успеха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8435280" cy="4536504"/>
          </a:xfrm>
        </p:spPr>
        <p:txBody>
          <a:bodyPr>
            <a:normAutofit fontScale="92500"/>
          </a:bodyPr>
          <a:lstStyle/>
          <a:p>
            <a:pPr lvl="0" algn="just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Сами родители должны демонстрировать положительную установку на изучение английского языка, поощрять любые старания ребенка, а не только успехи. </a:t>
            </a:r>
          </a:p>
          <a:p>
            <a:pPr lvl="0" algn="just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Если Вы сами при ребенке говорите: «Не всем же английский язык пригодился в жизни! Мы же как-то живем без него и вы проживёте!», то чего же вы ждете от ребенка? </a:t>
            </a:r>
          </a:p>
        </p:txBody>
      </p:sp>
    </p:spTree>
    <p:extLst>
      <p:ext uri="{BB962C8B-B14F-4D97-AF65-F5344CB8AC3E}">
        <p14:creationId xmlns:p14="http://schemas.microsoft.com/office/powerpoint/2010/main" val="400495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980728"/>
            <a:ext cx="5277272" cy="7200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Людвиг </a:t>
            </a:r>
            <a:r>
              <a:rPr lang="ru-RU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Витгенштейн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 (1889-1951)</a:t>
            </a:r>
            <a:b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австрийский философ и логик</a:t>
            </a:r>
            <a:b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3600" b="1" kern="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3600" b="1" kern="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3600" b="1" kern="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3600" b="1" kern="0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j-ea"/>
              <a:cs typeface="+mj-cs"/>
            </a:endParaRPr>
          </a:p>
          <a:p>
            <a:pPr marL="0" indent="0" algn="ctr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43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4300" b="1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Границы моего языка означают границы моего мира</a:t>
            </a:r>
            <a:r>
              <a:rPr lang="ru-RU" sz="4300" b="1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</a:t>
            </a:r>
            <a:endParaRPr lang="ru-RU" sz="4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im0-tub-ru.yandex.net/i?id=33ba5fbbc885f471ceba8f4edbfbc2e1-115-144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3968" y="1124742"/>
            <a:ext cx="4075509" cy="313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7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426170"/>
          </a:xfrm>
        </p:spPr>
        <p:txBody>
          <a:bodyPr>
            <a:normAutofit/>
          </a:bodyPr>
          <a:lstStyle/>
          <a:p>
            <a:r>
              <a:rPr lang="ru-RU" sz="4000" b="1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Зачем учить английский язык?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752528"/>
          </a:xfrm>
        </p:spPr>
        <p:txBody>
          <a:bodyPr>
            <a:noAutofit/>
          </a:bodyPr>
          <a:lstStyle/>
          <a:p>
            <a:pPr marL="457200" lvl="0" indent="-457200" algn="just" fontAlgn="base">
              <a:spcAft>
                <a:spcPct val="0"/>
              </a:spcAft>
              <a:buFont typeface="+mj-lt"/>
              <a:buAutoNum type="arabicPeriod"/>
            </a:pPr>
            <a:r>
              <a:rPr lang="ru-RU" sz="2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Это язык международного общения. Во всех уголках мира люди говорят на английском языке. </a:t>
            </a:r>
          </a:p>
          <a:p>
            <a:pPr marL="457200" lvl="0" indent="-457200" fontAlgn="base">
              <a:spcAft>
                <a:spcPct val="0"/>
              </a:spcAft>
              <a:buFont typeface="+mj-lt"/>
              <a:buAutoNum type="arabicPeriod"/>
            </a:pPr>
            <a:r>
              <a:rPr lang="ru-RU" sz="2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Английский даёт большую возможность в путешествиях: самостоятельно покупаете билеты, заказываете отели, легко ориентируетесь в чужой стране: совершаете покупки, посещаете достопримечательности. </a:t>
            </a:r>
          </a:p>
          <a:p>
            <a:pPr marL="457200" lvl="0" indent="-457200" fontAlgn="base">
              <a:spcAft>
                <a:spcPct val="0"/>
              </a:spcAft>
              <a:buFont typeface="+mj-lt"/>
              <a:buAutoNum type="arabicPeriod"/>
            </a:pPr>
            <a:r>
              <a:rPr lang="ru-RU" sz="2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Любую информацию вы можете узнать из первоисточников.</a:t>
            </a:r>
          </a:p>
          <a:p>
            <a:pPr marL="457200" lvl="0" indent="-457200" algn="just" fontAlgn="base">
              <a:spcAft>
                <a:spcPct val="0"/>
              </a:spcAft>
              <a:buFont typeface="+mj-lt"/>
              <a:buAutoNum type="arabicPeriod"/>
            </a:pPr>
            <a:r>
              <a:rPr lang="ru-RU" sz="2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Изучение иностранного языка развивает ваши способности: память, внимание, восприятие, мышление. </a:t>
            </a:r>
          </a:p>
          <a:p>
            <a:pPr marL="457200" lvl="0" indent="-457200" fontAlgn="base">
              <a:spcAft>
                <a:spcPct val="0"/>
              </a:spcAft>
              <a:buFont typeface="+mj-lt"/>
              <a:buAutoNum type="arabicPeriod"/>
            </a:pPr>
            <a:r>
              <a:rPr lang="ru-RU" sz="2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Изучение английского языка улучшает родной язык: узнаете новые слова, по-новому формулируете свои мысли, развиваете культурную осведомленность.</a:t>
            </a:r>
          </a:p>
          <a:p>
            <a:pPr marL="457200" lvl="0" indent="-457200" fontAlgn="base">
              <a:spcAft>
                <a:spcPct val="0"/>
              </a:spcAft>
              <a:buFont typeface="+mj-lt"/>
              <a:buAutoNum type="arabicPeriod"/>
            </a:pPr>
            <a:r>
              <a:rPr lang="ru-RU" sz="2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Знание языка способствует </a:t>
            </a:r>
            <a:r>
              <a:rPr lang="ru-RU" sz="2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карьерному </a:t>
            </a:r>
            <a:r>
              <a:rPr lang="ru-RU" sz="22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росту</a:t>
            </a:r>
            <a:r>
              <a:rPr lang="ru-RU" sz="22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.</a:t>
            </a:r>
            <a:endParaRPr lang="ru-RU" sz="22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6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904656" cy="12821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ФГОС: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556793"/>
            <a:ext cx="7668344" cy="17281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kern="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Английский язык становится обязательным предметом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80928"/>
            <a:ext cx="8712968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Часто родители говорят: «Мы не можем помочь ребенку в домашних заданиях по иностранному языку!»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Ответ 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очень прост – «Детям не нужна ваша компетенция и профессиональная помощь. Нужно просто любить своих детей и уделить им внимание и в иностранном языке тоже! Вообще, как вы понимаете – «помогать»? Делать все за детей? Или пытаться разобраться самому в том, для чего собственно в школе есть учитель. Для меня функция родителей – поддержка, контроль, внимание и их интерес к деятельности детей на иностранном языке».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5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472608" cy="1143000"/>
          </a:xfrm>
        </p:spPr>
        <p:txBody>
          <a:bodyPr>
            <a:normAutofit fontScale="90000"/>
          </a:bodyPr>
          <a:lstStyle/>
          <a:p>
            <a:r>
              <a:rPr lang="ru-RU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детям </a:t>
            </a:r>
            <a:r>
              <a:rPr lang="ru-RU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изучении английского языка?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16832"/>
            <a:ext cx="8856984" cy="4824536"/>
          </a:xfrm>
        </p:spPr>
        <p:txBody>
          <a:bodyPr>
            <a:normAutofit fontScale="92500" lnSpcReduction="20000"/>
          </a:bodyPr>
          <a:lstStyle/>
          <a:p>
            <a:pPr algn="just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Конечно, родители не должны учить всем видам речевой деятельности: </a:t>
            </a:r>
            <a:r>
              <a:rPr lang="ru-RU" sz="20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аудированию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чтению, говорению и письму, а также фонетике, лексике и </a:t>
            </a: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грамматике, но должны контролировать выполнение домашних заданий.</a:t>
            </a:r>
            <a:endParaRPr lang="ru-RU" sz="20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ru-RU" sz="20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могут помочь в овладении </a:t>
            </a: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лексикой. Учащиеся 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обязаны записывать и выучивать слова по теме. </a:t>
            </a: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проверить, как 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словарь, могут спросить слова. Электронные словари LIGVO – отличные помощники для правильного произношения.</a:t>
            </a:r>
          </a:p>
          <a:p>
            <a:pPr algn="just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ru-RU" sz="20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овладения грамматикой е</a:t>
            </a: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сть 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книги для родителей, где все правила грамматики объясняются на русском языке с памятками и таблицами</a:t>
            </a: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spcAft>
                <a:spcPct val="0"/>
              </a:spcAft>
              <a:buNone/>
            </a:pP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( 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0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Барашкова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Е.А.)</a:t>
            </a:r>
          </a:p>
          <a:p>
            <a:pPr algn="just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endParaRPr lang="ru-RU" sz="20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занимаются разными видами чтения: аналитическим, просмотровым, поисковым и ознакомительным. </a:t>
            </a:r>
            <a:r>
              <a:rPr lang="ru-RU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домашнего задания по чтению необходимо прочитать текст несколько раз : первый - для ознакомления, второй: для перевода незнакомых слов со словарём, третий: для понимания идеи, смысла и деталей текста и четвертый – для работы над техникой чтения.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6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143000"/>
          </a:xfrm>
        </p:spPr>
        <p:txBody>
          <a:bodyPr>
            <a:normAutofit/>
          </a:bodyPr>
          <a:lstStyle/>
          <a:p>
            <a:pPr lvl="0"/>
            <a:r>
              <a:rPr lang="ru-RU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8"/>
            <a:ext cx="8928992" cy="515719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проводите регулярно.( ежедневно 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30 минут). Как 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чаще контролируйте записи ребенка в 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тетради.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Послушайте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как ребенок читает слова или тексты вслух (не менее 5-10 раз!), не обращайте внимания на ошибки и сложности, хвалите и поддерживайте 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  <a:endParaRPr lang="ru-RU" sz="24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Спрашивайте 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слова и фразы наизусть, приучите ребенка заучивать 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к словарному диктанту слова очень полезно писать дома.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аучите 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дома слушать слова и упражнения, повторять за диктором. 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язык начинается со слушания и подражания, постоянного повторения за говорящими.</a:t>
            </a:r>
          </a:p>
          <a:p>
            <a:pPr lvl="0" fontAlgn="base"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Консультируйтесь 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учителем, если видите, что ваш ребенок испытывает трудности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3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5616624" cy="1368152"/>
          </a:xfrm>
        </p:spPr>
        <p:txBody>
          <a:bodyPr>
            <a:normAutofit fontScale="90000"/>
          </a:bodyPr>
          <a:lstStyle/>
          <a:p>
            <a:r>
              <a:rPr 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сайты </a:t>
            </a:r>
            <a:r>
              <a:rPr lang="ru-RU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изучающих английский язык</a:t>
            </a:r>
            <a:r>
              <a:rPr 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04864"/>
            <a:ext cx="8928992" cy="4536504"/>
          </a:xfrm>
        </p:spPr>
        <p:txBody>
          <a:bodyPr>
            <a:noAutofit/>
          </a:bodyPr>
          <a:lstStyle/>
          <a:p>
            <a:pPr lvl="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//www.britishcouncil.org/learnenglish/ – сайт Британского Совета, на котором содержится раздел с тематическими играми, песнями и рассказами для детей, изучающих английский язык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http://lessons.study.ru/ – сайт, на котором предлагается изучать грамматику, выполнять тесты он-</a:t>
            </a:r>
            <a:r>
              <a:rPr lang="ru-RU" sz="24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темы на английском языке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//www.billingual.ru/ – английский для детей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//www.englishaz.narod.ru/ – английский для школьников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//www.english </a:t>
            </a:r>
            <a:r>
              <a:rPr lang="ru-RU" sz="24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kids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– английский для детей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4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//www.lang.ru/ – интернет-справочник «Английский язык</a:t>
            </a:r>
            <a:r>
              <a:rPr lang="ru-RU" sz="24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9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2966"/>
            <a:ext cx="9144000" cy="491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188640"/>
            <a:ext cx="55371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Эффективность произвольной памяти школьников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screen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5805264"/>
            <a:ext cx="864096" cy="82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9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688</Words>
  <Application>Microsoft Office PowerPoint</Application>
  <PresentationFormat>Экран (4:3)</PresentationFormat>
  <Paragraphs>54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1_Тема Office</vt:lpstr>
      <vt:lpstr>Презентация PowerPoint</vt:lpstr>
      <vt:lpstr>Мотивация – залог успеха</vt:lpstr>
      <vt:lpstr>Людвиг Витгенштейн (1889-1951) австрийский философ и логик </vt:lpstr>
      <vt:lpstr>Зачем учить английский язык?</vt:lpstr>
      <vt:lpstr>Согласно ФГОС:</vt:lpstr>
      <vt:lpstr>Как помочь детям в изучении английского языка?</vt:lpstr>
      <vt:lpstr>Рекомендации :</vt:lpstr>
      <vt:lpstr>Познавательные сайты для изучающих английский язык:</vt:lpstr>
      <vt:lpstr>Презентация PowerPoint</vt:lpstr>
      <vt:lpstr>Что нужно помнить?</vt:lpstr>
      <vt:lpstr>Совместная работа – залог успеха</vt:lpstr>
      <vt:lpstr>Результат совместной деятельности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«Специфика реализации ФГОС на уроках английского языка в 5 классе. Использование современных педагогических технологий»   </dc:title>
  <dc:creator>Admin</dc:creator>
  <cp:lastModifiedBy>Пользователь</cp:lastModifiedBy>
  <cp:revision>76</cp:revision>
  <dcterms:created xsi:type="dcterms:W3CDTF">2014-11-25T12:06:14Z</dcterms:created>
  <dcterms:modified xsi:type="dcterms:W3CDTF">2023-04-06T01:00:51Z</dcterms:modified>
</cp:coreProperties>
</file>