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2" r:id="rId3"/>
    <p:sldId id="257" r:id="rId4"/>
    <p:sldId id="273" r:id="rId5"/>
    <p:sldId id="274" r:id="rId6"/>
    <p:sldId id="271" r:id="rId7"/>
    <p:sldId id="263" r:id="rId8"/>
    <p:sldId id="265" r:id="rId9"/>
    <p:sldId id="267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02B8B1-3FBD-42D2-A84E-949422BD18EC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F5672-BA1B-4EBC-8E7F-0D1522CEFA6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ru-RU" dirty="0" smtClean="0"/>
              <a:t>Белый квадратик служит для обозначения имени существительного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3DB4DFB-29C9-4C19-9115-408539417324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DA082DB-514C-41EB-A568-DDE23DEC8D7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4DFB-29C9-4C19-9115-408539417324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82DB-514C-41EB-A568-DDE23DEC8D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4DFB-29C9-4C19-9115-408539417324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82DB-514C-41EB-A568-DDE23DEC8D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3DB4DFB-29C9-4C19-9115-408539417324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DA082DB-514C-41EB-A568-DDE23DEC8D7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3DB4DFB-29C9-4C19-9115-408539417324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DA082DB-514C-41EB-A568-DDE23DEC8D7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4DFB-29C9-4C19-9115-408539417324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82DB-514C-41EB-A568-DDE23DEC8D7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4DFB-29C9-4C19-9115-408539417324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82DB-514C-41EB-A568-DDE23DEC8D7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3DB4DFB-29C9-4C19-9115-408539417324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A082DB-514C-41EB-A568-DDE23DEC8D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4DFB-29C9-4C19-9115-408539417324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082DB-514C-41EB-A568-DDE23DEC8D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3DB4DFB-29C9-4C19-9115-408539417324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DA082DB-514C-41EB-A568-DDE23DEC8D7C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3DB4DFB-29C9-4C19-9115-408539417324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A082DB-514C-41EB-A568-DDE23DEC8D7C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3DB4DFB-29C9-4C19-9115-408539417324}" type="datetimeFigureOut">
              <a:rPr lang="ru-RU" smtClean="0"/>
              <a:t>20.11.2015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DA082DB-514C-41EB-A568-DDE23DEC8D7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357166"/>
            <a:ext cx="6172200" cy="642942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We are friends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286000" y="1643050"/>
            <a:ext cx="6172200" cy="4731872"/>
          </a:xfrm>
        </p:spPr>
        <p:txBody>
          <a:bodyPr/>
          <a:lstStyle/>
          <a:p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00364" y="100010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ln w="50800"/>
                <a:gradFill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5400000" scaled="0"/>
                </a:gradFill>
              </a:rPr>
              <a:t>Lesson 13</a:t>
            </a:r>
          </a:p>
          <a:p>
            <a:pPr algn="ctr">
              <a:defRPr/>
            </a:pPr>
            <a:r>
              <a:rPr lang="en-US" sz="3600" b="1" dirty="0">
                <a:ln w="50800"/>
                <a:gradFill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5400000" scaled="0"/>
                </a:gradFill>
              </a:rPr>
              <a:t>pp. 43-46</a:t>
            </a:r>
            <a:endParaRPr lang="ru-RU" sz="3600" b="1" dirty="0">
              <a:ln w="50800"/>
              <a:gradFill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5400000" scaled="0"/>
              </a:gradFill>
            </a:endParaRPr>
          </a:p>
        </p:txBody>
      </p:sp>
      <p:pic>
        <p:nvPicPr>
          <p:cNvPr id="6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643182"/>
            <a:ext cx="36004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Домашнее задание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Учить слова в словаре</a:t>
            </a:r>
            <a:endParaRPr lang="ru-RU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4942" y="1428736"/>
            <a:ext cx="3286148" cy="1643074"/>
          </a:xfrm>
        </p:spPr>
        <p:txBody>
          <a:bodyPr/>
          <a:lstStyle/>
          <a:p>
            <a:pPr algn="ctr"/>
            <a:r>
              <a:rPr lang="ru-RU" dirty="0" smtClean="0"/>
              <a:t>  </a:t>
            </a:r>
            <a:r>
              <a:rPr lang="ru-RU" sz="4000" b="1" dirty="0" smtClean="0">
                <a:solidFill>
                  <a:schemeClr val="tx1"/>
                </a:solidFill>
              </a:rPr>
              <a:t>Повторим звуки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643446"/>
            <a:ext cx="1685908" cy="1830506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0514" y="571480"/>
            <a:ext cx="2879849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+mn-cs"/>
              </a:rPr>
              <a:t>Vv</a:t>
            </a:r>
            <a:endParaRPr lang="ru-RU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+mn-cs"/>
            </a:endParaRPr>
          </a:p>
          <a:p>
            <a:pPr algn="ctr">
              <a:defRPr/>
            </a:pP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+mn-cs"/>
            </a:endParaRPr>
          </a:p>
          <a:p>
            <a:pPr algn="ctr">
              <a:defRPr/>
            </a:pP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+mn-cs"/>
              </a:rPr>
              <a:t>Ff</a:t>
            </a:r>
            <a:endParaRPr lang="ru-RU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+mn-cs"/>
            </a:endParaRPr>
          </a:p>
          <a:p>
            <a:pPr algn="ctr">
              <a:defRPr/>
            </a:pP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+mn-cs"/>
            </a:endParaRPr>
          </a:p>
          <a:p>
            <a:pPr algn="ctr">
              <a:defRPr/>
            </a:pPr>
            <a:r>
              <a:rPr lang="en-US" sz="5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+mn-cs"/>
              </a:rPr>
              <a:t>Ww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+mn-cs"/>
            </a:endParaRPr>
          </a:p>
          <a:p>
            <a:pPr algn="ctr">
              <a:defRPr/>
            </a:pP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+mn-cs"/>
            </a:endParaRPr>
          </a:p>
          <a:p>
            <a:pPr algn="ctr">
              <a:defRPr/>
            </a:pP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+mn-cs"/>
              </a:rPr>
              <a:t>th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571480"/>
            <a:ext cx="114646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+mn-cs"/>
              </a:rPr>
              <a:t>[v]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43174" y="2285992"/>
            <a:ext cx="99258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+mn-cs"/>
              </a:rPr>
              <a:t>[f]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14612" y="4857760"/>
            <a:ext cx="114967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+mn-cs"/>
              </a:rPr>
              <a:t>[</a:t>
            </a:r>
            <a:r>
              <a:rPr lang="el-GR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Lucida Sans Unicode"/>
                <a:cs typeface="Lucida Sans Unicode"/>
              </a:rPr>
              <a:t>θ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+mn-cs"/>
              </a:rPr>
              <a:t>]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14612" y="5715016"/>
            <a:ext cx="114165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+mn-cs"/>
              </a:rPr>
              <a:t>[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Lucida Sans Unicode"/>
                <a:cs typeface="Lucida Sans Unicode"/>
              </a:rPr>
              <a:t>ð</a:t>
            </a:r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cs typeface="+mn-cs"/>
              </a:rPr>
              <a:t>]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cs typeface="+mn-cs"/>
            </a:endParaRPr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2285984" y="5214950"/>
            <a:ext cx="274638" cy="1243012"/>
          </a:xfrm>
          <a:prstGeom prst="leftBrace">
            <a:avLst>
              <a:gd name="adj1" fmla="val 62195"/>
              <a:gd name="adj2" fmla="val 4777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00298" y="3786190"/>
            <a:ext cx="15705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[w]</a:t>
            </a:r>
            <a:endParaRPr lang="ru-RU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273096"/>
            <a:ext cx="103906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6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+mn-cs"/>
              </a:rPr>
              <a:t>th</a:t>
            </a:r>
            <a:endParaRPr 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+mn-cs"/>
            </a:endParaRPr>
          </a:p>
        </p:txBody>
      </p:sp>
      <p:sp>
        <p:nvSpPr>
          <p:cNvPr id="5" name="Стрелка вправо 4"/>
          <p:cNvSpPr/>
          <p:nvPr/>
        </p:nvSpPr>
        <p:spPr bwMode="auto">
          <a:xfrm rot="20156400">
            <a:off x="3055208" y="1737691"/>
            <a:ext cx="473782" cy="330926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 b="1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6" name="Стрелка вправо 5"/>
          <p:cNvSpPr/>
          <p:nvPr/>
        </p:nvSpPr>
        <p:spPr bwMode="auto">
          <a:xfrm>
            <a:off x="1594395" y="2615464"/>
            <a:ext cx="473782" cy="330926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 b="1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7" name="Рисунок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4225" y="1543050"/>
            <a:ext cx="84772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4225" y="2901950"/>
            <a:ext cx="992188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трелка вправо 8"/>
          <p:cNvSpPr/>
          <p:nvPr/>
        </p:nvSpPr>
        <p:spPr bwMode="auto">
          <a:xfrm rot="1477652">
            <a:off x="3179243" y="3403560"/>
            <a:ext cx="473782" cy="330926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 b="1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4256088" y="982663"/>
            <a:ext cx="8803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слово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82243" y="1250931"/>
            <a:ext cx="216277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+mn-cs"/>
              </a:rPr>
              <a:t> </a:t>
            </a: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+mn-cs"/>
              </a:rPr>
              <a:t>th</a:t>
            </a: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+mn-cs"/>
              </a:rPr>
              <a:t>anks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+mn-cs"/>
            </a:endParaRPr>
          </a:p>
        </p:txBody>
      </p:sp>
      <p:sp>
        <p:nvSpPr>
          <p:cNvPr id="12" name="Стрелка вправо 11"/>
          <p:cNvSpPr/>
          <p:nvPr/>
        </p:nvSpPr>
        <p:spPr bwMode="auto">
          <a:xfrm>
            <a:off x="5570974" y="1480376"/>
            <a:ext cx="473782" cy="330926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 b="1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5865813" y="965200"/>
            <a:ext cx="2031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транскрипция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044756" y="1312148"/>
            <a:ext cx="2111475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[</a:t>
            </a:r>
            <a:r>
              <a:rPr lang="el-GR" sz="3600" b="1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ucida Sans Unicode"/>
                <a:cs typeface="Lucida Sans Unicode"/>
              </a:rPr>
              <a:t>θ</a:t>
            </a:r>
            <a:r>
              <a:rPr lang="en-US" sz="3600" b="1" spc="50" dirty="0" err="1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æ</a:t>
            </a:r>
            <a:r>
              <a:rPr lang="en-US" sz="3600" b="1" spc="50" dirty="0" err="1">
                <a:ln w="11430"/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n</a:t>
            </a:r>
            <a:r>
              <a:rPr lang="en-US" sz="3600" b="1" spc="50" dirty="0" err="1">
                <a:ln w="11430"/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ks</a:t>
            </a:r>
            <a:r>
              <a:rPr lang="en-US" sz="3600" b="1" spc="50" dirty="0">
                <a:ln w="11430"/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]</a:t>
            </a:r>
            <a:endParaRPr lang="ru-RU" sz="3600" b="1" spc="50" dirty="0">
              <a:ln w="11430"/>
              <a:solidFill>
                <a:schemeClr val="tx2">
                  <a:lumMod val="50000"/>
                  <a:lumOff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919482" y="1957849"/>
            <a:ext cx="178286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+mn-cs"/>
              </a:rPr>
              <a:t> </a:t>
            </a: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+mn-cs"/>
              </a:rPr>
              <a:t>th</a:t>
            </a: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+mn-cs"/>
              </a:rPr>
              <a:t>ink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104854" y="1949930"/>
            <a:ext cx="1537601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[</a:t>
            </a:r>
            <a:r>
              <a:rPr lang="el-GR" sz="3600" b="1" spc="50" dirty="0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ucida Sans Unicode"/>
                <a:cs typeface="Lucida Sans Unicode"/>
              </a:rPr>
              <a:t>θ</a:t>
            </a:r>
            <a:r>
              <a:rPr lang="en-US" sz="3600" b="1" spc="50" dirty="0" err="1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i</a:t>
            </a:r>
            <a:r>
              <a:rPr lang="en-US" sz="3600" b="1" spc="50" dirty="0" err="1">
                <a:ln w="11430"/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ucida Sans Unicode"/>
                <a:cs typeface="Lucida Sans Unicode"/>
              </a:rPr>
              <a:t>ŋ</a:t>
            </a:r>
            <a:r>
              <a:rPr lang="en-US" sz="3600" b="1" spc="50" dirty="0" err="1">
                <a:ln w="11430"/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k</a:t>
            </a:r>
            <a:r>
              <a:rPr lang="en-US" sz="3600" b="1" spc="50" dirty="0">
                <a:ln w="11430"/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]</a:t>
            </a:r>
            <a:endParaRPr lang="ru-RU" sz="3600" b="1" spc="50" dirty="0">
              <a:ln w="11430"/>
              <a:solidFill>
                <a:schemeClr val="tx2">
                  <a:lumMod val="50000"/>
                  <a:lumOff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308389" y="3231360"/>
            <a:ext cx="119936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+mn-cs"/>
              </a:rPr>
              <a:t>th</a:t>
            </a: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+mn-cs"/>
              </a:rPr>
              <a:t>is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251482" y="4432976"/>
            <a:ext cx="139974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+mn-cs"/>
              </a:rPr>
              <a:t>wi</a:t>
            </a: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+mn-cs"/>
              </a:rPr>
              <a:t>th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338996" y="3818152"/>
            <a:ext cx="1284326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+mn-cs"/>
              </a:rPr>
              <a:t>th</a:t>
            </a: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+mn-cs"/>
              </a:rPr>
              <a:t>at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+mn-cs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795428" y="5013176"/>
            <a:ext cx="2452916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+mn-cs"/>
              </a:rPr>
              <a:t>toge</a:t>
            </a: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CC"/>
                </a:solidFill>
                <a:effectLst>
                  <a:outerShdw blurRad="50800" algn="tl" rotWithShape="0">
                    <a:srgbClr val="000000"/>
                  </a:outerShdw>
                </a:effectLst>
                <a:cs typeface="+mn-cs"/>
              </a:rPr>
              <a:t>th</a:t>
            </a:r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+mn-cs"/>
              </a:rPr>
              <a:t>er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+mn-cs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451123" y="3262137"/>
            <a:ext cx="1239443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[</a:t>
            </a:r>
            <a:r>
              <a:rPr lang="en-US" sz="3600" b="1" spc="50" dirty="0" err="1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ucida Sans Unicode"/>
                <a:cs typeface="Lucida Sans Unicode"/>
              </a:rPr>
              <a:t>ð</a:t>
            </a:r>
            <a:r>
              <a:rPr lang="en-US" sz="3600" b="1" spc="50" dirty="0" err="1">
                <a:ln w="11430"/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is</a:t>
            </a:r>
            <a:r>
              <a:rPr lang="en-US" sz="3600" b="1" spc="50" dirty="0">
                <a:ln w="11430"/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]</a:t>
            </a:r>
            <a:endParaRPr lang="ru-RU" sz="3600" b="1" spc="50" dirty="0">
              <a:ln w="11430"/>
              <a:solidFill>
                <a:schemeClr val="tx2">
                  <a:lumMod val="50000"/>
                  <a:lumOff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n-cs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413349" y="3771037"/>
            <a:ext cx="1418978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[</a:t>
            </a:r>
            <a:r>
              <a:rPr lang="en-US" sz="3600" b="1" spc="50" dirty="0" err="1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ucida Sans Unicode"/>
                <a:cs typeface="Lucida Sans Unicode"/>
              </a:rPr>
              <a:t>ð</a:t>
            </a:r>
            <a:r>
              <a:rPr lang="en-US" sz="3600" b="1" spc="50" dirty="0" err="1">
                <a:ln w="11430"/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æt</a:t>
            </a:r>
            <a:r>
              <a:rPr lang="en-US" sz="3600" b="1" spc="50" dirty="0">
                <a:ln w="11430"/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]</a:t>
            </a:r>
            <a:endParaRPr lang="ru-RU" sz="3600" b="1" spc="50" dirty="0">
              <a:ln w="11430"/>
              <a:solidFill>
                <a:schemeClr val="tx2">
                  <a:lumMod val="50000"/>
                  <a:lumOff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n-cs"/>
            </a:endParaRPr>
          </a:p>
        </p:txBody>
      </p:sp>
      <p:sp>
        <p:nvSpPr>
          <p:cNvPr id="24" name="Стрелка вправо 23"/>
          <p:cNvSpPr/>
          <p:nvPr/>
        </p:nvSpPr>
        <p:spPr bwMode="auto">
          <a:xfrm>
            <a:off x="5631423" y="3464968"/>
            <a:ext cx="473782" cy="330926"/>
          </a:xfrm>
          <a:prstGeom prst="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 b="1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427427" y="4432976"/>
            <a:ext cx="1342034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[</a:t>
            </a:r>
            <a:r>
              <a:rPr lang="en-US" sz="3600" b="1" spc="50" dirty="0" err="1">
                <a:ln w="11430"/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wi</a:t>
            </a:r>
            <a:r>
              <a:rPr lang="en-US" sz="3600" b="1" spc="50" dirty="0" err="1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ucida Sans Unicode"/>
                <a:cs typeface="Lucida Sans Unicode"/>
              </a:rPr>
              <a:t>ð</a:t>
            </a:r>
            <a:r>
              <a:rPr lang="en-US" sz="3600" b="1" spc="50" dirty="0">
                <a:ln w="11430"/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]</a:t>
            </a:r>
            <a:endParaRPr lang="ru-RU" sz="3600" b="1" spc="50" dirty="0">
              <a:ln w="11430"/>
              <a:solidFill>
                <a:schemeClr val="tx2">
                  <a:lumMod val="50000"/>
                  <a:lumOff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n-cs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300192" y="5043953"/>
            <a:ext cx="2239717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[</a:t>
            </a:r>
            <a:r>
              <a:rPr lang="en-US" sz="3600" b="1" spc="50" dirty="0" err="1">
                <a:ln w="11430"/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tə`ge</a:t>
            </a:r>
            <a:r>
              <a:rPr lang="en-US" sz="3600" b="1" spc="50" dirty="0" err="1">
                <a:ln w="11430"/>
                <a:solidFill>
                  <a:srgbClr val="00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ucida Sans Unicode"/>
                <a:cs typeface="Lucida Sans Unicode"/>
              </a:rPr>
              <a:t>ð</a:t>
            </a:r>
            <a:r>
              <a:rPr lang="en-US" sz="3600" b="1" spc="50" dirty="0" err="1">
                <a:ln w="11430"/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ə</a:t>
            </a:r>
            <a:r>
              <a:rPr lang="en-US" sz="3600" b="1" spc="50" dirty="0">
                <a:ln w="11430"/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n-cs"/>
              </a:rPr>
              <a:t>]</a:t>
            </a:r>
            <a:endParaRPr lang="ru-RU" sz="3600" b="1" spc="50" dirty="0">
              <a:ln w="11430"/>
              <a:solidFill>
                <a:schemeClr val="tx2">
                  <a:lumMod val="50000"/>
                  <a:lumOff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n-cs"/>
            </a:endParaRPr>
          </a:p>
        </p:txBody>
      </p:sp>
      <p:pic>
        <p:nvPicPr>
          <p:cNvPr id="27" name="Рисунок 30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00338" y="5092700"/>
            <a:ext cx="1030287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Прочитайте </a:t>
            </a:r>
            <a:r>
              <a:rPr lang="ru-RU" dirty="0" smtClean="0">
                <a:solidFill>
                  <a:schemeClr val="tx1"/>
                </a:solidFill>
              </a:rPr>
              <a:t>новые </a:t>
            </a:r>
            <a:r>
              <a:rPr lang="ru-RU" dirty="0" smtClean="0">
                <a:solidFill>
                  <a:schemeClr val="tx1"/>
                </a:solidFill>
              </a:rPr>
              <a:t>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329642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3200" dirty="0" smtClean="0"/>
              <a:t>lucky [`</a:t>
            </a:r>
            <a:r>
              <a:rPr lang="en-GB" sz="3200" dirty="0" err="1" smtClean="0">
                <a:cs typeface="Lucida Sans Unicode" pitchFamily="34" charset="0"/>
              </a:rPr>
              <a:t>lʌki</a:t>
            </a:r>
            <a:r>
              <a:rPr lang="en-GB" sz="3200" dirty="0" smtClean="0">
                <a:cs typeface="Lucida Sans Unicode" pitchFamily="34" charset="0"/>
              </a:rPr>
              <a:t> ]</a:t>
            </a:r>
            <a:r>
              <a:rPr lang="ru-RU" sz="3200" dirty="0" smtClean="0">
                <a:cs typeface="Lucida Sans Unicode" pitchFamily="34" charset="0"/>
              </a:rPr>
              <a:t> - везучий</a:t>
            </a:r>
            <a:endParaRPr lang="en-GB" sz="3200" dirty="0" smtClean="0">
              <a:cs typeface="Lucida Sans Unicode" pitchFamily="34" charset="0"/>
            </a:endParaRPr>
          </a:p>
          <a:p>
            <a:pPr>
              <a:buNone/>
            </a:pPr>
            <a:r>
              <a:rPr lang="en-US" sz="3200" dirty="0" smtClean="0"/>
              <a:t>u</a:t>
            </a:r>
            <a:r>
              <a:rPr lang="en-GB" sz="3200" dirty="0" err="1" smtClean="0"/>
              <a:t>nlucky</a:t>
            </a:r>
            <a:r>
              <a:rPr lang="en-GB" sz="3200" dirty="0" smtClean="0">
                <a:cs typeface="Lucida Sans Unicode" pitchFamily="34" charset="0"/>
              </a:rPr>
              <a:t>  </a:t>
            </a:r>
            <a:r>
              <a:rPr lang="en-GB" sz="3200" dirty="0" smtClean="0"/>
              <a:t>[</a:t>
            </a:r>
            <a:r>
              <a:rPr lang="en-GB" sz="3200" dirty="0" smtClean="0">
                <a:cs typeface="Lucida Sans Unicode" pitchFamily="34" charset="0"/>
              </a:rPr>
              <a:t>`</a:t>
            </a:r>
            <a:r>
              <a:rPr lang="en-GB" sz="3200" dirty="0" err="1" smtClean="0">
                <a:cs typeface="Lucida Sans Unicode" pitchFamily="34" charset="0"/>
              </a:rPr>
              <a:t>ʌnlʌki</a:t>
            </a:r>
            <a:r>
              <a:rPr lang="en-GB" sz="3200" dirty="0" smtClean="0">
                <a:cs typeface="Lucida Sans Unicode" pitchFamily="34" charset="0"/>
              </a:rPr>
              <a:t>]</a:t>
            </a:r>
            <a:r>
              <a:rPr lang="ru-RU" sz="3200" dirty="0" smtClean="0">
                <a:cs typeface="Lucida Sans Unicode" pitchFamily="34" charset="0"/>
              </a:rPr>
              <a:t> - невезучий</a:t>
            </a:r>
            <a:endParaRPr lang="en-GB" sz="3200" dirty="0" smtClean="0">
              <a:cs typeface="Lucida Sans Unicode" pitchFamily="34" charset="0"/>
            </a:endParaRPr>
          </a:p>
          <a:p>
            <a:pPr>
              <a:buNone/>
            </a:pPr>
            <a:r>
              <a:rPr lang="en-GB" sz="3200" dirty="0" smtClean="0"/>
              <a:t>friendly [`</a:t>
            </a:r>
            <a:r>
              <a:rPr lang="en-GB" sz="3200" dirty="0" err="1" smtClean="0">
                <a:cs typeface="Lucida Sans Unicode" pitchFamily="34" charset="0"/>
              </a:rPr>
              <a:t>frendli</a:t>
            </a:r>
            <a:r>
              <a:rPr lang="en-GB" sz="3200" dirty="0" smtClean="0">
                <a:cs typeface="Lucida Sans Unicode" pitchFamily="34" charset="0"/>
              </a:rPr>
              <a:t> ]</a:t>
            </a:r>
            <a:r>
              <a:rPr lang="en-GB" sz="3200" dirty="0" smtClean="0"/>
              <a:t> </a:t>
            </a:r>
            <a:r>
              <a:rPr lang="ru-RU" sz="3200" dirty="0" smtClean="0"/>
              <a:t>– дружелюбный </a:t>
            </a:r>
          </a:p>
          <a:p>
            <a:pPr>
              <a:buNone/>
            </a:pPr>
            <a:r>
              <a:rPr lang="en-GB" sz="3200" dirty="0" smtClean="0"/>
              <a:t>unfriendly [</a:t>
            </a:r>
            <a:r>
              <a:rPr lang="en-US" sz="3200" dirty="0" smtClean="0">
                <a:cs typeface="Lucida Sans Unicode" pitchFamily="34" charset="0"/>
              </a:rPr>
              <a:t>`</a:t>
            </a:r>
            <a:r>
              <a:rPr lang="en-US" sz="3200" dirty="0" err="1" smtClean="0">
                <a:cs typeface="Lucida Sans Unicode" pitchFamily="34" charset="0"/>
              </a:rPr>
              <a:t>ʌnfrendli</a:t>
            </a:r>
            <a:r>
              <a:rPr lang="en-GB" sz="3200" dirty="0" smtClean="0">
                <a:cs typeface="Lucida Sans Unicode" pitchFamily="34" charset="0"/>
              </a:rPr>
              <a:t>]</a:t>
            </a:r>
            <a:r>
              <a:rPr lang="ru-RU" sz="3200" dirty="0" smtClean="0">
                <a:cs typeface="Lucida Sans Unicode" pitchFamily="34" charset="0"/>
              </a:rPr>
              <a:t> - недружелюбный</a:t>
            </a:r>
            <a:endParaRPr lang="en-GB" sz="3200" dirty="0" smtClean="0"/>
          </a:p>
          <a:p>
            <a:pPr>
              <a:buNone/>
            </a:pPr>
            <a:r>
              <a:rPr lang="en-GB" sz="3200" dirty="0" smtClean="0"/>
              <a:t>happy [`</a:t>
            </a:r>
            <a:r>
              <a:rPr lang="en-GB" sz="3200" dirty="0" smtClean="0">
                <a:cs typeface="Lucida Sans Unicode" pitchFamily="34" charset="0"/>
              </a:rPr>
              <a:t>h</a:t>
            </a:r>
            <a:r>
              <a:rPr lang="en-US" sz="3200" dirty="0" err="1" smtClean="0">
                <a:cs typeface="Lucida Sans Unicode" pitchFamily="34" charset="0"/>
              </a:rPr>
              <a:t>æpi</a:t>
            </a:r>
            <a:r>
              <a:rPr lang="en-GB" sz="3200" dirty="0" smtClean="0">
                <a:cs typeface="Lucida Sans Unicode" pitchFamily="34" charset="0"/>
              </a:rPr>
              <a:t> ]</a:t>
            </a:r>
            <a:r>
              <a:rPr lang="ru-RU" sz="3200" dirty="0" smtClean="0">
                <a:cs typeface="Lucida Sans Unicode" pitchFamily="34" charset="0"/>
              </a:rPr>
              <a:t> – счастливый </a:t>
            </a:r>
          </a:p>
          <a:p>
            <a:pPr>
              <a:buNone/>
            </a:pPr>
            <a:r>
              <a:rPr lang="en-GB" sz="3200" dirty="0" smtClean="0"/>
              <a:t>unhappy </a:t>
            </a:r>
            <a:r>
              <a:rPr lang="en-GB" sz="3200" dirty="0" smtClean="0"/>
              <a:t>[</a:t>
            </a:r>
            <a:r>
              <a:rPr lang="en-US" sz="3200" dirty="0" smtClean="0">
                <a:cs typeface="Lucida Sans Unicode" pitchFamily="34" charset="0"/>
              </a:rPr>
              <a:t>`</a:t>
            </a:r>
            <a:r>
              <a:rPr lang="en-US" sz="3200" dirty="0" err="1" smtClean="0">
                <a:cs typeface="Lucida Sans Unicode" pitchFamily="34" charset="0"/>
              </a:rPr>
              <a:t>ʌnhæpi</a:t>
            </a:r>
            <a:r>
              <a:rPr lang="en-GB" sz="3200" dirty="0" smtClean="0">
                <a:cs typeface="Lucida Sans Unicode" pitchFamily="34" charset="0"/>
              </a:rPr>
              <a:t>]</a:t>
            </a:r>
            <a:r>
              <a:rPr lang="ru-RU" sz="3200" dirty="0" smtClean="0">
                <a:cs typeface="Lucida Sans Unicode" pitchFamily="34" charset="0"/>
              </a:rPr>
              <a:t> - несчастливый</a:t>
            </a:r>
            <a:endParaRPr lang="en-GB" sz="3200" dirty="0" smtClean="0"/>
          </a:p>
          <a:p>
            <a:pPr>
              <a:buNone/>
            </a:pPr>
            <a:r>
              <a:rPr lang="en-GB" sz="3200" dirty="0" smtClean="0"/>
              <a:t>funny [`</a:t>
            </a:r>
            <a:r>
              <a:rPr lang="en-GB" sz="3200" dirty="0" err="1" smtClean="0">
                <a:cs typeface="Lucida Sans Unicode" pitchFamily="34" charset="0"/>
              </a:rPr>
              <a:t>fʌni</a:t>
            </a:r>
            <a:r>
              <a:rPr lang="en-GB" sz="3200" dirty="0" smtClean="0">
                <a:cs typeface="Lucida Sans Unicode" pitchFamily="34" charset="0"/>
              </a:rPr>
              <a:t>]</a:t>
            </a:r>
            <a:r>
              <a:rPr lang="ru-RU" sz="3200" dirty="0" smtClean="0">
                <a:cs typeface="Lucida Sans Unicode" pitchFamily="34" charset="0"/>
              </a:rPr>
              <a:t> </a:t>
            </a:r>
            <a:r>
              <a:rPr lang="ru-RU" sz="3200" dirty="0" smtClean="0">
                <a:cs typeface="Lucida Sans Unicode" pitchFamily="34" charset="0"/>
              </a:rPr>
              <a:t>– смешной</a:t>
            </a:r>
          </a:p>
          <a:p>
            <a:pPr>
              <a:buNone/>
            </a:pPr>
            <a:r>
              <a:rPr lang="en-GB" sz="3200" dirty="0" smtClean="0"/>
              <a:t>we [`</a:t>
            </a:r>
            <a:r>
              <a:rPr lang="en-GB" sz="3200" dirty="0" err="1" smtClean="0">
                <a:cs typeface="Lucida Sans Unicode" pitchFamily="34" charset="0"/>
              </a:rPr>
              <a:t>w</a:t>
            </a:r>
            <a:r>
              <a:rPr lang="en-GB" sz="3200" dirty="0" err="1" smtClean="0">
                <a:cs typeface="Lucida Sans Unicode" pitchFamily="34" charset="0"/>
              </a:rPr>
              <a:t>i</a:t>
            </a:r>
            <a:r>
              <a:rPr lang="en-GB" sz="3200" dirty="0" smtClean="0">
                <a:cs typeface="Lucida Sans Unicode" pitchFamily="34" charset="0"/>
              </a:rPr>
              <a:t>]</a:t>
            </a:r>
            <a:r>
              <a:rPr lang="ru-RU" sz="3200" dirty="0" smtClean="0">
                <a:cs typeface="Lucida Sans Unicode" pitchFamily="34" charset="0"/>
              </a:rPr>
              <a:t> – </a:t>
            </a:r>
            <a:r>
              <a:rPr lang="ru-RU" sz="3200" dirty="0" smtClean="0">
                <a:cs typeface="Lucida Sans Unicode" pitchFamily="34" charset="0"/>
              </a:rPr>
              <a:t>мы</a:t>
            </a:r>
            <a:endParaRPr lang="en-US" sz="3200" dirty="0" smtClean="0">
              <a:cs typeface="Lucida Sans Unicode" pitchFamily="34" charset="0"/>
            </a:endParaRPr>
          </a:p>
          <a:p>
            <a:pPr>
              <a:buNone/>
            </a:pPr>
            <a:r>
              <a:rPr lang="en-GB" sz="3200" dirty="0" smtClean="0"/>
              <a:t>they [`</a:t>
            </a:r>
            <a:r>
              <a:rPr lang="en-US" sz="3200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ucida Sans Unicode"/>
                <a:cs typeface="Lucida Sans Unicode"/>
              </a:rPr>
              <a:t>ðei</a:t>
            </a:r>
            <a:r>
              <a:rPr lang="en-GB" sz="3200" dirty="0" smtClean="0">
                <a:cs typeface="Lucida Sans Unicode" pitchFamily="34" charset="0"/>
              </a:rPr>
              <a:t>]</a:t>
            </a:r>
            <a:r>
              <a:rPr lang="ru-RU" sz="3200" dirty="0" smtClean="0">
                <a:cs typeface="Lucida Sans Unicode" pitchFamily="34" charset="0"/>
              </a:rPr>
              <a:t> </a:t>
            </a:r>
            <a:r>
              <a:rPr lang="ru-RU" sz="3200" dirty="0" smtClean="0">
                <a:cs typeface="Lucida Sans Unicode" pitchFamily="34" charset="0"/>
              </a:rPr>
              <a:t>– </a:t>
            </a:r>
            <a:r>
              <a:rPr lang="ru-RU" sz="3200" dirty="0" smtClean="0">
                <a:cs typeface="Lucida Sans Unicode" pitchFamily="34" charset="0"/>
              </a:rPr>
              <a:t>они</a:t>
            </a:r>
          </a:p>
          <a:p>
            <a:pPr>
              <a:buNone/>
            </a:pPr>
            <a:r>
              <a:rPr lang="en-US" sz="3200" dirty="0" smtClean="0">
                <a:cs typeface="Lucida Sans Unicode" pitchFamily="34" charset="0"/>
              </a:rPr>
              <a:t>f</a:t>
            </a:r>
            <a:r>
              <a:rPr lang="en-US" sz="3200" dirty="0" smtClean="0">
                <a:cs typeface="Lucida Sans Unicode" pitchFamily="34" charset="0"/>
              </a:rPr>
              <a:t>riend </a:t>
            </a:r>
            <a:r>
              <a:rPr lang="en-GB" sz="3200" dirty="0" smtClean="0"/>
              <a:t>[`</a:t>
            </a:r>
            <a:r>
              <a:rPr lang="en-GB" sz="3200" dirty="0" err="1" smtClean="0">
                <a:cs typeface="Lucida Sans Unicode" pitchFamily="34" charset="0"/>
              </a:rPr>
              <a:t>fr</a:t>
            </a:r>
            <a:r>
              <a:rPr lang="en-US" sz="3200" dirty="0" smtClean="0">
                <a:cs typeface="Lucida Sans Unicode" pitchFamily="34" charset="0"/>
              </a:rPr>
              <a:t> </a:t>
            </a:r>
            <a:r>
              <a:rPr lang="en-US" sz="3200" dirty="0" err="1" smtClean="0">
                <a:cs typeface="Lucida Sans Unicode" pitchFamily="34" charset="0"/>
              </a:rPr>
              <a:t>ænd</a:t>
            </a:r>
            <a:r>
              <a:rPr lang="en-GB" sz="3200" dirty="0" smtClean="0">
                <a:cs typeface="Lucida Sans Unicode" pitchFamily="34" charset="0"/>
              </a:rPr>
              <a:t>]</a:t>
            </a:r>
            <a:r>
              <a:rPr lang="ru-RU" sz="3200" dirty="0" smtClean="0">
                <a:cs typeface="Lucida Sans Unicode" pitchFamily="34" charset="0"/>
              </a:rPr>
              <a:t> </a:t>
            </a:r>
            <a:r>
              <a:rPr lang="en-US" sz="3200" dirty="0" smtClean="0">
                <a:cs typeface="Lucida Sans Unicode" pitchFamily="34" charset="0"/>
              </a:rPr>
              <a:t>- </a:t>
            </a:r>
            <a:r>
              <a:rPr lang="ru-RU" sz="3200" dirty="0" smtClean="0">
                <a:cs typeface="Lucida Sans Unicode" pitchFamily="34" charset="0"/>
              </a:rPr>
              <a:t>друг</a:t>
            </a:r>
            <a:endParaRPr lang="ru-RU" sz="3200" dirty="0" smtClean="0">
              <a:cs typeface="Lucida Sans Unicode" pitchFamily="34" charset="0"/>
            </a:endParaRPr>
          </a:p>
          <a:p>
            <a:pPr>
              <a:buNone/>
            </a:pPr>
            <a:endParaRPr lang="ru-RU" dirty="0" smtClean="0">
              <a:cs typeface="Lucida Sans Unicode" pitchFamily="34" charset="0"/>
            </a:endParaRPr>
          </a:p>
          <a:p>
            <a:pPr>
              <a:buNone/>
            </a:pPr>
            <a:endParaRPr lang="en-GB" dirty="0" smtClean="0">
              <a:cs typeface="Lucida Sans Unicode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Запишите </a:t>
            </a:r>
            <a:r>
              <a:rPr lang="ru-RU" dirty="0" smtClean="0">
                <a:solidFill>
                  <a:schemeClr val="tx1"/>
                </a:solidFill>
              </a:rPr>
              <a:t>новые </a:t>
            </a:r>
            <a:r>
              <a:rPr lang="ru-RU" dirty="0" smtClean="0">
                <a:solidFill>
                  <a:schemeClr val="tx1"/>
                </a:solidFill>
              </a:rPr>
              <a:t>слова в словарь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329642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u</a:t>
            </a:r>
            <a:r>
              <a:rPr lang="en-GB" sz="4000" dirty="0" err="1" smtClean="0"/>
              <a:t>nlucky</a:t>
            </a:r>
            <a:r>
              <a:rPr lang="en-GB" sz="4000" dirty="0" smtClean="0">
                <a:cs typeface="Lucida Sans Unicode" pitchFamily="34" charset="0"/>
              </a:rPr>
              <a:t>  </a:t>
            </a:r>
            <a:r>
              <a:rPr lang="en-GB" sz="4000" dirty="0" smtClean="0"/>
              <a:t>[</a:t>
            </a:r>
            <a:r>
              <a:rPr lang="en-GB" sz="4000" dirty="0" smtClean="0">
                <a:cs typeface="Lucida Sans Unicode" pitchFamily="34" charset="0"/>
              </a:rPr>
              <a:t>`</a:t>
            </a:r>
            <a:r>
              <a:rPr lang="en-GB" sz="4000" dirty="0" err="1" smtClean="0">
                <a:cs typeface="Lucida Sans Unicode" pitchFamily="34" charset="0"/>
              </a:rPr>
              <a:t>ʌnlʌki</a:t>
            </a:r>
            <a:r>
              <a:rPr lang="en-GB" sz="4000" dirty="0" smtClean="0">
                <a:cs typeface="Lucida Sans Unicode" pitchFamily="34" charset="0"/>
              </a:rPr>
              <a:t>]</a:t>
            </a:r>
            <a:r>
              <a:rPr lang="ru-RU" sz="4000" dirty="0" smtClean="0">
                <a:cs typeface="Lucida Sans Unicode" pitchFamily="34" charset="0"/>
              </a:rPr>
              <a:t> - невезучий</a:t>
            </a:r>
            <a:endParaRPr lang="en-GB" sz="4000" dirty="0" smtClean="0">
              <a:cs typeface="Lucida Sans Unicode" pitchFamily="34" charset="0"/>
            </a:endParaRPr>
          </a:p>
          <a:p>
            <a:pPr>
              <a:buNone/>
            </a:pPr>
            <a:r>
              <a:rPr lang="en-GB" sz="4000" dirty="0" smtClean="0"/>
              <a:t>unfriendly </a:t>
            </a:r>
            <a:r>
              <a:rPr lang="en-GB" sz="4000" dirty="0" smtClean="0"/>
              <a:t>[</a:t>
            </a:r>
            <a:r>
              <a:rPr lang="en-US" sz="4000" dirty="0" smtClean="0">
                <a:cs typeface="Lucida Sans Unicode" pitchFamily="34" charset="0"/>
              </a:rPr>
              <a:t>`</a:t>
            </a:r>
            <a:r>
              <a:rPr lang="en-US" sz="4000" dirty="0" err="1" smtClean="0">
                <a:cs typeface="Lucida Sans Unicode" pitchFamily="34" charset="0"/>
              </a:rPr>
              <a:t>ʌnfrendli</a:t>
            </a:r>
            <a:r>
              <a:rPr lang="en-GB" sz="4000" dirty="0" smtClean="0">
                <a:cs typeface="Lucida Sans Unicode" pitchFamily="34" charset="0"/>
              </a:rPr>
              <a:t>]</a:t>
            </a:r>
            <a:r>
              <a:rPr lang="ru-RU" sz="4000" dirty="0" smtClean="0">
                <a:cs typeface="Lucida Sans Unicode" pitchFamily="34" charset="0"/>
              </a:rPr>
              <a:t> - недружелюбный</a:t>
            </a:r>
            <a:endParaRPr lang="en-GB" sz="4000" dirty="0" smtClean="0"/>
          </a:p>
          <a:p>
            <a:pPr>
              <a:buNone/>
            </a:pPr>
            <a:r>
              <a:rPr lang="en-GB" sz="4000" dirty="0" smtClean="0"/>
              <a:t>happy [`</a:t>
            </a:r>
            <a:r>
              <a:rPr lang="en-GB" sz="4000" dirty="0" smtClean="0">
                <a:cs typeface="Lucida Sans Unicode" pitchFamily="34" charset="0"/>
              </a:rPr>
              <a:t>h</a:t>
            </a:r>
            <a:r>
              <a:rPr lang="en-US" sz="4000" dirty="0" err="1" smtClean="0">
                <a:cs typeface="Lucida Sans Unicode" pitchFamily="34" charset="0"/>
              </a:rPr>
              <a:t>æpi</a:t>
            </a:r>
            <a:r>
              <a:rPr lang="en-GB" sz="4000" dirty="0" smtClean="0">
                <a:cs typeface="Lucida Sans Unicode" pitchFamily="34" charset="0"/>
              </a:rPr>
              <a:t> ]</a:t>
            </a:r>
            <a:r>
              <a:rPr lang="ru-RU" sz="4000" dirty="0" smtClean="0">
                <a:cs typeface="Lucida Sans Unicode" pitchFamily="34" charset="0"/>
              </a:rPr>
              <a:t> – счастливый </a:t>
            </a:r>
          </a:p>
          <a:p>
            <a:pPr>
              <a:buNone/>
            </a:pPr>
            <a:r>
              <a:rPr lang="en-GB" sz="4000" dirty="0" smtClean="0"/>
              <a:t>funny </a:t>
            </a:r>
            <a:r>
              <a:rPr lang="en-GB" sz="4000" dirty="0" smtClean="0"/>
              <a:t>[`</a:t>
            </a:r>
            <a:r>
              <a:rPr lang="en-GB" sz="4000" dirty="0" err="1" smtClean="0">
                <a:cs typeface="Lucida Sans Unicode" pitchFamily="34" charset="0"/>
              </a:rPr>
              <a:t>fʌni</a:t>
            </a:r>
            <a:r>
              <a:rPr lang="en-GB" sz="4000" dirty="0" smtClean="0">
                <a:cs typeface="Lucida Sans Unicode" pitchFamily="34" charset="0"/>
              </a:rPr>
              <a:t>]</a:t>
            </a:r>
            <a:r>
              <a:rPr lang="ru-RU" sz="4000" dirty="0" smtClean="0">
                <a:cs typeface="Lucida Sans Unicode" pitchFamily="34" charset="0"/>
              </a:rPr>
              <a:t> </a:t>
            </a:r>
            <a:r>
              <a:rPr lang="ru-RU" sz="4000" dirty="0" smtClean="0">
                <a:cs typeface="Lucida Sans Unicode" pitchFamily="34" charset="0"/>
              </a:rPr>
              <a:t>– смешной</a:t>
            </a:r>
          </a:p>
          <a:p>
            <a:pPr>
              <a:buNone/>
            </a:pPr>
            <a:r>
              <a:rPr lang="en-GB" sz="4000" dirty="0" smtClean="0"/>
              <a:t>we [`</a:t>
            </a:r>
            <a:r>
              <a:rPr lang="en-GB" sz="4000" dirty="0" err="1" smtClean="0">
                <a:cs typeface="Lucida Sans Unicode" pitchFamily="34" charset="0"/>
              </a:rPr>
              <a:t>w</a:t>
            </a:r>
            <a:r>
              <a:rPr lang="en-GB" sz="4000" dirty="0" err="1" smtClean="0">
                <a:cs typeface="Lucida Sans Unicode" pitchFamily="34" charset="0"/>
              </a:rPr>
              <a:t>i</a:t>
            </a:r>
            <a:r>
              <a:rPr lang="en-GB" sz="4000" dirty="0" smtClean="0">
                <a:cs typeface="Lucida Sans Unicode" pitchFamily="34" charset="0"/>
              </a:rPr>
              <a:t>]</a:t>
            </a:r>
            <a:r>
              <a:rPr lang="ru-RU" sz="4000" dirty="0" smtClean="0">
                <a:cs typeface="Lucida Sans Unicode" pitchFamily="34" charset="0"/>
              </a:rPr>
              <a:t> – </a:t>
            </a:r>
            <a:r>
              <a:rPr lang="ru-RU" sz="4000" dirty="0" smtClean="0">
                <a:cs typeface="Lucida Sans Unicode" pitchFamily="34" charset="0"/>
              </a:rPr>
              <a:t>мы</a:t>
            </a:r>
            <a:endParaRPr lang="en-US" sz="4000" dirty="0" smtClean="0">
              <a:cs typeface="Lucida Sans Unicode" pitchFamily="34" charset="0"/>
            </a:endParaRPr>
          </a:p>
          <a:p>
            <a:pPr>
              <a:buNone/>
            </a:pPr>
            <a:r>
              <a:rPr lang="en-GB" sz="4000" dirty="0" smtClean="0"/>
              <a:t>they [`</a:t>
            </a:r>
            <a:r>
              <a:rPr lang="en-US" sz="4000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Lucida Sans Unicode"/>
                <a:cs typeface="Lucida Sans Unicode"/>
              </a:rPr>
              <a:t>ðei</a:t>
            </a:r>
            <a:r>
              <a:rPr lang="en-GB" sz="4000" dirty="0" smtClean="0">
                <a:cs typeface="Lucida Sans Unicode" pitchFamily="34" charset="0"/>
              </a:rPr>
              <a:t>]</a:t>
            </a:r>
            <a:r>
              <a:rPr lang="ru-RU" sz="4000" dirty="0" smtClean="0">
                <a:cs typeface="Lucida Sans Unicode" pitchFamily="34" charset="0"/>
              </a:rPr>
              <a:t> </a:t>
            </a:r>
            <a:r>
              <a:rPr lang="ru-RU" sz="4000" dirty="0" smtClean="0">
                <a:cs typeface="Lucida Sans Unicode" pitchFamily="34" charset="0"/>
              </a:rPr>
              <a:t>– </a:t>
            </a:r>
            <a:r>
              <a:rPr lang="ru-RU" sz="4000" dirty="0" smtClean="0">
                <a:cs typeface="Lucida Sans Unicode" pitchFamily="34" charset="0"/>
              </a:rPr>
              <a:t>они</a:t>
            </a:r>
          </a:p>
          <a:p>
            <a:pPr>
              <a:buNone/>
            </a:pPr>
            <a:r>
              <a:rPr lang="en-US" sz="4000" dirty="0" smtClean="0">
                <a:cs typeface="Lucida Sans Unicode" pitchFamily="34" charset="0"/>
              </a:rPr>
              <a:t>f</a:t>
            </a:r>
            <a:r>
              <a:rPr lang="en-US" sz="4000" dirty="0" smtClean="0">
                <a:cs typeface="Lucida Sans Unicode" pitchFamily="34" charset="0"/>
              </a:rPr>
              <a:t>riend </a:t>
            </a:r>
            <a:r>
              <a:rPr lang="en-GB" sz="4000" dirty="0" smtClean="0"/>
              <a:t>[`</a:t>
            </a:r>
            <a:r>
              <a:rPr lang="en-GB" sz="4000" dirty="0" err="1" smtClean="0">
                <a:cs typeface="Lucida Sans Unicode" pitchFamily="34" charset="0"/>
              </a:rPr>
              <a:t>fr</a:t>
            </a:r>
            <a:r>
              <a:rPr lang="en-US" sz="4000" dirty="0" smtClean="0">
                <a:cs typeface="Lucida Sans Unicode" pitchFamily="34" charset="0"/>
              </a:rPr>
              <a:t> </a:t>
            </a:r>
            <a:r>
              <a:rPr lang="en-US" sz="4000" dirty="0" err="1" smtClean="0">
                <a:cs typeface="Lucida Sans Unicode" pitchFamily="34" charset="0"/>
              </a:rPr>
              <a:t>ænd</a:t>
            </a:r>
            <a:r>
              <a:rPr lang="en-GB" sz="4000" dirty="0" smtClean="0">
                <a:cs typeface="Lucida Sans Unicode" pitchFamily="34" charset="0"/>
              </a:rPr>
              <a:t>]</a:t>
            </a:r>
            <a:r>
              <a:rPr lang="ru-RU" sz="4000" dirty="0" smtClean="0">
                <a:cs typeface="Lucida Sans Unicode" pitchFamily="34" charset="0"/>
              </a:rPr>
              <a:t> </a:t>
            </a:r>
            <a:r>
              <a:rPr lang="en-US" sz="4000" dirty="0" smtClean="0">
                <a:cs typeface="Lucida Sans Unicode" pitchFamily="34" charset="0"/>
              </a:rPr>
              <a:t>- </a:t>
            </a:r>
            <a:r>
              <a:rPr lang="ru-RU" sz="4000" dirty="0" smtClean="0">
                <a:cs typeface="Lucida Sans Unicode" pitchFamily="34" charset="0"/>
              </a:rPr>
              <a:t>друг</a:t>
            </a:r>
            <a:endParaRPr lang="ru-RU" sz="4000" dirty="0" smtClean="0">
              <a:cs typeface="Lucida Sans Unicode" pitchFamily="34" charset="0"/>
            </a:endParaRPr>
          </a:p>
          <a:p>
            <a:pPr>
              <a:buNone/>
            </a:pPr>
            <a:endParaRPr lang="ru-RU" dirty="0" smtClean="0">
              <a:cs typeface="Lucida Sans Unicode" pitchFamily="34" charset="0"/>
            </a:endParaRPr>
          </a:p>
          <a:p>
            <a:pPr>
              <a:buNone/>
            </a:pPr>
            <a:endParaRPr lang="en-GB" dirty="0" smtClean="0">
              <a:cs typeface="Lucida Sans Unicode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am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Helen.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 Я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Хелен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Mike.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Он Майк.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Kate.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Она Катя.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cat.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Это кошка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friends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ы друзья.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friends.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 Они друзья.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357166"/>
            <a:ext cx="6572296" cy="47863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b="1" dirty="0" smtClean="0">
                <a:solidFill>
                  <a:srgbClr val="FF0000"/>
                </a:solidFill>
              </a:rPr>
              <a:t>a</a:t>
            </a:r>
            <a:r>
              <a:rPr lang="en-GB" sz="4000" b="1" dirty="0" smtClean="0"/>
              <a:t>  </a:t>
            </a:r>
            <a:r>
              <a:rPr lang="en-GB" sz="4000" b="1" dirty="0" smtClean="0"/>
              <a:t>dog = </a:t>
            </a:r>
            <a:r>
              <a:rPr lang="ru-RU" sz="4000" b="1" dirty="0" smtClean="0"/>
              <a:t>одна </a:t>
            </a:r>
            <a:r>
              <a:rPr lang="ru-RU" sz="4000" b="1" dirty="0" smtClean="0"/>
              <a:t>собака</a:t>
            </a:r>
          </a:p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r>
              <a:rPr lang="ru-RU" sz="4000" b="1" dirty="0" smtClean="0"/>
              <a:t> </a:t>
            </a:r>
          </a:p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endParaRPr lang="ru-RU" sz="4000" b="1" dirty="0" smtClean="0"/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r>
              <a:rPr lang="ru-RU" sz="4000" b="1" dirty="0" smtClean="0"/>
              <a:t> </a:t>
            </a:r>
            <a:r>
              <a:rPr lang="en-GB" sz="4000" b="1" dirty="0" smtClean="0"/>
              <a:t> </a:t>
            </a:r>
            <a:r>
              <a:rPr lang="en-GB" sz="4000" b="1" dirty="0" smtClean="0"/>
              <a:t>cake </a:t>
            </a:r>
            <a:r>
              <a:rPr lang="ru-RU" sz="4000" b="1" dirty="0" smtClean="0"/>
              <a:t>= один  </a:t>
            </a:r>
            <a:r>
              <a:rPr lang="ru-RU" sz="4000" b="1" dirty="0" smtClean="0"/>
              <a:t>торт</a:t>
            </a:r>
            <a:endParaRPr lang="ru-RU" sz="4000" b="1" dirty="0" smtClean="0"/>
          </a:p>
          <a:p>
            <a:pPr>
              <a:buNone/>
            </a:pPr>
            <a:endParaRPr lang="ru-RU" sz="4000" dirty="0"/>
          </a:p>
        </p:txBody>
      </p:sp>
      <p:pic>
        <p:nvPicPr>
          <p:cNvPr id="4" name="Picture 21" descr="do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571612"/>
            <a:ext cx="890588" cy="661988"/>
          </a:xfrm>
          <a:prstGeom prst="rect">
            <a:avLst/>
          </a:prstGeom>
          <a:noFill/>
        </p:spPr>
      </p:pic>
      <p:pic>
        <p:nvPicPr>
          <p:cNvPr id="5" name="Picture 22" descr="do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571612"/>
            <a:ext cx="890587" cy="733425"/>
          </a:xfrm>
          <a:prstGeom prst="rect">
            <a:avLst/>
          </a:prstGeom>
          <a:noFill/>
        </p:spPr>
      </p:pic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6500826" y="1428736"/>
            <a:ext cx="19288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4000" b="1" dirty="0"/>
              <a:t>dog</a:t>
            </a:r>
            <a:r>
              <a:rPr lang="en-GB" sz="4000" b="1" dirty="0">
                <a:solidFill>
                  <a:srgbClr val="FF0000"/>
                </a:solidFill>
              </a:rPr>
              <a:t>s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7" name="Picture 26" descr="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4857760"/>
            <a:ext cx="792162" cy="604838"/>
          </a:xfrm>
          <a:prstGeom prst="rect">
            <a:avLst/>
          </a:prstGeom>
          <a:noFill/>
        </p:spPr>
      </p:pic>
      <p:pic>
        <p:nvPicPr>
          <p:cNvPr id="8" name="Picture 27" descr="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4857760"/>
            <a:ext cx="792163" cy="604838"/>
          </a:xfrm>
          <a:prstGeom prst="rect">
            <a:avLst/>
          </a:prstGeom>
          <a:noFill/>
        </p:spPr>
      </p:pic>
      <p:sp>
        <p:nvSpPr>
          <p:cNvPr id="9" name="Text Box 28"/>
          <p:cNvSpPr txBox="1">
            <a:spLocks noChangeArrowheads="1"/>
          </p:cNvSpPr>
          <p:nvPr/>
        </p:nvSpPr>
        <p:spPr bwMode="auto">
          <a:xfrm>
            <a:off x="6516688" y="4652963"/>
            <a:ext cx="212727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4000" b="1" dirty="0"/>
              <a:t>cake</a:t>
            </a:r>
            <a:r>
              <a:rPr lang="en-GB" sz="4000" b="1" dirty="0">
                <a:solidFill>
                  <a:srgbClr val="FF0000"/>
                </a:solidFill>
              </a:rPr>
              <a:t>s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857884" y="785794"/>
            <a:ext cx="29273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b="1" dirty="0"/>
              <a:t>a pet - pe</a:t>
            </a:r>
            <a:r>
              <a:rPr lang="en-GB" sz="4000" b="1" dirty="0">
                <a:solidFill>
                  <a:srgbClr val="0000CC"/>
                </a:solidFill>
              </a:rPr>
              <a:t>t</a:t>
            </a:r>
            <a:r>
              <a:rPr lang="en-GB" sz="4000" b="1" dirty="0"/>
              <a:t>s</a:t>
            </a:r>
          </a:p>
          <a:p>
            <a:r>
              <a:rPr lang="en-GB" sz="3200" b="1" dirty="0"/>
              <a:t>[</a:t>
            </a:r>
            <a:r>
              <a:rPr lang="en-GB" sz="3200" b="1" dirty="0">
                <a:latin typeface="Lucida Sans Unicode" pitchFamily="34" charset="0"/>
                <a:cs typeface="Lucida Sans Unicode" pitchFamily="34" charset="0"/>
              </a:rPr>
              <a:t>ə pet     pet</a:t>
            </a:r>
            <a:r>
              <a:rPr lang="en-GB" sz="3200" b="1" u="sng" dirty="0">
                <a:solidFill>
                  <a:srgbClr val="FF0000"/>
                </a:solidFill>
                <a:latin typeface="Lucida Sans Unicode" pitchFamily="34" charset="0"/>
                <a:cs typeface="Lucida Sans Unicode" pitchFamily="34" charset="0"/>
              </a:rPr>
              <a:t>s</a:t>
            </a:r>
            <a:r>
              <a:rPr lang="en-GB" sz="3200" b="1" dirty="0">
                <a:latin typeface="Lucida Sans Unicode" pitchFamily="34" charset="0"/>
                <a:cs typeface="Lucida Sans Unicode" pitchFamily="34" charset="0"/>
              </a:rPr>
              <a:t>]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857356" y="928670"/>
            <a:ext cx="330090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b="1" dirty="0"/>
              <a:t>a dog - do</a:t>
            </a:r>
            <a:r>
              <a:rPr lang="en-GB" sz="4000" b="1" dirty="0">
                <a:solidFill>
                  <a:srgbClr val="0000CC"/>
                </a:solidFill>
              </a:rPr>
              <a:t>g</a:t>
            </a:r>
            <a:r>
              <a:rPr lang="en-GB" sz="4000" b="1" dirty="0"/>
              <a:t>s</a:t>
            </a:r>
          </a:p>
          <a:p>
            <a:r>
              <a:rPr lang="en-GB" sz="3200" b="1" dirty="0">
                <a:latin typeface="+mj-lt"/>
              </a:rPr>
              <a:t>[</a:t>
            </a:r>
            <a:r>
              <a:rPr lang="en-GB" sz="3200" b="1" dirty="0">
                <a:latin typeface="+mj-lt"/>
                <a:cs typeface="Lucida Sans Unicode" pitchFamily="34" charset="0"/>
              </a:rPr>
              <a:t>ə </a:t>
            </a:r>
            <a:r>
              <a:rPr lang="en-GB" sz="3200" b="1" dirty="0" err="1">
                <a:latin typeface="+mj-lt"/>
                <a:cs typeface="Lucida Sans Unicode" pitchFamily="34" charset="0"/>
              </a:rPr>
              <a:t>dɒg</a:t>
            </a:r>
            <a:r>
              <a:rPr lang="en-GB" sz="3200" b="1" dirty="0">
                <a:latin typeface="+mj-lt"/>
                <a:cs typeface="Lucida Sans Unicode" pitchFamily="34" charset="0"/>
              </a:rPr>
              <a:t>      </a:t>
            </a:r>
            <a:r>
              <a:rPr lang="ru-RU" sz="3200" b="1" dirty="0" smtClean="0">
                <a:latin typeface="+mj-lt"/>
                <a:cs typeface="Lucida Sans Unicode" pitchFamily="34" charset="0"/>
              </a:rPr>
              <a:t> </a:t>
            </a:r>
            <a:r>
              <a:rPr lang="en-GB" sz="3200" b="1" dirty="0" err="1" smtClean="0">
                <a:latin typeface="+mj-lt"/>
              </a:rPr>
              <a:t>dɒg</a:t>
            </a:r>
            <a:r>
              <a:rPr lang="en-GB" sz="3200" b="1" u="sng" dirty="0" err="1" smtClean="0">
                <a:solidFill>
                  <a:srgbClr val="FF0000"/>
                </a:solidFill>
                <a:latin typeface="+mj-lt"/>
              </a:rPr>
              <a:t>z</a:t>
            </a:r>
            <a:r>
              <a:rPr lang="en-GB" sz="3200" b="1" dirty="0">
                <a:latin typeface="+mj-lt"/>
                <a:cs typeface="Lucida Sans Unicode" pitchFamily="34" charset="0"/>
              </a:rPr>
              <a:t>]</a:t>
            </a:r>
          </a:p>
        </p:txBody>
      </p:sp>
      <p:pic>
        <p:nvPicPr>
          <p:cNvPr id="30726" name="Picture 6" descr="do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57166"/>
            <a:ext cx="962025" cy="792163"/>
          </a:xfrm>
          <a:prstGeom prst="rect">
            <a:avLst/>
          </a:prstGeom>
          <a:noFill/>
        </p:spPr>
      </p:pic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5786446" y="2143116"/>
            <a:ext cx="30162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b="1" dirty="0"/>
              <a:t>a pig - pi</a:t>
            </a:r>
            <a:r>
              <a:rPr lang="en-GB" sz="4000" b="1" dirty="0">
                <a:solidFill>
                  <a:srgbClr val="0000CC"/>
                </a:solidFill>
              </a:rPr>
              <a:t>g</a:t>
            </a:r>
            <a:r>
              <a:rPr lang="en-GB" sz="4000" b="1" dirty="0"/>
              <a:t>s</a:t>
            </a:r>
          </a:p>
          <a:p>
            <a:r>
              <a:rPr lang="en-GB" sz="3200" b="1" dirty="0">
                <a:latin typeface="+mj-lt"/>
              </a:rPr>
              <a:t>[</a:t>
            </a:r>
            <a:r>
              <a:rPr lang="en-GB" sz="3200" b="1" dirty="0">
                <a:latin typeface="+mj-lt"/>
                <a:cs typeface="Lucida Sans Unicode" pitchFamily="34" charset="0"/>
              </a:rPr>
              <a:t>ə pig      </a:t>
            </a:r>
            <a:r>
              <a:rPr lang="en-GB" sz="3200" b="1" dirty="0" err="1">
                <a:latin typeface="+mj-lt"/>
              </a:rPr>
              <a:t>pig</a:t>
            </a:r>
            <a:r>
              <a:rPr lang="en-GB" sz="3200" b="1" u="sng" dirty="0" err="1">
                <a:solidFill>
                  <a:srgbClr val="FF0000"/>
                </a:solidFill>
                <a:latin typeface="+mj-lt"/>
              </a:rPr>
              <a:t>z</a:t>
            </a:r>
            <a:r>
              <a:rPr lang="en-GB" sz="3200" b="1" dirty="0">
                <a:latin typeface="+mj-lt"/>
                <a:cs typeface="Lucida Sans Unicode" pitchFamily="34" charset="0"/>
              </a:rPr>
              <a:t>]</a:t>
            </a:r>
          </a:p>
        </p:txBody>
      </p:sp>
      <p:pic>
        <p:nvPicPr>
          <p:cNvPr id="30728" name="Picture 8" descr="pi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3071810"/>
            <a:ext cx="684212" cy="649288"/>
          </a:xfrm>
          <a:prstGeom prst="rect">
            <a:avLst/>
          </a:prstGeom>
          <a:noFill/>
        </p:spPr>
      </p:pic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1785918" y="2571744"/>
            <a:ext cx="35782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b="1" dirty="0"/>
              <a:t>a duck- du</a:t>
            </a:r>
            <a:r>
              <a:rPr lang="en-GB" sz="4000" b="1" dirty="0">
                <a:solidFill>
                  <a:srgbClr val="0000CC"/>
                </a:solidFill>
              </a:rPr>
              <a:t>ck</a:t>
            </a:r>
            <a:r>
              <a:rPr lang="en-GB" sz="4000" b="1" dirty="0"/>
              <a:t>s</a:t>
            </a:r>
          </a:p>
          <a:p>
            <a:r>
              <a:rPr lang="en-GB" sz="3200" b="1" dirty="0">
                <a:latin typeface="+mj-lt"/>
              </a:rPr>
              <a:t>[</a:t>
            </a:r>
            <a:r>
              <a:rPr lang="en-GB" sz="3200" b="1" dirty="0">
                <a:latin typeface="+mj-lt"/>
                <a:cs typeface="Lucida Sans Unicode" pitchFamily="34" charset="0"/>
              </a:rPr>
              <a:t>ə </a:t>
            </a:r>
            <a:r>
              <a:rPr lang="en-GB" sz="3200" b="1" dirty="0" err="1">
                <a:latin typeface="+mj-lt"/>
                <a:cs typeface="Lucida Sans Unicode" pitchFamily="34" charset="0"/>
              </a:rPr>
              <a:t>dʌk</a:t>
            </a:r>
            <a:r>
              <a:rPr lang="en-GB" sz="3200" b="1" dirty="0">
                <a:latin typeface="+mj-lt"/>
                <a:cs typeface="Lucida Sans Unicode" pitchFamily="34" charset="0"/>
              </a:rPr>
              <a:t>         </a:t>
            </a:r>
            <a:r>
              <a:rPr lang="en-GB" sz="3200" b="1" dirty="0" err="1">
                <a:latin typeface="+mj-lt"/>
              </a:rPr>
              <a:t>d</a:t>
            </a:r>
            <a:r>
              <a:rPr lang="en-GB" sz="3200" b="1" dirty="0" err="1">
                <a:latin typeface="+mj-lt"/>
                <a:cs typeface="Lucida Sans Unicode" pitchFamily="34" charset="0"/>
              </a:rPr>
              <a:t>ʌ</a:t>
            </a:r>
            <a:r>
              <a:rPr lang="en-GB" sz="3200" b="1" dirty="0" err="1">
                <a:latin typeface="+mj-lt"/>
              </a:rPr>
              <a:t>k</a:t>
            </a:r>
            <a:r>
              <a:rPr lang="en-GB" sz="3200" b="1" u="sng" dirty="0" err="1">
                <a:solidFill>
                  <a:srgbClr val="FF0000"/>
                </a:solidFill>
                <a:latin typeface="+mj-lt"/>
              </a:rPr>
              <a:t>s</a:t>
            </a:r>
            <a:r>
              <a:rPr lang="en-GB" sz="3200" b="1" dirty="0">
                <a:latin typeface="+mj-lt"/>
                <a:cs typeface="Lucida Sans Unicode" pitchFamily="34" charset="0"/>
              </a:rPr>
              <a:t>]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5148263" y="3860800"/>
            <a:ext cx="337624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b="1" dirty="0"/>
              <a:t>an owl - ow</a:t>
            </a:r>
            <a:r>
              <a:rPr lang="en-GB" sz="4000" b="1" dirty="0">
                <a:solidFill>
                  <a:srgbClr val="0000CC"/>
                </a:solidFill>
              </a:rPr>
              <a:t>l</a:t>
            </a:r>
            <a:r>
              <a:rPr lang="en-GB" sz="4000" b="1" dirty="0"/>
              <a:t>s</a:t>
            </a:r>
          </a:p>
          <a:p>
            <a:r>
              <a:rPr lang="en-GB" sz="3200" b="1" dirty="0">
                <a:latin typeface="+mj-lt"/>
              </a:rPr>
              <a:t>[</a:t>
            </a:r>
            <a:r>
              <a:rPr lang="en-GB" sz="3200" b="1" dirty="0" err="1">
                <a:latin typeface="+mj-lt"/>
                <a:cs typeface="Lucida Sans Unicode" pitchFamily="34" charset="0"/>
              </a:rPr>
              <a:t>ən</a:t>
            </a:r>
            <a:r>
              <a:rPr lang="en-GB" sz="3200" b="1" dirty="0">
                <a:latin typeface="+mj-lt"/>
                <a:cs typeface="Lucida Sans Unicode" pitchFamily="34" charset="0"/>
              </a:rPr>
              <a:t> </a:t>
            </a:r>
            <a:r>
              <a:rPr lang="en-GB" sz="3200" b="1" dirty="0" err="1" smtClean="0">
                <a:latin typeface="+mj-lt"/>
                <a:cs typeface="Lucida Sans Unicode" pitchFamily="34" charset="0"/>
              </a:rPr>
              <a:t>aʊl</a:t>
            </a:r>
            <a:r>
              <a:rPr lang="en-GB" sz="3200" b="1" dirty="0" smtClean="0">
                <a:latin typeface="+mj-lt"/>
                <a:cs typeface="Lucida Sans Unicode" pitchFamily="34" charset="0"/>
              </a:rPr>
              <a:t>        </a:t>
            </a:r>
            <a:r>
              <a:rPr lang="en-GB" sz="3200" b="1" dirty="0" err="1" smtClean="0">
                <a:latin typeface="+mj-lt"/>
              </a:rPr>
              <a:t>aʊl</a:t>
            </a:r>
            <a:r>
              <a:rPr lang="en-GB" sz="3200" b="1" u="sng" dirty="0" err="1" smtClean="0">
                <a:solidFill>
                  <a:srgbClr val="FF0000"/>
                </a:solidFill>
                <a:latin typeface="+mj-lt"/>
              </a:rPr>
              <a:t>z</a:t>
            </a:r>
            <a:r>
              <a:rPr lang="en-GB" sz="3200" b="1" dirty="0">
                <a:latin typeface="+mj-lt"/>
                <a:cs typeface="Lucida Sans Unicode" pitchFamily="34" charset="0"/>
              </a:rPr>
              <a:t>]</a:t>
            </a:r>
          </a:p>
        </p:txBody>
      </p:sp>
      <p:pic>
        <p:nvPicPr>
          <p:cNvPr id="30732" name="Picture 12" descr="ow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15140" y="4643446"/>
            <a:ext cx="698500" cy="792162"/>
          </a:xfrm>
          <a:prstGeom prst="rect">
            <a:avLst/>
          </a:prstGeom>
          <a:noFill/>
        </p:spPr>
      </p:pic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2357422" y="5429264"/>
            <a:ext cx="44390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b="1" dirty="0"/>
              <a:t>a parrot - parro</a:t>
            </a:r>
            <a:r>
              <a:rPr lang="en-GB" sz="4000" b="1" dirty="0">
                <a:solidFill>
                  <a:srgbClr val="0000CC"/>
                </a:solidFill>
              </a:rPr>
              <a:t>t</a:t>
            </a:r>
            <a:r>
              <a:rPr lang="en-GB" sz="4000" b="1" dirty="0"/>
              <a:t>s</a:t>
            </a:r>
          </a:p>
          <a:p>
            <a:r>
              <a:rPr lang="en-GB" sz="3200" b="1" dirty="0"/>
              <a:t>[</a:t>
            </a:r>
            <a:r>
              <a:rPr lang="en-GB" sz="3200" b="1" dirty="0">
                <a:latin typeface="+mj-lt"/>
                <a:cs typeface="Lucida Sans Unicode" pitchFamily="34" charset="0"/>
              </a:rPr>
              <a:t>ə `p</a:t>
            </a:r>
            <a:r>
              <a:rPr lang="en-US" sz="3200" b="1" dirty="0" err="1">
                <a:latin typeface="+mj-lt"/>
                <a:cs typeface="Lucida Sans Unicode" pitchFamily="34" charset="0"/>
              </a:rPr>
              <a:t>ærə</a:t>
            </a:r>
            <a:r>
              <a:rPr lang="en-GB" sz="3200" b="1" dirty="0">
                <a:latin typeface="+mj-lt"/>
                <a:cs typeface="Lucida Sans Unicode" pitchFamily="34" charset="0"/>
              </a:rPr>
              <a:t>t      </a:t>
            </a:r>
            <a:r>
              <a:rPr lang="ru-RU" sz="3200" b="1" dirty="0" smtClean="0">
                <a:latin typeface="+mj-lt"/>
                <a:cs typeface="Lucida Sans Unicode" pitchFamily="34" charset="0"/>
              </a:rPr>
              <a:t> </a:t>
            </a:r>
            <a:r>
              <a:rPr lang="en-GB" sz="3200" b="1" dirty="0" smtClean="0">
                <a:latin typeface="+mj-lt"/>
                <a:cs typeface="Lucida Sans Unicode" pitchFamily="34" charset="0"/>
              </a:rPr>
              <a:t>`</a:t>
            </a:r>
            <a:r>
              <a:rPr lang="en-GB" sz="3200" b="1" dirty="0">
                <a:latin typeface="+mj-lt"/>
              </a:rPr>
              <a:t>p</a:t>
            </a:r>
            <a:r>
              <a:rPr lang="en-US" sz="3200" b="1" dirty="0" err="1">
                <a:latin typeface="+mj-lt"/>
              </a:rPr>
              <a:t>ærə</a:t>
            </a:r>
            <a:r>
              <a:rPr lang="en-GB" sz="3200" b="1" dirty="0">
                <a:latin typeface="+mj-lt"/>
              </a:rPr>
              <a:t>t</a:t>
            </a:r>
            <a:r>
              <a:rPr lang="en-GB" dirty="0">
                <a:latin typeface="+mj-lt"/>
              </a:rPr>
              <a:t> </a:t>
            </a:r>
            <a:r>
              <a:rPr lang="en-GB" sz="3200" b="1" u="sng" dirty="0">
                <a:solidFill>
                  <a:srgbClr val="FF0000"/>
                </a:solidFill>
                <a:latin typeface="+mj-lt"/>
              </a:rPr>
              <a:t>s</a:t>
            </a:r>
            <a:r>
              <a:rPr lang="en-GB" sz="3200" b="1" dirty="0">
                <a:latin typeface="+mj-lt"/>
                <a:cs typeface="Lucida Sans Unicode" pitchFamily="34" charset="0"/>
              </a:rPr>
              <a:t>]</a:t>
            </a:r>
          </a:p>
        </p:txBody>
      </p:sp>
      <p:pic>
        <p:nvPicPr>
          <p:cNvPr id="30734" name="Picture 14" descr="parro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6248" y="6092825"/>
            <a:ext cx="858837" cy="765175"/>
          </a:xfrm>
          <a:prstGeom prst="rect">
            <a:avLst/>
          </a:prstGeom>
          <a:noFill/>
        </p:spPr>
      </p:pic>
      <p:sp>
        <p:nvSpPr>
          <p:cNvPr id="30737" name="WordArt 17"/>
          <p:cNvSpPr>
            <a:spLocks noChangeArrowheads="1" noChangeShapeType="1" noTextEdit="1"/>
          </p:cNvSpPr>
          <p:nvPr/>
        </p:nvSpPr>
        <p:spPr bwMode="auto">
          <a:xfrm>
            <a:off x="2792412" y="116632"/>
            <a:ext cx="5476875" cy="4739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angle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Learn to read the words</a:t>
            </a:r>
            <a:endParaRPr lang="ru-RU" sz="3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86116" y="3357562"/>
            <a:ext cx="659991" cy="7808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043890" cy="1643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i="1" dirty="0" smtClean="0">
                <a:solidFill>
                  <a:schemeClr val="tx1"/>
                </a:solidFill>
              </a:rPr>
              <a:t>Давайте споем песенку</a:t>
            </a:r>
            <a:br>
              <a:rPr lang="ru-RU" sz="3100" i="1" dirty="0" smtClean="0">
                <a:solidFill>
                  <a:schemeClr val="tx1"/>
                </a:solidFill>
              </a:rPr>
            </a:br>
            <a:r>
              <a:rPr lang="en-US" sz="3100" i="1" dirty="0" smtClean="0">
                <a:solidFill>
                  <a:schemeClr val="tx1"/>
                </a:solidFill>
              </a:rPr>
              <a:t>«We </a:t>
            </a:r>
            <a:r>
              <a:rPr lang="en-US" sz="3100" i="1" dirty="0" smtClean="0">
                <a:solidFill>
                  <a:schemeClr val="tx1"/>
                </a:solidFill>
              </a:rPr>
              <a:t>are </a:t>
            </a:r>
            <a:r>
              <a:rPr lang="en-US" sz="3100" i="1" dirty="0" err="1" smtClean="0">
                <a:solidFill>
                  <a:schemeClr val="tx1"/>
                </a:solidFill>
              </a:rPr>
              <a:t>friеnds</a:t>
            </a:r>
            <a:r>
              <a:rPr lang="en-US" sz="3100" i="1" dirty="0" smtClean="0">
                <a:solidFill>
                  <a:schemeClr val="tx1"/>
                </a:solidFill>
              </a:rPr>
              <a:t>!»</a:t>
            </a:r>
            <a:r>
              <a:rPr lang="ru-RU" sz="3100" i="1" dirty="0" smtClean="0">
                <a:solidFill>
                  <a:schemeClr val="tx1"/>
                </a:solidFill>
              </a:rPr>
              <a:t> </a:t>
            </a:r>
            <a:br>
              <a:rPr lang="ru-RU" sz="3100" i="1" dirty="0" smtClean="0">
                <a:solidFill>
                  <a:schemeClr val="tx1"/>
                </a:solidFill>
              </a:rPr>
            </a:br>
            <a:r>
              <a:rPr lang="ru-RU" sz="3100" i="1" dirty="0" smtClean="0">
                <a:solidFill>
                  <a:schemeClr val="tx1"/>
                </a:solidFill>
              </a:rPr>
              <a:t>стр.23 №1 РТ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dirty="0" smtClean="0"/>
              <a:t>We </a:t>
            </a:r>
            <a:r>
              <a:rPr lang="en-US" sz="3600" b="1" dirty="0" smtClean="0"/>
              <a:t>are friends </a:t>
            </a: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			</a:t>
            </a:r>
            <a:r>
              <a:rPr lang="en-US" sz="3600" b="1" dirty="0" smtClean="0"/>
              <a:t>and </a:t>
            </a:r>
            <a:r>
              <a:rPr lang="en-US" sz="3600" b="1" dirty="0" smtClean="0"/>
              <a:t>they are friends!</a:t>
            </a:r>
          </a:p>
          <a:p>
            <a:pPr>
              <a:buNone/>
            </a:pPr>
            <a:r>
              <a:rPr lang="en-US" sz="3600" b="1" dirty="0" smtClean="0"/>
              <a:t>We are friends </a:t>
            </a: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			</a:t>
            </a:r>
            <a:r>
              <a:rPr lang="en-US" sz="3600" b="1" dirty="0" smtClean="0"/>
              <a:t>they </a:t>
            </a:r>
            <a:r>
              <a:rPr lang="en-US" sz="3600" b="1" dirty="0" smtClean="0"/>
              <a:t>are friends!</a:t>
            </a:r>
          </a:p>
          <a:p>
            <a:pPr>
              <a:buNone/>
            </a:pPr>
            <a:r>
              <a:rPr lang="en-US" sz="3600" b="1" dirty="0" smtClean="0"/>
              <a:t>We are friends </a:t>
            </a: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			</a:t>
            </a:r>
            <a:r>
              <a:rPr lang="en-US" sz="3600" b="1" dirty="0" smtClean="0"/>
              <a:t>and </a:t>
            </a:r>
            <a:r>
              <a:rPr lang="en-US" sz="3600" b="1" dirty="0" smtClean="0"/>
              <a:t>they are friends</a:t>
            </a:r>
          </a:p>
          <a:p>
            <a:pPr>
              <a:buNone/>
            </a:pPr>
            <a:r>
              <a:rPr lang="en-US" sz="3600" b="1" dirty="0" smtClean="0"/>
              <a:t>We are merry friends!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119</TotalTime>
  <Words>283</Words>
  <Application>Microsoft Office PowerPoint</Application>
  <PresentationFormat>Экран (4:3)</PresentationFormat>
  <Paragraphs>98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We are friends</vt:lpstr>
      <vt:lpstr>  Повторим звуки</vt:lpstr>
      <vt:lpstr>  </vt:lpstr>
      <vt:lpstr>Прочитайте новые слова</vt:lpstr>
      <vt:lpstr>Запишите новые слова в словарь</vt:lpstr>
      <vt:lpstr>  </vt:lpstr>
      <vt:lpstr> </vt:lpstr>
      <vt:lpstr>Слайд 8</vt:lpstr>
      <vt:lpstr>Давайте споем песенку «We are friеnds!»  стр.23 №1 РТ 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friends</dc:title>
  <dc:creator>User</dc:creator>
  <cp:lastModifiedBy>User</cp:lastModifiedBy>
  <cp:revision>2</cp:revision>
  <dcterms:created xsi:type="dcterms:W3CDTF">2015-11-20T11:09:05Z</dcterms:created>
  <dcterms:modified xsi:type="dcterms:W3CDTF">2015-11-20T13:08:37Z</dcterms:modified>
</cp:coreProperties>
</file>