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0" r:id="rId3"/>
    <p:sldId id="257" r:id="rId4"/>
    <p:sldId id="258" r:id="rId5"/>
    <p:sldId id="259" r:id="rId6"/>
    <p:sldId id="267" r:id="rId7"/>
    <p:sldId id="261" r:id="rId8"/>
    <p:sldId id="268" r:id="rId9"/>
    <p:sldId id="265" r:id="rId10"/>
    <p:sldId id="264" r:id="rId11"/>
    <p:sldId id="262" r:id="rId12"/>
    <p:sldId id="266"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7056C2F7-47B3-4609-AC27-F19B9FF3CFF1}" type="datetimeFigureOut">
              <a:rPr lang="ru-RU" smtClean="0"/>
              <a:pPr/>
              <a:t>13.03.2017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94FE2705-B860-4597-AC93-FFC6C7695E9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56C2F7-47B3-4609-AC27-F19B9FF3CFF1}" type="datetimeFigureOut">
              <a:rPr lang="ru-RU" smtClean="0"/>
              <a:pPr/>
              <a:t>13.03.2017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FE2705-B860-4597-AC93-FFC6C7695E9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056C2F7-47B3-4609-AC27-F19B9FF3CFF1}" type="datetimeFigureOut">
              <a:rPr lang="ru-RU" smtClean="0"/>
              <a:pPr/>
              <a:t>13.03.2017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FE2705-B860-4597-AC93-FFC6C7695E9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056C2F7-47B3-4609-AC27-F19B9FF3CFF1}" type="datetimeFigureOut">
              <a:rPr lang="ru-RU" smtClean="0"/>
              <a:pPr/>
              <a:t>13.03.2017</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94FE2705-B860-4597-AC93-FFC6C7695E9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7056C2F7-47B3-4609-AC27-F19B9FF3CFF1}" type="datetimeFigureOut">
              <a:rPr lang="ru-RU" smtClean="0"/>
              <a:pPr/>
              <a:t>13.03.2017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94FE2705-B860-4597-AC93-FFC6C7695E9B}"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7056C2F7-47B3-4609-AC27-F19B9FF3CFF1}" type="datetimeFigureOut">
              <a:rPr lang="ru-RU" smtClean="0"/>
              <a:pPr/>
              <a:t>13.03.2017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4FE2705-B860-4597-AC93-FFC6C7695E9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7056C2F7-47B3-4609-AC27-F19B9FF3CFF1}" type="datetimeFigureOut">
              <a:rPr lang="ru-RU" smtClean="0"/>
              <a:pPr/>
              <a:t>13.03.2017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94FE2705-B860-4597-AC93-FFC6C7695E9B}"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7056C2F7-47B3-4609-AC27-F19B9FF3CFF1}" type="datetimeFigureOut">
              <a:rPr lang="ru-RU" smtClean="0"/>
              <a:pPr/>
              <a:t>13.03.2017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FE2705-B860-4597-AC93-FFC6C7695E9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056C2F7-47B3-4609-AC27-F19B9FF3CFF1}" type="datetimeFigureOut">
              <a:rPr lang="ru-RU" smtClean="0"/>
              <a:pPr/>
              <a:t>13.03.2017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FE2705-B860-4597-AC93-FFC6C7695E9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7056C2F7-47B3-4609-AC27-F19B9FF3CFF1}" type="datetimeFigureOut">
              <a:rPr lang="ru-RU" smtClean="0"/>
              <a:pPr/>
              <a:t>13.03.2017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FE2705-B860-4597-AC93-FFC6C7695E9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7056C2F7-47B3-4609-AC27-F19B9FF3CFF1}" type="datetimeFigureOut">
              <a:rPr lang="ru-RU" smtClean="0"/>
              <a:pPr/>
              <a:t>13.03.2017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4FE2705-B860-4597-AC93-FFC6C7695E9B}"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056C2F7-47B3-4609-AC27-F19B9FF3CFF1}" type="datetimeFigureOut">
              <a:rPr lang="ru-RU" smtClean="0"/>
              <a:pPr/>
              <a:t>13.03.2017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4FE2705-B860-4597-AC93-FFC6C7695E9B}"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692696"/>
            <a:ext cx="7772400" cy="720080"/>
          </a:xfrm>
        </p:spPr>
        <p:txBody>
          <a:bodyPr>
            <a:normAutofit/>
          </a:bodyPr>
          <a:lstStyle/>
          <a:p>
            <a:r>
              <a:rPr lang="en-US" dirty="0" smtClean="0"/>
              <a:t>What do you know about Russia?</a:t>
            </a:r>
            <a:endParaRPr lang="ru-RU" dirty="0"/>
          </a:p>
        </p:txBody>
      </p:sp>
      <p:pic>
        <p:nvPicPr>
          <p:cNvPr id="4" name="Рисунок 3" descr="21673_original.png"/>
          <p:cNvPicPr>
            <a:picLocks noChangeAspect="1"/>
          </p:cNvPicPr>
          <p:nvPr/>
        </p:nvPicPr>
        <p:blipFill>
          <a:blip r:embed="rId2" cstate="print"/>
          <a:stretch>
            <a:fillRect/>
          </a:stretch>
        </p:blipFill>
        <p:spPr>
          <a:xfrm>
            <a:off x="611560" y="2132856"/>
            <a:ext cx="8047068" cy="35283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29256" y="5857892"/>
            <a:ext cx="3043230" cy="654032"/>
          </a:xfrm>
        </p:spPr>
        <p:txBody>
          <a:bodyPr>
            <a:normAutofit/>
          </a:bodyPr>
          <a:lstStyle/>
          <a:p>
            <a:r>
              <a:rPr lang="en-US" dirty="0" smtClean="0"/>
              <a:t>Volga</a:t>
            </a:r>
            <a:endParaRPr lang="ru-RU" dirty="0"/>
          </a:p>
        </p:txBody>
      </p:sp>
      <p:pic>
        <p:nvPicPr>
          <p:cNvPr id="4" name="Содержимое 3" descr="1.jpg"/>
          <p:cNvPicPr>
            <a:picLocks noGrp="1" noChangeAspect="1"/>
          </p:cNvPicPr>
          <p:nvPr>
            <p:ph idx="1"/>
          </p:nvPr>
        </p:nvPicPr>
        <p:blipFill>
          <a:blip r:embed="rId2" cstate="print"/>
          <a:stretch>
            <a:fillRect/>
          </a:stretch>
        </p:blipFill>
        <p:spPr>
          <a:xfrm>
            <a:off x="1000100" y="3000372"/>
            <a:ext cx="3820003" cy="2935922"/>
          </a:xfrm>
        </p:spPr>
      </p:pic>
      <p:pic>
        <p:nvPicPr>
          <p:cNvPr id="5" name="Рисунок 4" descr="919b24133bcc92fde5705bdf5c5a04f1.jpg"/>
          <p:cNvPicPr>
            <a:picLocks noChangeAspect="1"/>
          </p:cNvPicPr>
          <p:nvPr/>
        </p:nvPicPr>
        <p:blipFill>
          <a:blip r:embed="rId3" cstate="print"/>
          <a:stretch>
            <a:fillRect/>
          </a:stretch>
        </p:blipFill>
        <p:spPr>
          <a:xfrm>
            <a:off x="5357818" y="3143248"/>
            <a:ext cx="3441715" cy="2206228"/>
          </a:xfrm>
          <a:prstGeom prst="rect">
            <a:avLst/>
          </a:prstGeom>
        </p:spPr>
      </p:pic>
      <p:sp>
        <p:nvSpPr>
          <p:cNvPr id="6" name="TextBox 5"/>
          <p:cNvSpPr txBox="1"/>
          <p:nvPr/>
        </p:nvSpPr>
        <p:spPr>
          <a:xfrm>
            <a:off x="357159" y="785794"/>
            <a:ext cx="4500593" cy="1477328"/>
          </a:xfrm>
          <a:prstGeom prst="rect">
            <a:avLst/>
          </a:prstGeom>
          <a:noFill/>
        </p:spPr>
        <p:txBody>
          <a:bodyPr wrap="square" rtlCol="0">
            <a:spAutoFit/>
          </a:bodyPr>
          <a:lstStyle/>
          <a:p>
            <a:r>
              <a:rPr lang="en-US" dirty="0" smtClean="0">
                <a:latin typeface="Times New Roman" pitchFamily="18" charset="0"/>
                <a:cs typeface="Times New Roman" pitchFamily="18" charset="0"/>
              </a:rPr>
              <a:t>These are pictures of the Volga river in autumn. The Volga is very long. It is famous all over the world. You can see a lot of big ships on the river. There are 11 big cities by the side of the river.</a:t>
            </a:r>
            <a:endParaRPr lang="ru-RU" dirty="0">
              <a:latin typeface="Times New Roman" pitchFamily="18" charset="0"/>
              <a:cs typeface="Times New Roman" pitchFamily="18" charset="0"/>
            </a:endParaRPr>
          </a:p>
        </p:txBody>
      </p:sp>
      <p:pic>
        <p:nvPicPr>
          <p:cNvPr id="6146" name="Picture 2" descr="https://otvet.imgsmail.ru/download/209298145_c2197f5e29ed511a2795cac0cf1b357c_800.jpg"/>
          <p:cNvPicPr>
            <a:picLocks noChangeAspect="1" noChangeArrowheads="1"/>
          </p:cNvPicPr>
          <p:nvPr/>
        </p:nvPicPr>
        <p:blipFill>
          <a:blip r:embed="rId4"/>
          <a:srcRect/>
          <a:stretch>
            <a:fillRect/>
          </a:stretch>
        </p:blipFill>
        <p:spPr bwMode="auto">
          <a:xfrm>
            <a:off x="5500694" y="285728"/>
            <a:ext cx="3172493" cy="246643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615130" cy="439718"/>
          </a:xfrm>
        </p:spPr>
        <p:txBody>
          <a:bodyPr>
            <a:normAutofit fontScale="90000"/>
          </a:bodyPr>
          <a:lstStyle/>
          <a:p>
            <a:r>
              <a:rPr lang="en-US" dirty="0" smtClean="0"/>
              <a:t>Moscow is a capital of Russia</a:t>
            </a:r>
            <a:endParaRPr lang="ru-RU" dirty="0"/>
          </a:p>
        </p:txBody>
      </p:sp>
      <p:pic>
        <p:nvPicPr>
          <p:cNvPr id="4" name="Рисунок 3" descr="01.jpg"/>
          <p:cNvPicPr>
            <a:picLocks noChangeAspect="1"/>
          </p:cNvPicPr>
          <p:nvPr/>
        </p:nvPicPr>
        <p:blipFill>
          <a:blip r:embed="rId2" cstate="print"/>
          <a:stretch>
            <a:fillRect/>
          </a:stretch>
        </p:blipFill>
        <p:spPr>
          <a:xfrm>
            <a:off x="5724128" y="908720"/>
            <a:ext cx="2912474" cy="3881041"/>
          </a:xfrm>
          <a:prstGeom prst="rect">
            <a:avLst/>
          </a:prstGeom>
        </p:spPr>
      </p:pic>
      <p:pic>
        <p:nvPicPr>
          <p:cNvPr id="5" name="Рисунок 4" descr="1245959193_fotografii-moskvy-00.jpg"/>
          <p:cNvPicPr>
            <a:picLocks noChangeAspect="1"/>
          </p:cNvPicPr>
          <p:nvPr/>
        </p:nvPicPr>
        <p:blipFill>
          <a:blip r:embed="rId3" cstate="print"/>
          <a:stretch>
            <a:fillRect/>
          </a:stretch>
        </p:blipFill>
        <p:spPr>
          <a:xfrm>
            <a:off x="857224" y="3500438"/>
            <a:ext cx="4517447" cy="3218681"/>
          </a:xfrm>
          <a:prstGeom prst="rect">
            <a:avLst/>
          </a:prstGeom>
        </p:spPr>
      </p:pic>
      <p:pic>
        <p:nvPicPr>
          <p:cNvPr id="3074" name="Picture 2" descr="http://ic.pics.livejournal.com/kanchukov_sa/45493483/1386274/1386274_600.jpg"/>
          <p:cNvPicPr>
            <a:picLocks noChangeAspect="1" noChangeArrowheads="1"/>
          </p:cNvPicPr>
          <p:nvPr/>
        </p:nvPicPr>
        <p:blipFill>
          <a:blip r:embed="rId4"/>
          <a:srcRect/>
          <a:stretch>
            <a:fillRect/>
          </a:stretch>
        </p:blipFill>
        <p:spPr bwMode="auto">
          <a:xfrm>
            <a:off x="6286512" y="5072074"/>
            <a:ext cx="1987533" cy="1428771"/>
          </a:xfrm>
          <a:prstGeom prst="rect">
            <a:avLst/>
          </a:prstGeom>
          <a:noFill/>
        </p:spPr>
      </p:pic>
      <p:pic>
        <p:nvPicPr>
          <p:cNvPr id="3076" name="Picture 4" descr="http://cs622330.vk.me/u217787571/video/x_fb3df815.jpg"/>
          <p:cNvPicPr>
            <a:picLocks noChangeAspect="1" noChangeArrowheads="1"/>
          </p:cNvPicPr>
          <p:nvPr/>
        </p:nvPicPr>
        <p:blipFill>
          <a:blip r:embed="rId5"/>
          <a:srcRect/>
          <a:stretch>
            <a:fillRect/>
          </a:stretch>
        </p:blipFill>
        <p:spPr bwMode="auto">
          <a:xfrm>
            <a:off x="642910" y="928670"/>
            <a:ext cx="4286280" cy="241103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488" y="274638"/>
            <a:ext cx="5829312" cy="796908"/>
          </a:xfrm>
        </p:spPr>
        <p:txBody>
          <a:bodyPr>
            <a:normAutofit/>
          </a:bodyPr>
          <a:lstStyle/>
          <a:p>
            <a:r>
              <a:rPr lang="en-US" b="1" dirty="0" smtClean="0">
                <a:solidFill>
                  <a:srgbClr val="7030A0"/>
                </a:solidFill>
              </a:rPr>
              <a:t>St. Petersburg</a:t>
            </a:r>
            <a:endParaRPr lang="ru-RU" b="1" dirty="0">
              <a:solidFill>
                <a:srgbClr val="7030A0"/>
              </a:solidFill>
            </a:endParaRPr>
          </a:p>
        </p:txBody>
      </p:sp>
      <p:pic>
        <p:nvPicPr>
          <p:cNvPr id="4" name="Содержимое 3" descr="IvTp9YOeJks.jpg"/>
          <p:cNvPicPr>
            <a:picLocks noGrp="1" noChangeAspect="1"/>
          </p:cNvPicPr>
          <p:nvPr>
            <p:ph idx="1"/>
          </p:nvPr>
        </p:nvPicPr>
        <p:blipFill>
          <a:blip r:embed="rId2" cstate="print"/>
          <a:stretch>
            <a:fillRect/>
          </a:stretch>
        </p:blipFill>
        <p:spPr>
          <a:xfrm>
            <a:off x="467544" y="3573016"/>
            <a:ext cx="4018393" cy="3013795"/>
          </a:xfrm>
        </p:spPr>
      </p:pic>
      <p:pic>
        <p:nvPicPr>
          <p:cNvPr id="5" name="Рисунок 4" descr="казанский-собор-01.jpg"/>
          <p:cNvPicPr>
            <a:picLocks noChangeAspect="1"/>
          </p:cNvPicPr>
          <p:nvPr/>
        </p:nvPicPr>
        <p:blipFill>
          <a:blip r:embed="rId3" cstate="print"/>
          <a:stretch>
            <a:fillRect/>
          </a:stretch>
        </p:blipFill>
        <p:spPr>
          <a:xfrm>
            <a:off x="4499992" y="1196752"/>
            <a:ext cx="4451987" cy="2671192"/>
          </a:xfrm>
          <a:prstGeom prst="rect">
            <a:avLst/>
          </a:prstGeom>
        </p:spPr>
      </p:pic>
      <p:pic>
        <p:nvPicPr>
          <p:cNvPr id="2050" name="Picture 2" descr="http://i.ytimg.com/vi/sGC_fAkApY4/maxresdefault.jpg"/>
          <p:cNvPicPr>
            <a:picLocks noChangeAspect="1" noChangeArrowheads="1"/>
          </p:cNvPicPr>
          <p:nvPr/>
        </p:nvPicPr>
        <p:blipFill>
          <a:blip r:embed="rId4" cstate="print"/>
          <a:srcRect/>
          <a:stretch>
            <a:fillRect/>
          </a:stretch>
        </p:blipFill>
        <p:spPr bwMode="auto">
          <a:xfrm>
            <a:off x="1071538" y="1142984"/>
            <a:ext cx="2189360" cy="2035193"/>
          </a:xfrm>
          <a:prstGeom prst="rect">
            <a:avLst/>
          </a:prstGeom>
          <a:noFill/>
        </p:spPr>
      </p:pic>
      <p:pic>
        <p:nvPicPr>
          <p:cNvPr id="2052" name="Picture 4" descr="http://wunderkind-blog.ru/wp-content/uploads/2012/08/Sanct_Peterburg_Medny_vsadnik-300x210.jpg"/>
          <p:cNvPicPr>
            <a:picLocks noChangeAspect="1" noChangeArrowheads="1"/>
          </p:cNvPicPr>
          <p:nvPr/>
        </p:nvPicPr>
        <p:blipFill>
          <a:blip r:embed="rId5"/>
          <a:srcRect/>
          <a:stretch>
            <a:fillRect/>
          </a:stretch>
        </p:blipFill>
        <p:spPr bwMode="auto">
          <a:xfrm>
            <a:off x="5643570" y="4214818"/>
            <a:ext cx="2857500" cy="200025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357298"/>
            <a:ext cx="7410472" cy="838200"/>
          </a:xfrm>
        </p:spPr>
        <p:txBody>
          <a:bodyPr>
            <a:normAutofit fontScale="90000"/>
          </a:bodyPr>
          <a:lstStyle/>
          <a:p>
            <a:r>
              <a:rPr lang="en-US" b="1" dirty="0" smtClean="0">
                <a:solidFill>
                  <a:srgbClr val="7030A0"/>
                </a:solidFill>
              </a:rPr>
              <a:t>Where do you want to go? Why?</a:t>
            </a:r>
            <a:endParaRPr lang="ru-RU" b="1" dirty="0">
              <a:solidFill>
                <a:srgbClr val="7030A0"/>
              </a:solidFill>
            </a:endParaRPr>
          </a:p>
        </p:txBody>
      </p:sp>
      <p:sp>
        <p:nvSpPr>
          <p:cNvPr id="3" name="Содержимое 2"/>
          <p:cNvSpPr>
            <a:spLocks noGrp="1"/>
          </p:cNvSpPr>
          <p:nvPr>
            <p:ph idx="1"/>
          </p:nvPr>
        </p:nvSpPr>
        <p:spPr>
          <a:xfrm>
            <a:off x="2571736" y="3286124"/>
            <a:ext cx="4900618" cy="828668"/>
          </a:xfrm>
        </p:spPr>
        <p:txBody>
          <a:bodyPr>
            <a:normAutofit/>
          </a:bodyPr>
          <a:lstStyle/>
          <a:p>
            <a:pPr>
              <a:buNone/>
            </a:pPr>
            <a:r>
              <a:rPr lang="en-US" dirty="0" smtClean="0"/>
              <a:t>I want to go …. because…</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5d1164eecbc40006b16a257fe50c92fe.jpg"/>
          <p:cNvPicPr>
            <a:picLocks noChangeAspect="1"/>
          </p:cNvPicPr>
          <p:nvPr/>
        </p:nvPicPr>
        <p:blipFill>
          <a:blip r:embed="rId2" cstate="print"/>
          <a:stretch>
            <a:fillRect/>
          </a:stretch>
        </p:blipFill>
        <p:spPr>
          <a:xfrm>
            <a:off x="1403648" y="476672"/>
            <a:ext cx="6552728" cy="598165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Quiz</a:t>
            </a:r>
            <a:endParaRPr lang="ru-RU" dirty="0"/>
          </a:p>
        </p:txBody>
      </p:sp>
      <p:sp>
        <p:nvSpPr>
          <p:cNvPr id="3" name="Содержимое 2"/>
          <p:cNvSpPr>
            <a:spLocks noGrp="1"/>
          </p:cNvSpPr>
          <p:nvPr>
            <p:ph idx="1"/>
          </p:nvPr>
        </p:nvSpPr>
        <p:spPr>
          <a:xfrm>
            <a:off x="457200" y="1600200"/>
            <a:ext cx="8229600" cy="4853136"/>
          </a:xfrm>
        </p:spPr>
        <p:txBody>
          <a:bodyPr>
            <a:normAutofit/>
          </a:bodyPr>
          <a:lstStyle/>
          <a:p>
            <a:pPr>
              <a:buNone/>
            </a:pPr>
            <a:r>
              <a:rPr lang="en-US" sz="2400" b="1" dirty="0" smtClean="0">
                <a:latin typeface="Times New Roman" pitchFamily="18" charset="0"/>
                <a:cs typeface="Times New Roman" pitchFamily="18" charset="0"/>
              </a:rPr>
              <a:t>1.What </a:t>
            </a:r>
            <a:r>
              <a:rPr lang="en-US" sz="2400" b="1" dirty="0">
                <a:latin typeface="Times New Roman" pitchFamily="18" charset="0"/>
                <a:cs typeface="Times New Roman" pitchFamily="18" charset="0"/>
              </a:rPr>
              <a:t>are Russian pancakes called</a:t>
            </a:r>
            <a:r>
              <a:rPr lang="en-US" sz="2400" b="1" dirty="0" smtClean="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kotleti</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bulochki</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bliny</a:t>
            </a:r>
            <a:endParaRPr lang="en-US" sz="2400" dirty="0" smtClean="0">
              <a:latin typeface="Times New Roman" pitchFamily="18" charset="0"/>
              <a:cs typeface="Times New Roman" pitchFamily="18" charset="0"/>
            </a:endParaRPr>
          </a:p>
          <a:p>
            <a:pPr>
              <a:buNone/>
            </a:pPr>
            <a:r>
              <a:rPr lang="en-US" sz="2400" b="1" dirty="0" smtClean="0">
                <a:latin typeface="Times New Roman" pitchFamily="18" charset="0"/>
                <a:cs typeface="Times New Roman" pitchFamily="18" charset="0"/>
              </a:rPr>
              <a:t>2. This </a:t>
            </a:r>
            <a:r>
              <a:rPr lang="en-US" sz="2400" b="1" dirty="0">
                <a:latin typeface="Times New Roman" pitchFamily="18" charset="0"/>
                <a:cs typeface="Times New Roman" pitchFamily="18" charset="0"/>
              </a:rPr>
              <a:t>singer is often called the "</a:t>
            </a:r>
            <a:r>
              <a:rPr lang="en-US" sz="2400" b="1" dirty="0" err="1">
                <a:latin typeface="Times New Roman" pitchFamily="18" charset="0"/>
                <a:cs typeface="Times New Roman" pitchFamily="18" charset="0"/>
              </a:rPr>
              <a:t>Primadonna</a:t>
            </a:r>
            <a:r>
              <a:rPr lang="en-US" sz="2400" b="1" dirty="0">
                <a:latin typeface="Times New Roman" pitchFamily="18" charset="0"/>
                <a:cs typeface="Times New Roman" pitchFamily="18" charset="0"/>
              </a:rPr>
              <a:t>" of Russia. Who is she?</a:t>
            </a:r>
            <a:r>
              <a:rPr lang="en-US" sz="2400" dirty="0">
                <a:latin typeface="Times New Roman" pitchFamily="18" charset="0"/>
                <a:cs typeface="Times New Roman" pitchFamily="18" charset="0"/>
              </a:rPr>
              <a:t> </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Zhana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Friske</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Layma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Vaykule</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Alla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Pugachova</a:t>
            </a:r>
            <a:endParaRPr lang="en-US" sz="2400" dirty="0">
              <a:latin typeface="Times New Roman" pitchFamily="18" charset="0"/>
              <a:cs typeface="Times New Roman" pitchFamily="18" charset="0"/>
            </a:endParaRPr>
          </a:p>
          <a:p>
            <a:pPr>
              <a:buNone/>
            </a:pPr>
            <a:endParaRPr lang="en-US" dirty="0"/>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505475"/>
          </a:xfrm>
        </p:spPr>
        <p:txBody>
          <a:bodyPr>
            <a:normAutofit/>
          </a:bodyPr>
          <a:lstStyle/>
          <a:p>
            <a:pPr>
              <a:buNone/>
            </a:pPr>
            <a:r>
              <a:rPr lang="en-US" sz="2400" b="1" dirty="0" smtClean="0">
                <a:latin typeface="Times New Roman" pitchFamily="18" charset="0"/>
                <a:cs typeface="Times New Roman" pitchFamily="18" charset="0"/>
              </a:rPr>
              <a:t>3. These </a:t>
            </a:r>
            <a:r>
              <a:rPr lang="en-US" sz="2400" b="1" dirty="0">
                <a:latin typeface="Times New Roman" pitchFamily="18" charset="0"/>
                <a:cs typeface="Times New Roman" pitchFamily="18" charset="0"/>
              </a:rPr>
              <a:t>are famous Russian dolls. There is one big doll with an opening in her middle. Inside the big doll is a smaller doll and inside that doll there's an even smaller doll. Sometimes, there can be over 20 dolls, all inside each other. What are these dolls called</a:t>
            </a:r>
            <a:r>
              <a:rPr lang="en-US" sz="2400" b="1"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shatai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boltai</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kukli</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matrioshki</a:t>
            </a:r>
            <a:endParaRPr lang="en-US" sz="2400" dirty="0" smtClean="0">
              <a:latin typeface="Times New Roman" pitchFamily="18" charset="0"/>
              <a:cs typeface="Times New Roman" pitchFamily="18" charset="0"/>
            </a:endParaRPr>
          </a:p>
          <a:p>
            <a:pPr>
              <a:buNone/>
            </a:pPr>
            <a:r>
              <a:rPr lang="en-US" sz="2400" b="1" dirty="0" smtClean="0">
                <a:latin typeface="Times New Roman" pitchFamily="18" charset="0"/>
                <a:cs typeface="Times New Roman" pitchFamily="18" charset="0"/>
              </a:rPr>
              <a:t>4. What is the building where the Russian President lives called?</a:t>
            </a: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Isakovskiy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Sobor</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Kreml</a:t>
            </a:r>
            <a:r>
              <a:rPr lang="en-US" sz="2400" dirty="0" smtClean="0">
                <a:latin typeface="Times New Roman" pitchFamily="18" charset="0"/>
                <a:cs typeface="Times New Roman" pitchFamily="18" charset="0"/>
              </a:rPr>
              <a:t> (Kremlin)</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Beliy</a:t>
            </a:r>
            <a:r>
              <a:rPr lang="en-US" sz="2400" dirty="0" smtClean="0">
                <a:latin typeface="Times New Roman" pitchFamily="18" charset="0"/>
                <a:cs typeface="Times New Roman" pitchFamily="18" charset="0"/>
              </a:rPr>
              <a:t> Dom</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76672"/>
            <a:ext cx="8229600" cy="5832648"/>
          </a:xfrm>
        </p:spPr>
        <p:txBody>
          <a:bodyPr>
            <a:normAutofit/>
          </a:bodyPr>
          <a:lstStyle/>
          <a:p>
            <a:pPr fontAlgn="t">
              <a:buNone/>
            </a:pPr>
            <a:r>
              <a:rPr lang="en-US" sz="2400" b="1" dirty="0" smtClean="0">
                <a:latin typeface="Times New Roman" pitchFamily="18" charset="0"/>
                <a:cs typeface="Times New Roman" pitchFamily="18" charset="0"/>
              </a:rPr>
              <a:t>5</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What </a:t>
            </a:r>
            <a:r>
              <a:rPr lang="en-US" sz="2400" b="1" dirty="0">
                <a:latin typeface="Times New Roman" pitchFamily="18" charset="0"/>
                <a:cs typeface="Times New Roman" pitchFamily="18" charset="0"/>
              </a:rPr>
              <a:t>feat is </a:t>
            </a:r>
            <a:r>
              <a:rPr lang="en-US" sz="2400" b="1" dirty="0" err="1">
                <a:latin typeface="Times New Roman" pitchFamily="18" charset="0"/>
                <a:cs typeface="Times New Roman" pitchFamily="18" charset="0"/>
              </a:rPr>
              <a:t>Valentina</a:t>
            </a:r>
            <a:r>
              <a:rPr lang="en-US" sz="2400" b="1" dirty="0">
                <a:latin typeface="Times New Roman" pitchFamily="18" charset="0"/>
                <a:cs typeface="Times New Roman" pitchFamily="18" charset="0"/>
              </a:rPr>
              <a:t> Tereshkova associated with</a:t>
            </a:r>
            <a:r>
              <a:rPr lang="en-US" sz="2400" b="1" dirty="0" smtClean="0">
                <a:latin typeface="Times New Roman" pitchFamily="18" charset="0"/>
                <a:cs typeface="Times New Roman" pitchFamily="18" charset="0"/>
              </a:rPr>
              <a:t>?</a:t>
            </a:r>
          </a:p>
          <a:p>
            <a:pPr fontAlgn="t"/>
            <a:r>
              <a:rPr lang="en-US" sz="2400" dirty="0" smtClean="0">
                <a:latin typeface="Times New Roman" pitchFamily="18" charset="0"/>
                <a:cs typeface="Times New Roman" pitchFamily="18" charset="0"/>
              </a:rPr>
              <a:t>She </a:t>
            </a:r>
            <a:r>
              <a:rPr lang="en-US" sz="2400" dirty="0">
                <a:latin typeface="Times New Roman" pitchFamily="18" charset="0"/>
                <a:cs typeface="Times New Roman" pitchFamily="18" charset="0"/>
              </a:rPr>
              <a:t>was a famous Soviet spy during the Cold War</a:t>
            </a:r>
          </a:p>
          <a:p>
            <a:pPr fontAlgn="t"/>
            <a:r>
              <a:rPr lang="en-US" sz="2400" dirty="0">
                <a:latin typeface="Times New Roman" pitchFamily="18" charset="0"/>
                <a:cs typeface="Times New Roman" pitchFamily="18" charset="0"/>
              </a:rPr>
              <a:t>She was the first woman to go to </a:t>
            </a:r>
            <a:r>
              <a:rPr lang="en-US" sz="2400" dirty="0" smtClean="0">
                <a:latin typeface="Times New Roman" pitchFamily="18" charset="0"/>
                <a:cs typeface="Times New Roman" pitchFamily="18" charset="0"/>
              </a:rPr>
              <a:t>space</a:t>
            </a:r>
          </a:p>
          <a:p>
            <a:pPr fontAlgn="t"/>
            <a:r>
              <a:rPr lang="en-US" sz="2400" dirty="0" smtClean="0">
                <a:latin typeface="Times New Roman" pitchFamily="18" charset="0"/>
                <a:cs typeface="Times New Roman" pitchFamily="18" charset="0"/>
              </a:rPr>
              <a:t>She was the first Russian actress to enter Hollywood</a:t>
            </a:r>
          </a:p>
          <a:p>
            <a:pPr fontAlgn="t">
              <a:buNone/>
            </a:pPr>
            <a:r>
              <a:rPr lang="en-US" sz="2400" b="1" dirty="0" smtClean="0">
                <a:latin typeface="Times New Roman" pitchFamily="18" charset="0"/>
                <a:cs typeface="Times New Roman" pitchFamily="18" charset="0"/>
              </a:rPr>
              <a:t>6. What </a:t>
            </a:r>
            <a:r>
              <a:rPr lang="en-US" sz="2400" b="1" dirty="0">
                <a:latin typeface="Times New Roman" pitchFamily="18" charset="0"/>
                <a:cs typeface="Times New Roman" pitchFamily="18" charset="0"/>
              </a:rPr>
              <a:t>are the colors of the Russian flag</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pPr fontAlgn="t"/>
            <a:r>
              <a:rPr lang="en-US" sz="2400" dirty="0">
                <a:latin typeface="Times New Roman" pitchFamily="18" charset="0"/>
                <a:cs typeface="Times New Roman" pitchFamily="18" charset="0"/>
              </a:rPr>
              <a:t>Green, Gold and Yellow</a:t>
            </a:r>
          </a:p>
          <a:p>
            <a:pPr fontAlgn="t"/>
            <a:r>
              <a:rPr lang="en-US" sz="2400" dirty="0">
                <a:latin typeface="Times New Roman" pitchFamily="18" charset="0"/>
                <a:cs typeface="Times New Roman" pitchFamily="18" charset="0"/>
              </a:rPr>
              <a:t>Red, White and </a:t>
            </a:r>
            <a:r>
              <a:rPr lang="en-US" sz="2400" dirty="0" smtClean="0">
                <a:latin typeface="Times New Roman" pitchFamily="18" charset="0"/>
                <a:cs typeface="Times New Roman" pitchFamily="18" charset="0"/>
              </a:rPr>
              <a:t>Gold</a:t>
            </a:r>
          </a:p>
          <a:p>
            <a:pPr fontAlgn="t"/>
            <a:r>
              <a:rPr lang="en-US" sz="2400" dirty="0" smtClean="0">
                <a:latin typeface="Times New Roman" pitchFamily="18" charset="0"/>
                <a:cs typeface="Times New Roman" pitchFamily="18" charset="0"/>
              </a:rPr>
              <a:t>White, Blue and Red</a:t>
            </a:r>
          </a:p>
          <a:p>
            <a:pPr fontAlgn="t">
              <a:buNone/>
            </a:pPr>
            <a:r>
              <a:rPr lang="en-US" sz="2400" b="1" dirty="0" smtClean="0">
                <a:latin typeface="Times New Roman" pitchFamily="18" charset="0"/>
                <a:cs typeface="Times New Roman" pitchFamily="18" charset="0"/>
              </a:rPr>
              <a:t>7. When </a:t>
            </a:r>
            <a:r>
              <a:rPr lang="en-US" sz="2400" b="1" dirty="0">
                <a:latin typeface="Times New Roman" pitchFamily="18" charset="0"/>
                <a:cs typeface="Times New Roman" pitchFamily="18" charset="0"/>
              </a:rPr>
              <a:t>was the Moscow Olympics held</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a:p>
            <a:pPr fontAlgn="t"/>
            <a:r>
              <a:rPr lang="en-US" sz="2400" dirty="0">
                <a:latin typeface="Times New Roman" pitchFamily="18" charset="0"/>
                <a:cs typeface="Times New Roman" pitchFamily="18" charset="0"/>
              </a:rPr>
              <a:t>1985</a:t>
            </a:r>
          </a:p>
          <a:p>
            <a:pPr fontAlgn="t"/>
            <a:r>
              <a:rPr lang="en-US" sz="2400" dirty="0">
                <a:latin typeface="Times New Roman" pitchFamily="18" charset="0"/>
                <a:cs typeface="Times New Roman" pitchFamily="18" charset="0"/>
              </a:rPr>
              <a:t>1973</a:t>
            </a:r>
          </a:p>
          <a:p>
            <a:pPr fontAlgn="t"/>
            <a:r>
              <a:rPr lang="en-US" sz="2400" dirty="0">
                <a:latin typeface="Times New Roman" pitchFamily="18" charset="0"/>
                <a:cs typeface="Times New Roman" pitchFamily="18" charset="0"/>
              </a:rPr>
              <a:t>1980</a:t>
            </a:r>
          </a:p>
          <a:p>
            <a:pPr fontAlgn="t"/>
            <a:endParaRPr lang="en-US" sz="2400" dirty="0">
              <a:latin typeface="Times New Roman" pitchFamily="18" charset="0"/>
              <a:cs typeface="Times New Roman" pitchFamily="18" charset="0"/>
            </a:endParaRPr>
          </a:p>
          <a:p>
            <a:pPr fontAlgn="t"/>
            <a:endParaRPr lang="en-US" sz="2400"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357298"/>
            <a:ext cx="8229600" cy="1143000"/>
          </a:xfrm>
        </p:spPr>
        <p:txBody>
          <a:bodyPr>
            <a:normAutofit fontScale="90000"/>
          </a:bodyPr>
          <a:lstStyle/>
          <a:p>
            <a:pPr algn="l"/>
            <a:r>
              <a:rPr lang="en-US" sz="1600" dirty="0" smtClean="0">
                <a:latin typeface="Times New Roman" pitchFamily="18" charset="0"/>
                <a:cs typeface="Times New Roman" pitchFamily="18" charset="0"/>
              </a:rPr>
              <a:t>Look at the map of these countries. Australia and the USA are big countries. They are bigger than Britain. But  Russia is bigger than Australia and the USA. It is a very big country. The weather can be different in different parts of Russia. In April it is cold and there is a lot of snow in Siberia, but it is warm on the Black Sea coast.</a:t>
            </a:r>
            <a:endParaRPr lang="ru-RU" sz="1600" dirty="0">
              <a:latin typeface="Times New Roman" pitchFamily="18" charset="0"/>
              <a:cs typeface="Times New Roman" pitchFamily="18" charset="0"/>
            </a:endParaRPr>
          </a:p>
        </p:txBody>
      </p:sp>
      <p:pic>
        <p:nvPicPr>
          <p:cNvPr id="1026" name="Picture 2" descr="http://cs8.pikabu.ru/post_img/2016/01/20/8/1453293321190915084.png"/>
          <p:cNvPicPr>
            <a:picLocks noChangeAspect="1" noChangeArrowheads="1"/>
          </p:cNvPicPr>
          <p:nvPr/>
        </p:nvPicPr>
        <p:blipFill>
          <a:blip r:embed="rId2"/>
          <a:srcRect/>
          <a:stretch>
            <a:fillRect/>
          </a:stretch>
        </p:blipFill>
        <p:spPr bwMode="auto">
          <a:xfrm>
            <a:off x="3000364" y="2857496"/>
            <a:ext cx="5715000" cy="2886076"/>
          </a:xfrm>
          <a:prstGeom prst="rect">
            <a:avLst/>
          </a:prstGeom>
          <a:noFill/>
        </p:spPr>
      </p:pic>
      <p:sp>
        <p:nvSpPr>
          <p:cNvPr id="5" name="TextBox 4"/>
          <p:cNvSpPr txBox="1"/>
          <p:nvPr/>
        </p:nvSpPr>
        <p:spPr>
          <a:xfrm>
            <a:off x="714348" y="571480"/>
            <a:ext cx="3511389" cy="369332"/>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Listen and read. Ex 1,p.42</a:t>
            </a:r>
            <a:endParaRPr lang="ru-RU"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034" y="4857760"/>
            <a:ext cx="5282177" cy="1477328"/>
          </a:xfrm>
          <a:prstGeom prst="rect">
            <a:avLst/>
          </a:prstGeom>
          <a:noFill/>
        </p:spPr>
        <p:txBody>
          <a:bodyPr wrap="square" rtlCol="0">
            <a:spAutoFit/>
          </a:bodyPr>
          <a:lstStyle/>
          <a:p>
            <a:r>
              <a:rPr lang="en-US" dirty="0" smtClean="0"/>
              <a:t>These are pictures of Siberia taiga in winter. You can’t see brown bears in </a:t>
            </a:r>
            <a:r>
              <a:rPr lang="en-US" dirty="0" smtClean="0"/>
              <a:t>taiga </a:t>
            </a:r>
            <a:r>
              <a:rPr lang="en-US" dirty="0" smtClean="0"/>
              <a:t>now. They sleep in </a:t>
            </a:r>
            <a:r>
              <a:rPr lang="en-US" dirty="0" smtClean="0"/>
              <a:t>t</a:t>
            </a:r>
            <a:r>
              <a:rPr lang="en-US" dirty="0" smtClean="0"/>
              <a:t>heir </a:t>
            </a:r>
            <a:r>
              <a:rPr lang="en-US" dirty="0" smtClean="0"/>
              <a:t>holes under the snow in winter. But there are lots of bears in the forest in the other seasons. Some trees in the taiga are 40 </a:t>
            </a:r>
            <a:r>
              <a:rPr lang="en-US" dirty="0" err="1" smtClean="0"/>
              <a:t>metres</a:t>
            </a:r>
            <a:r>
              <a:rPr lang="en-US" dirty="0" smtClean="0"/>
              <a:t> </a:t>
            </a:r>
            <a:r>
              <a:rPr lang="en-US" dirty="0" smtClean="0"/>
              <a:t>tall. </a:t>
            </a:r>
            <a:endParaRPr lang="ru-RU" dirty="0"/>
          </a:p>
        </p:txBody>
      </p:sp>
      <p:pic>
        <p:nvPicPr>
          <p:cNvPr id="7" name="Рисунок 6" descr="original.jpg"/>
          <p:cNvPicPr>
            <a:picLocks noChangeAspect="1"/>
          </p:cNvPicPr>
          <p:nvPr/>
        </p:nvPicPr>
        <p:blipFill>
          <a:blip r:embed="rId2" cstate="print"/>
          <a:stretch>
            <a:fillRect/>
          </a:stretch>
        </p:blipFill>
        <p:spPr>
          <a:xfrm>
            <a:off x="251520" y="1268760"/>
            <a:ext cx="3054860" cy="2039119"/>
          </a:xfrm>
          <a:prstGeom prst="rect">
            <a:avLst/>
          </a:prstGeom>
        </p:spPr>
      </p:pic>
      <p:pic>
        <p:nvPicPr>
          <p:cNvPr id="8" name="Рисунок 7" descr="fad1bd50a37ee9ca349b7908fbb.jpg"/>
          <p:cNvPicPr>
            <a:picLocks noChangeAspect="1"/>
          </p:cNvPicPr>
          <p:nvPr/>
        </p:nvPicPr>
        <p:blipFill>
          <a:blip r:embed="rId3" cstate="print"/>
          <a:stretch>
            <a:fillRect/>
          </a:stretch>
        </p:blipFill>
        <p:spPr>
          <a:xfrm>
            <a:off x="6156176" y="1124744"/>
            <a:ext cx="2168711" cy="1440160"/>
          </a:xfrm>
          <a:prstGeom prst="rect">
            <a:avLst/>
          </a:prstGeom>
        </p:spPr>
      </p:pic>
      <p:pic>
        <p:nvPicPr>
          <p:cNvPr id="9" name="Рисунок 8" descr="1363923647_tayga-sibir-foto-6.jpg"/>
          <p:cNvPicPr>
            <a:picLocks noChangeAspect="1"/>
          </p:cNvPicPr>
          <p:nvPr/>
        </p:nvPicPr>
        <p:blipFill>
          <a:blip r:embed="rId4" cstate="print"/>
          <a:stretch>
            <a:fillRect/>
          </a:stretch>
        </p:blipFill>
        <p:spPr>
          <a:xfrm>
            <a:off x="5868144" y="3429000"/>
            <a:ext cx="3055687" cy="2220466"/>
          </a:xfrm>
          <a:prstGeom prst="rect">
            <a:avLst/>
          </a:prstGeom>
        </p:spPr>
      </p:pic>
      <p:pic>
        <p:nvPicPr>
          <p:cNvPr id="10" name="Рисунок 9" descr="Без названия.jpg"/>
          <p:cNvPicPr>
            <a:picLocks noChangeAspect="1"/>
          </p:cNvPicPr>
          <p:nvPr/>
        </p:nvPicPr>
        <p:blipFill>
          <a:blip r:embed="rId5" cstate="print"/>
          <a:stretch>
            <a:fillRect/>
          </a:stretch>
        </p:blipFill>
        <p:spPr>
          <a:xfrm>
            <a:off x="3347864" y="1412776"/>
            <a:ext cx="2705100" cy="16859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642918"/>
            <a:ext cx="8229600" cy="1971676"/>
          </a:xfrm>
        </p:spPr>
        <p:txBody>
          <a:bodyPr>
            <a:normAutofit fontScale="92500" lnSpcReduction="20000"/>
          </a:bodyPr>
          <a:lstStyle/>
          <a:p>
            <a:pPr>
              <a:buNone/>
            </a:pPr>
            <a:r>
              <a:rPr lang="en-US" dirty="0" smtClean="0"/>
              <a:t>    These are pictures of Kamchatka. It’s spring time. Kamchatka is famous for its active volcanoes. There are 29 active volcanoes there. You can see lakes with hot water not far from volcanoes.</a:t>
            </a:r>
            <a:endParaRPr lang="ru-RU" dirty="0"/>
          </a:p>
        </p:txBody>
      </p:sp>
      <p:pic>
        <p:nvPicPr>
          <p:cNvPr id="25602" name="Picture 2" descr="http://documentalfilms.ucoz.ru/_ld/12/59854455.jpg"/>
          <p:cNvPicPr>
            <a:picLocks noChangeAspect="1" noChangeArrowheads="1"/>
          </p:cNvPicPr>
          <p:nvPr/>
        </p:nvPicPr>
        <p:blipFill>
          <a:blip r:embed="rId2" cstate="print"/>
          <a:srcRect/>
          <a:stretch>
            <a:fillRect/>
          </a:stretch>
        </p:blipFill>
        <p:spPr bwMode="auto">
          <a:xfrm>
            <a:off x="5357818" y="2786058"/>
            <a:ext cx="2857520" cy="1857388"/>
          </a:xfrm>
          <a:prstGeom prst="rect">
            <a:avLst/>
          </a:prstGeom>
          <a:noFill/>
        </p:spPr>
      </p:pic>
      <p:pic>
        <p:nvPicPr>
          <p:cNvPr id="25604" name="Picture 4" descr="http://img-fotki.yandex.ru/get/6421/9104257.c3/0_a83bd_9f42f865_XXL.jpg"/>
          <p:cNvPicPr>
            <a:picLocks noChangeAspect="1" noChangeArrowheads="1"/>
          </p:cNvPicPr>
          <p:nvPr/>
        </p:nvPicPr>
        <p:blipFill>
          <a:blip r:embed="rId3" cstate="print"/>
          <a:srcRect/>
          <a:stretch>
            <a:fillRect/>
          </a:stretch>
        </p:blipFill>
        <p:spPr bwMode="auto">
          <a:xfrm>
            <a:off x="500034" y="2714620"/>
            <a:ext cx="3203487" cy="2027207"/>
          </a:xfrm>
          <a:prstGeom prst="rect">
            <a:avLst/>
          </a:prstGeom>
          <a:noFill/>
        </p:spPr>
      </p:pic>
      <p:pic>
        <p:nvPicPr>
          <p:cNvPr id="25606" name="Picture 6" descr="http://hapday.su/files/kamdtywgfdewvdytwe.jpg"/>
          <p:cNvPicPr>
            <a:picLocks noChangeAspect="1" noChangeArrowheads="1"/>
          </p:cNvPicPr>
          <p:nvPr/>
        </p:nvPicPr>
        <p:blipFill>
          <a:blip r:embed="rId4"/>
          <a:srcRect/>
          <a:stretch>
            <a:fillRect/>
          </a:stretch>
        </p:blipFill>
        <p:spPr bwMode="auto">
          <a:xfrm>
            <a:off x="3857620" y="4786322"/>
            <a:ext cx="3727443" cy="19413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3174" y="5715016"/>
            <a:ext cx="4500594" cy="428628"/>
          </a:xfrm>
        </p:spPr>
        <p:txBody>
          <a:bodyPr>
            <a:normAutofit fontScale="90000"/>
          </a:bodyPr>
          <a:lstStyle/>
          <a:p>
            <a:r>
              <a:rPr lang="en-US" dirty="0" smtClean="0"/>
              <a:t> THE Black </a:t>
            </a:r>
            <a:r>
              <a:rPr lang="en-US" dirty="0" smtClean="0"/>
              <a:t>Sea</a:t>
            </a:r>
            <a:endParaRPr lang="ru-RU" dirty="0"/>
          </a:p>
        </p:txBody>
      </p:sp>
      <p:pic>
        <p:nvPicPr>
          <p:cNvPr id="4" name="Содержимое 3" descr="Novorossiysk.jpg"/>
          <p:cNvPicPr>
            <a:picLocks noGrp="1" noChangeAspect="1"/>
          </p:cNvPicPr>
          <p:nvPr>
            <p:ph idx="1"/>
          </p:nvPr>
        </p:nvPicPr>
        <p:blipFill>
          <a:blip r:embed="rId2" cstate="print"/>
          <a:stretch>
            <a:fillRect/>
          </a:stretch>
        </p:blipFill>
        <p:spPr>
          <a:xfrm>
            <a:off x="1214414" y="1500174"/>
            <a:ext cx="6811801" cy="3857652"/>
          </a:xfrm>
        </p:spPr>
      </p:pic>
      <p:sp>
        <p:nvSpPr>
          <p:cNvPr id="5" name="TextBox 4"/>
          <p:cNvSpPr txBox="1"/>
          <p:nvPr/>
        </p:nvSpPr>
        <p:spPr>
          <a:xfrm>
            <a:off x="714348" y="214290"/>
            <a:ext cx="6865954" cy="1200329"/>
          </a:xfrm>
          <a:prstGeom prst="rect">
            <a:avLst/>
          </a:prstGeom>
          <a:noFill/>
        </p:spPr>
        <p:txBody>
          <a:bodyPr wrap="square" rtlCol="0">
            <a:spAutoFit/>
          </a:bodyPr>
          <a:lstStyle/>
          <a:p>
            <a:r>
              <a:rPr lang="en-US" dirty="0" smtClean="0">
                <a:latin typeface="Times New Roman" pitchFamily="18" charset="0"/>
                <a:cs typeface="Times New Roman" pitchFamily="18" charset="0"/>
              </a:rPr>
              <a:t>These are pictures of the Black Sea coast in summer. The Black Sea is in the south of Russia. It is famous for its beaches, holiday camps and big ports. It’s hot and sunny in summer and it’s warm in the other seasons of the year there.</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66</TotalTime>
  <Words>450</Words>
  <Application>Microsoft Office PowerPoint</Application>
  <PresentationFormat>Экран (4:3)</PresentationFormat>
  <Paragraphs>43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Трек</vt:lpstr>
      <vt:lpstr>What do you know about Russia?</vt:lpstr>
      <vt:lpstr>Слайд 2</vt:lpstr>
      <vt:lpstr>Quiz</vt:lpstr>
      <vt:lpstr>Слайд 4</vt:lpstr>
      <vt:lpstr>Слайд 5</vt:lpstr>
      <vt:lpstr>Look at the map of these countries. Australia and the USA are big countries. They are bigger than Britain. But  Russia is bigger than Australia and the USA. It is a very big country. The weather can be different in different parts of Russia. In April it is cold and there is a lot of snow in Siberia, but it is warm on the Black Sea coast.</vt:lpstr>
      <vt:lpstr>Слайд 7</vt:lpstr>
      <vt:lpstr>Слайд 8</vt:lpstr>
      <vt:lpstr> THE Black Sea</vt:lpstr>
      <vt:lpstr>Volga</vt:lpstr>
      <vt:lpstr>Moscow is a capital of Russia</vt:lpstr>
      <vt:lpstr>St. Petersburg</vt:lpstr>
      <vt:lpstr>Where do you want to go? Why?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you know about Russia?</dc:title>
  <dc:creator>user</dc:creator>
  <cp:lastModifiedBy>User</cp:lastModifiedBy>
  <cp:revision>9</cp:revision>
  <dcterms:created xsi:type="dcterms:W3CDTF">2016-12-06T23:15:32Z</dcterms:created>
  <dcterms:modified xsi:type="dcterms:W3CDTF">2017-03-13T04:22:03Z</dcterms:modified>
</cp:coreProperties>
</file>