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4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F97EF-58F0-42D0-A39A-44E2BEBA2546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0C3F3-2BC0-4870-8E39-378CEE0AB2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/>
          <a:lstStyle/>
          <a:p>
            <a:r>
              <a:rPr lang="en-US" sz="6000" b="1" i="1" dirty="0">
                <a:solidFill>
                  <a:srgbClr val="FF0000"/>
                </a:solidFill>
              </a:rPr>
              <a:t>What makes a </a:t>
            </a:r>
            <a:r>
              <a:rPr lang="en-US" sz="6000" b="1" i="1" dirty="0" smtClean="0">
                <a:solidFill>
                  <a:srgbClr val="FF0000"/>
                </a:solidFill>
              </a:rPr>
              <a:t>family</a:t>
            </a:r>
            <a:r>
              <a:rPr lang="ru-RU" sz="6000" b="1" i="1" dirty="0">
                <a:solidFill>
                  <a:srgbClr val="FF0000"/>
                </a:solidFill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60px-7.0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50926"/>
            <a:ext cx="8496944" cy="4507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№</a:t>
            </a:r>
            <a:r>
              <a:rPr lang="en-US" sz="3200" b="1" dirty="0" smtClean="0"/>
              <a:t>5</a:t>
            </a:r>
            <a:r>
              <a:rPr lang="ru-RU" sz="3200" b="1" dirty="0" smtClean="0"/>
              <a:t> </a:t>
            </a:r>
            <a:r>
              <a:rPr lang="en-US" sz="3200" b="1" dirty="0" smtClean="0"/>
              <a:t>p.74 </a:t>
            </a:r>
            <a:r>
              <a:rPr lang="en-US" sz="3200" b="1" dirty="0"/>
              <a:t>Try to reach an agreement on the statements below.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dirty="0"/>
              <a:t> In </a:t>
            </a:r>
            <a:r>
              <a:rPr lang="en-US" dirty="0" smtClean="0"/>
              <a:t>pairs </a:t>
            </a:r>
            <a:r>
              <a:rPr lang="en-US" dirty="0"/>
              <a:t>decide which of the following statements you agree or disagree with, </a:t>
            </a:r>
          </a:p>
          <a:p>
            <a:r>
              <a:rPr lang="en-US" dirty="0" smtClean="0"/>
              <a:t>Negotiate in pairs and come to an agreement</a:t>
            </a:r>
          </a:p>
          <a:p>
            <a:r>
              <a:rPr lang="en-US" dirty="0" smtClean="0"/>
              <a:t>Explain your point</a:t>
            </a:r>
          </a:p>
          <a:p>
            <a:r>
              <a:rPr lang="en-US" dirty="0" smtClean="0"/>
              <a:t>Be </a:t>
            </a:r>
            <a:r>
              <a:rPr lang="en-US" dirty="0"/>
              <a:t>ready to report the results of </a:t>
            </a:r>
            <a:r>
              <a:rPr lang="en-US" dirty="0" smtClean="0"/>
              <a:t>your discussion </a:t>
            </a:r>
            <a:r>
              <a:rPr lang="en-US" dirty="0"/>
              <a:t>to the </a:t>
            </a:r>
            <a:r>
              <a:rPr lang="en-US" dirty="0" smtClean="0"/>
              <a:t>class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r</a:t>
            </a:r>
            <a:r>
              <a:rPr lang="en-US" b="1" dirty="0" smtClean="0"/>
              <a:t>eporting results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We’ve chosen a statement number … ….</a:t>
            </a:r>
          </a:p>
          <a:p>
            <a:pPr>
              <a:buFontTx/>
              <a:buChar char="-"/>
            </a:pPr>
            <a:r>
              <a:rPr lang="en-US" dirty="0"/>
              <a:t>W</a:t>
            </a:r>
            <a:r>
              <a:rPr lang="en-US" dirty="0" smtClean="0"/>
              <a:t>e agree/disagree with it because, in our opinion, …</a:t>
            </a:r>
          </a:p>
          <a:p>
            <a:pPr>
              <a:buFontTx/>
              <a:buChar char="-"/>
            </a:pPr>
            <a:r>
              <a:rPr lang="en-US" dirty="0" smtClean="0"/>
              <a:t>Also, …</a:t>
            </a:r>
          </a:p>
          <a:p>
            <a:pPr>
              <a:buFontTx/>
              <a:buChar char="-"/>
            </a:pPr>
            <a:r>
              <a:rPr lang="en-US" dirty="0" smtClean="0"/>
              <a:t>Besides, …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evaluation card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5256584"/>
                <a:gridCol w="2026568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宋体"/>
                        </a:rPr>
                        <a:t>1</a:t>
                      </a:r>
                      <a:endParaRPr lang="ru-RU" sz="2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宋体"/>
                        </a:rPr>
                        <a:t>I can name the family values</a:t>
                      </a:r>
                      <a:endParaRPr lang="ru-RU" sz="28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/>
                          <a:ea typeface="宋体"/>
                        </a:rPr>
                        <a:t>2</a:t>
                      </a:r>
                      <a:endParaRPr lang="ru-RU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宋体"/>
                        </a:rPr>
                        <a:t>I can find the synonyms </a:t>
                      </a:r>
                      <a:r>
                        <a:rPr lang="en-US" sz="2800" kern="100" dirty="0" smtClean="0">
                          <a:latin typeface="Times New Roman"/>
                          <a:ea typeface="宋体"/>
                        </a:rPr>
                        <a:t>to the words  expressing family values</a:t>
                      </a:r>
                      <a:endParaRPr lang="ru-RU" sz="28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/>
                          <a:ea typeface="宋体"/>
                        </a:rPr>
                        <a:t>3</a:t>
                      </a:r>
                      <a:endParaRPr lang="ru-RU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宋体"/>
                        </a:rPr>
                        <a:t>I can describe (</a:t>
                      </a:r>
                      <a:r>
                        <a:rPr lang="ru-RU" sz="2800" kern="100" dirty="0">
                          <a:latin typeface="Times New Roman"/>
                          <a:ea typeface="宋体"/>
                        </a:rPr>
                        <a:t>описать</a:t>
                      </a:r>
                      <a:r>
                        <a:rPr lang="en-US" sz="2800" kern="100" dirty="0">
                          <a:latin typeface="Times New Roman"/>
                          <a:ea typeface="宋体"/>
                        </a:rPr>
                        <a:t>) the family values</a:t>
                      </a:r>
                      <a:endParaRPr lang="ru-RU" sz="28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/>
                          <a:ea typeface="宋体"/>
                        </a:rPr>
                        <a:t>4</a:t>
                      </a:r>
                      <a:endParaRPr lang="ru-RU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宋体"/>
                        </a:rPr>
                        <a:t>I can express my opinion about </a:t>
                      </a:r>
                      <a:r>
                        <a:rPr lang="en-US" sz="2800" kern="100" dirty="0" smtClean="0">
                          <a:latin typeface="Times New Roman"/>
                          <a:ea typeface="宋体"/>
                        </a:rPr>
                        <a:t>the statements</a:t>
                      </a:r>
                      <a:endParaRPr lang="ru-RU" sz="28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/>
                          <a:ea typeface="宋体"/>
                        </a:rPr>
                        <a:t>5</a:t>
                      </a:r>
                      <a:endParaRPr lang="ru-RU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/>
                          <a:ea typeface="宋体"/>
                        </a:rPr>
                        <a:t>I can discuss and come to an agreement with my partner</a:t>
                      </a:r>
                      <a:endParaRPr lang="ru-RU" sz="28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/>
                          <a:ea typeface="宋体"/>
                        </a:rPr>
                        <a:t>Mark</a:t>
                      </a:r>
                      <a:endParaRPr lang="ru-RU" sz="24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for evaluation: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Read all the points</a:t>
            </a:r>
          </a:p>
          <a:p>
            <a:pPr>
              <a:buNone/>
            </a:pPr>
            <a:r>
              <a:rPr lang="en-US" dirty="0" smtClean="0"/>
              <a:t>Put plus (+) if you are able to do them easily</a:t>
            </a:r>
          </a:p>
          <a:p>
            <a:pPr>
              <a:buNone/>
            </a:pPr>
            <a:r>
              <a:rPr lang="en-US" dirty="0" smtClean="0"/>
              <a:t>Put minus (-) if you think it’s still difficult for you to do it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Say your opinion in reflection:</a:t>
            </a:r>
          </a:p>
          <a:p>
            <a:pPr>
              <a:buFontTx/>
              <a:buChar char="-"/>
            </a:pPr>
            <a:r>
              <a:rPr lang="en-US" dirty="0" smtClean="0"/>
              <a:t>It was easy to …</a:t>
            </a:r>
          </a:p>
          <a:p>
            <a:pPr>
              <a:buFontTx/>
              <a:buChar char="-"/>
            </a:pPr>
            <a:r>
              <a:rPr lang="en-US" dirty="0" smtClean="0"/>
              <a:t>It was difficult to …</a:t>
            </a:r>
          </a:p>
          <a:p>
            <a:pPr>
              <a:buFontTx/>
              <a:buChar char="-"/>
            </a:pPr>
            <a:r>
              <a:rPr lang="en-US" dirty="0" smtClean="0"/>
              <a:t>Now I know …</a:t>
            </a:r>
          </a:p>
          <a:p>
            <a:pPr>
              <a:buFontTx/>
              <a:buChar char="-"/>
            </a:pPr>
            <a:r>
              <a:rPr lang="en-US" dirty="0" smtClean="0"/>
              <a:t>Now I can …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Family values</a:t>
            </a:r>
            <a:endParaRPr lang="ru-RU" sz="4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Caring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Забота, внимательность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Sharing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Разделение, </a:t>
                      </a:r>
                      <a:r>
                        <a:rPr lang="ru-RU" sz="2800" dirty="0" err="1" smtClean="0"/>
                        <a:t>рапределение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Mutual respect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Взаимоуважение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Security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Безопасность, благополучие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Comfort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Поддержка, успокоение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Privacy [‘</a:t>
                      </a:r>
                      <a:r>
                        <a:rPr lang="en-US" sz="2800" dirty="0" err="1" smtClean="0"/>
                        <a:t>privəsi</a:t>
                      </a:r>
                      <a:r>
                        <a:rPr lang="en-US" sz="2800" dirty="0" smtClean="0"/>
                        <a:t>], [</a:t>
                      </a:r>
                      <a:r>
                        <a:rPr lang="en-US" sz="2800" dirty="0" err="1" smtClean="0"/>
                        <a:t>praivəsi</a:t>
                      </a:r>
                      <a:r>
                        <a:rPr lang="en-US" sz="2800" dirty="0" smtClean="0"/>
                        <a:t>]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Частная сфера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Trust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доверие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i="1" dirty="0" smtClean="0"/>
              <a:t>What family value is this?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feeling</a:t>
            </a:r>
            <a:r>
              <a:rPr lang="en-US" sz="3600" dirty="0"/>
              <a:t> that someone is important, so that you are interested in </a:t>
            </a:r>
            <a:r>
              <a:rPr lang="en-US" sz="3600" dirty="0" smtClean="0"/>
              <a:t>them, worried about </a:t>
            </a:r>
            <a:r>
              <a:rPr lang="en-US" sz="3600" dirty="0"/>
              <a:t>them, etc</a:t>
            </a:r>
            <a:r>
              <a:rPr lang="en-US" sz="3600" dirty="0" smtClean="0"/>
              <a:t>.</a:t>
            </a:r>
          </a:p>
          <a:p>
            <a:pPr marL="742950" indent="-742950">
              <a:buNone/>
            </a:pPr>
            <a:r>
              <a:rPr lang="en-US" sz="3600" dirty="0" smtClean="0"/>
              <a:t>            caring</a:t>
            </a:r>
          </a:p>
          <a:p>
            <a:pPr marL="742950" indent="-742950">
              <a:buNone/>
            </a:pPr>
            <a:r>
              <a:rPr lang="en-US" sz="3600" dirty="0" smtClean="0"/>
              <a:t>2. </a:t>
            </a:r>
            <a:r>
              <a:rPr lang="en-US" sz="3600" dirty="0"/>
              <a:t>having the same opinion, experience, feeling etc. as someone else </a:t>
            </a:r>
          </a:p>
          <a:p>
            <a:pPr marL="742950" indent="-742950">
              <a:buNone/>
            </a:pPr>
            <a:r>
              <a:rPr lang="en-US" sz="3600" dirty="0" smtClean="0"/>
              <a:t>          sharing</a:t>
            </a:r>
            <a:br>
              <a:rPr lang="en-US" sz="3600" dirty="0" smtClean="0"/>
            </a:br>
            <a:r>
              <a:rPr lang="en-US" sz="3600" dirty="0"/>
              <a:t> 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family value is this?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/>
              <a:t>an attitude of regarding someone as important so that you are careful not to harm </a:t>
            </a:r>
            <a:r>
              <a:rPr lang="en-US" dirty="0" smtClean="0"/>
              <a:t> </a:t>
            </a:r>
            <a:r>
              <a:rPr lang="en-US" dirty="0"/>
              <a:t>them, treat them rudely, etc. 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Respect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/>
              <a:t> state of being protected from the bad things that could happen to you 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security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family value is this?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sz="3500" dirty="0"/>
              <a:t>  feeling of being more calm, cheerful, or hopeful after you have been worried or </a:t>
            </a:r>
            <a:r>
              <a:rPr lang="en-US" sz="3500" dirty="0" smtClean="0"/>
              <a:t>unhappy</a:t>
            </a:r>
            <a:r>
              <a:rPr lang="en-US" sz="3500" dirty="0"/>
              <a:t> </a:t>
            </a:r>
            <a:endParaRPr lang="en-US" sz="3500" dirty="0" smtClean="0"/>
          </a:p>
          <a:p>
            <a:pPr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                comfort</a:t>
            </a:r>
          </a:p>
          <a:p>
            <a:pPr>
              <a:buNone/>
            </a:pPr>
            <a:r>
              <a:rPr lang="en-US" sz="3500" dirty="0" smtClean="0"/>
              <a:t>6. </a:t>
            </a:r>
            <a:r>
              <a:rPr lang="en-US" sz="3500" dirty="0"/>
              <a:t>the state of being free from public attention </a:t>
            </a:r>
            <a:endParaRPr lang="en-US" sz="3500" dirty="0" smtClean="0"/>
          </a:p>
          <a:p>
            <a:pPr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                 privacy</a:t>
            </a:r>
          </a:p>
          <a:p>
            <a:pPr>
              <a:buNone/>
            </a:pPr>
            <a:r>
              <a:rPr lang="en-US" sz="3500" dirty="0" smtClean="0"/>
              <a:t>7. </a:t>
            </a:r>
            <a:r>
              <a:rPr lang="en-US" sz="3500" dirty="0"/>
              <a:t> a strong belief in the honesty, goodness etc. of someone or something </a:t>
            </a:r>
            <a:endParaRPr lang="en-US" sz="3500" dirty="0" smtClean="0"/>
          </a:p>
          <a:p>
            <a:pPr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                   trust</a:t>
            </a:r>
            <a:r>
              <a:rPr lang="en-US" dirty="0" smtClean="0"/>
              <a:t>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>Read </a:t>
            </a:r>
            <a:r>
              <a:rPr lang="en-US" sz="3100" b="1" dirty="0"/>
              <a:t>the statements below.</a:t>
            </a:r>
            <a:br>
              <a:rPr lang="en-US" sz="3100" b="1" dirty="0"/>
            </a:br>
            <a:r>
              <a:rPr lang="en-US" sz="3100" b="1" dirty="0" smtClean="0"/>
              <a:t>What </a:t>
            </a:r>
            <a:r>
              <a:rPr lang="en-US" sz="3100" b="1" dirty="0"/>
              <a:t>family values or the" absence (see ex, 4A) do they </a:t>
            </a:r>
            <a:r>
              <a:rPr lang="en-US" sz="3100" b="1" dirty="0" smtClean="0"/>
              <a:t>describe?  More </a:t>
            </a:r>
            <a:r>
              <a:rPr lang="en-US" sz="3100" b="1" dirty="0"/>
              <a:t>than one choice is possible</a:t>
            </a:r>
            <a:r>
              <a:rPr lang="en-US" sz="2700" dirty="0"/>
              <a:t>. 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b="1" dirty="0">
                <a:solidFill>
                  <a:srgbClr val="002060"/>
                </a:solidFill>
              </a:rPr>
              <a:t>a) A family has things together... like dreams </a:t>
            </a:r>
            <a:br>
              <a:rPr lang="en-US" sz="3400" b="1" dirty="0">
                <a:solidFill>
                  <a:srgbClr val="002060"/>
                </a:solidFill>
              </a:rPr>
            </a:br>
            <a:r>
              <a:rPr lang="en-US" sz="3400" b="1" dirty="0">
                <a:solidFill>
                  <a:srgbClr val="002060"/>
                </a:solidFill>
              </a:rPr>
              <a:t>and hopes and possessions and memories </a:t>
            </a:r>
            <a:br>
              <a:rPr lang="en-US" sz="3400" b="1" dirty="0">
                <a:solidFill>
                  <a:srgbClr val="002060"/>
                </a:solidFill>
              </a:rPr>
            </a:br>
            <a:r>
              <a:rPr lang="en-US" sz="3400" b="1" dirty="0">
                <a:solidFill>
                  <a:srgbClr val="002060"/>
                </a:solidFill>
              </a:rPr>
              <a:t>and smiles...</a:t>
            </a:r>
          </a:p>
          <a:p>
            <a:pPr>
              <a:buNone/>
            </a:pPr>
            <a:r>
              <a:rPr lang="en-US" sz="3400" b="1" dirty="0"/>
              <a:t>                                                              </a:t>
            </a:r>
            <a:r>
              <a:rPr lang="en-US" sz="3400" b="1" dirty="0">
                <a:solidFill>
                  <a:schemeClr val="accent2">
                    <a:lumMod val="50000"/>
                  </a:schemeClr>
                </a:solidFill>
              </a:rPr>
              <a:t> b) It is a shelter from the storm... a friendly </a:t>
            </a:r>
            <a:br>
              <a:rPr lang="en-US" sz="3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400" b="1" dirty="0">
                <a:solidFill>
                  <a:schemeClr val="accent2">
                    <a:lumMod val="50000"/>
                  </a:schemeClr>
                </a:solidFill>
              </a:rPr>
              <a:t>                                                               port when the waves of life become too </a:t>
            </a:r>
            <a:br>
              <a:rPr lang="en-US" sz="3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400" b="1" dirty="0">
                <a:solidFill>
                  <a:schemeClr val="accent2">
                    <a:lumMod val="50000"/>
                  </a:schemeClr>
                </a:solidFill>
              </a:rPr>
              <a:t>                                                               wild.</a:t>
            </a:r>
            <a:r>
              <a:rPr lang="en-US" sz="3400" b="1" dirty="0"/>
              <a:t/>
            </a:r>
            <a:br>
              <a:rPr lang="en-US" sz="3400" b="1" dirty="0"/>
            </a:br>
            <a:r>
              <a:rPr lang="en-US" sz="3400" b="1" dirty="0"/>
              <a:t/>
            </a:r>
            <a:br>
              <a:rPr lang="en-US" sz="3400" b="1" dirty="0"/>
            </a:br>
            <a:r>
              <a:rPr lang="en-US" sz="3400" b="1" dirty="0">
                <a:solidFill>
                  <a:srgbClr val="7030A0"/>
                </a:solidFill>
              </a:rPr>
              <a:t>c) With so many people in one house you </a:t>
            </a:r>
            <a:br>
              <a:rPr lang="en-US" sz="3400" b="1" dirty="0">
                <a:solidFill>
                  <a:srgbClr val="7030A0"/>
                </a:solidFill>
              </a:rPr>
            </a:br>
            <a:r>
              <a:rPr lang="en-US" sz="3400" b="1" dirty="0">
                <a:solidFill>
                  <a:srgbClr val="7030A0"/>
                </a:solidFill>
              </a:rPr>
              <a:t>don't have a chance to be alone, unseen, </a:t>
            </a:r>
            <a:br>
              <a:rPr lang="en-US" sz="3400" b="1" dirty="0">
                <a:solidFill>
                  <a:srgbClr val="7030A0"/>
                </a:solidFill>
              </a:rPr>
            </a:br>
            <a:r>
              <a:rPr lang="en-US" sz="3400" b="1" dirty="0">
                <a:solidFill>
                  <a:srgbClr val="7030A0"/>
                </a:solidFill>
              </a:rPr>
              <a:t>or unheard.</a:t>
            </a:r>
          </a:p>
          <a:p>
            <a:pPr>
              <a:buNone/>
            </a:pPr>
            <a:r>
              <a:rPr lang="en-US" sz="3400" b="1" dirty="0"/>
              <a:t/>
            </a:r>
            <a:br>
              <a:rPr lang="en-US" sz="3400" b="1" dirty="0"/>
            </a:br>
            <a:r>
              <a:rPr lang="en-US" sz="3400" b="1" dirty="0"/>
              <a:t>                                                              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  <a:t> d) Whatever I say my family will take my </a:t>
            </a:r>
            <a:b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  <a:t>                                                               word against anybody else's... </a:t>
            </a:r>
            <a:b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400" b="1" dirty="0"/>
              <a:t/>
            </a:r>
            <a:br>
              <a:rPr lang="en-US" sz="3400" b="1" dirty="0"/>
            </a:b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e) A family is a place where love and faith dwell ... I </a:t>
            </a:r>
            <a:br>
              <a:rPr lang="en-US" sz="3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a place where all members can enjoy the dignity </a:t>
            </a:r>
            <a:br>
              <a:rPr lang="en-US" sz="3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3400" b="1" dirty="0" err="1">
                <a:solidFill>
                  <a:schemeClr val="tx2">
                    <a:lumMod val="75000"/>
                  </a:schemeClr>
                </a:solidFill>
              </a:rPr>
              <a:t>достоинство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) of their own personalities. </a:t>
            </a:r>
            <a:r>
              <a:rPr lang="en-US" sz="3400" b="1" dirty="0"/>
              <a:t/>
            </a:r>
            <a:br>
              <a:rPr lang="en-US" sz="3400" b="1" dirty="0"/>
            </a:br>
            <a:r>
              <a:rPr lang="en-US" sz="3400" b="1" dirty="0"/>
              <a:t/>
            </a:r>
            <a:br>
              <a:rPr lang="en-US" sz="3400" b="1" dirty="0"/>
            </a:br>
            <a:r>
              <a:rPr lang="en-US" sz="3400" b="1" dirty="0"/>
              <a:t>                                                             </a:t>
            </a:r>
            <a:r>
              <a:rPr lang="en-US" sz="3400" b="1" dirty="0">
                <a:solidFill>
                  <a:schemeClr val="accent3">
                    <a:lumMod val="50000"/>
                  </a:schemeClr>
                </a:solidFill>
              </a:rPr>
              <a:t>  f) We talk about what's happening, who's doing </a:t>
            </a:r>
            <a:br>
              <a:rPr lang="en-US" sz="3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400" b="1" dirty="0">
                <a:solidFill>
                  <a:schemeClr val="accent3">
                    <a:lumMod val="50000"/>
                  </a:schemeClr>
                </a:solidFill>
              </a:rPr>
              <a:t>                                                               what, it's lovely to have the family round you </a:t>
            </a:r>
            <a:br>
              <a:rPr lang="en-US" sz="3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400" b="1" dirty="0">
                <a:solidFill>
                  <a:schemeClr val="accent3">
                    <a:lumMod val="50000"/>
                  </a:schemeClr>
                </a:solidFill>
              </a:rPr>
              <a:t>                                                               and to know they are Interested in you. </a:t>
            </a:r>
            <a:br>
              <a:rPr lang="en-US" sz="34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en-US" sz="34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Continue the sentences in pairs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Continue the sentences with your own idea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Discuss the ideas with your partner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Choose the best idea from the two and read it aloud.</a:t>
            </a:r>
          </a:p>
          <a:p>
            <a:pPr marL="514350" indent="-514350">
              <a:buNone/>
            </a:pPr>
            <a:r>
              <a:rPr lang="en-US" b="1" i="1" dirty="0" smtClean="0"/>
              <a:t>Example: When it’s tough I find comfort in my family because there’s always someone who …  will listen to me and give some advice.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In an extended family one can always find comfort because there’s always someone who …</a:t>
            </a:r>
            <a:endParaRPr lang="ru-RU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 share my worries and problems with my family because  there’s always someone who … </a:t>
            </a:r>
            <a:endParaRPr lang="ru-RU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CC00"/>
                </a:solidFill>
              </a:rPr>
              <a:t>We are so lucky to have a caring family because there’s always someone who …</a:t>
            </a:r>
            <a:endParaRPr lang="ru-RU" dirty="0">
              <a:solidFill>
                <a:srgbClr val="00CC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In our family we always try to show each other our respect because we …</a:t>
            </a:r>
            <a:endParaRPr lang="ru-RU" dirty="0">
              <a:solidFill>
                <a:srgbClr val="0000FF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 trust my family because I …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I’m sure that I can find security in my family because there’s always someone who …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 an extended family it’s difficult to find privacy because …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/>
              <a:t>Statements: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1 </a:t>
            </a:r>
            <a:r>
              <a:rPr lang="en-US" b="1" dirty="0"/>
              <a:t>We only need a family for comfort and </a:t>
            </a:r>
            <a:r>
              <a:rPr lang="en-US" b="1" dirty="0" smtClean="0"/>
              <a:t>protection</a:t>
            </a:r>
            <a:r>
              <a:rPr lang="en-US" b="1" dirty="0"/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2 Sharing feelings comes after </a:t>
            </a:r>
            <a:r>
              <a:rPr lang="en-US" b="1" dirty="0" smtClean="0"/>
              <a:t>sharing </a:t>
            </a:r>
            <a:r>
              <a:rPr lang="en-US" b="1" dirty="0"/>
              <a:t>a </a:t>
            </a:r>
            <a:r>
              <a:rPr lang="en-US" b="1" dirty="0" smtClean="0"/>
              <a:t>meal</a:t>
            </a:r>
            <a:r>
              <a:rPr lang="en-US" b="1" dirty="0"/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3 Privacy is impossible in an extended 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family</a:t>
            </a:r>
            <a:r>
              <a:rPr lang="en-US" b="1" dirty="0"/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4 Too much caring is annoying. 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5 Mutual respect can substitute for love in a family. 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6 Trust IS more important for a happy family than any other feature.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404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What makes a family? </vt:lpstr>
      <vt:lpstr>Family values</vt:lpstr>
      <vt:lpstr>What family value is this?</vt:lpstr>
      <vt:lpstr>What family value is this?</vt:lpstr>
      <vt:lpstr>What family value is this?</vt:lpstr>
      <vt:lpstr> Read the statements below. What family values or the" absence (see ex, 4A) do they describe?  More than one choice is possible.  </vt:lpstr>
      <vt:lpstr>Continue the sentences in pairs</vt:lpstr>
      <vt:lpstr>Sentences</vt:lpstr>
      <vt:lpstr>Statements:</vt:lpstr>
      <vt:lpstr>№5 p.74 Try to reach an agreement on the statements below.</vt:lpstr>
      <vt:lpstr>Tips for reporting results</vt:lpstr>
      <vt:lpstr>Self evaluation card</vt:lpstr>
      <vt:lpstr>Tips for evaluation: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family?</dc:title>
  <dc:creator>Admin</dc:creator>
  <cp:lastModifiedBy>Индира</cp:lastModifiedBy>
  <cp:revision>17</cp:revision>
  <dcterms:created xsi:type="dcterms:W3CDTF">2015-01-14T19:12:30Z</dcterms:created>
  <dcterms:modified xsi:type="dcterms:W3CDTF">2018-01-12T08:21:29Z</dcterms:modified>
</cp:coreProperties>
</file>