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sldIdLst>
    <p:sldId id="311" r:id="rId2"/>
    <p:sldId id="333" r:id="rId3"/>
    <p:sldId id="312" r:id="rId4"/>
    <p:sldId id="313" r:id="rId5"/>
    <p:sldId id="314" r:id="rId6"/>
    <p:sldId id="315" r:id="rId7"/>
    <p:sldId id="257" r:id="rId8"/>
    <p:sldId id="258" r:id="rId9"/>
    <p:sldId id="259" r:id="rId10"/>
    <p:sldId id="260" r:id="rId11"/>
    <p:sldId id="261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334" r:id="rId27"/>
    <p:sldId id="278" r:id="rId28"/>
    <p:sldId id="279" r:id="rId29"/>
    <p:sldId id="280" r:id="rId30"/>
    <p:sldId id="281" r:id="rId31"/>
    <p:sldId id="282" r:id="rId32"/>
    <p:sldId id="316" r:id="rId33"/>
    <p:sldId id="317" r:id="rId34"/>
    <p:sldId id="318" r:id="rId35"/>
    <p:sldId id="283" r:id="rId36"/>
    <p:sldId id="284" r:id="rId37"/>
    <p:sldId id="285" r:id="rId38"/>
    <p:sldId id="288" r:id="rId39"/>
    <p:sldId id="289" r:id="rId40"/>
    <p:sldId id="290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21" r:id="rId51"/>
    <p:sldId id="319" r:id="rId52"/>
    <p:sldId id="320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01" r:id="rId65"/>
    <p:sldId id="302" r:id="rId66"/>
    <p:sldId id="303" r:id="rId67"/>
    <p:sldId id="304" r:id="rId68"/>
    <p:sldId id="305" r:id="rId69"/>
    <p:sldId id="306" r:id="rId70"/>
    <p:sldId id="308" r:id="rId71"/>
    <p:sldId id="309" r:id="rId72"/>
    <p:sldId id="310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>
      <p:cViewPr>
        <p:scale>
          <a:sx n="80" d="100"/>
          <a:sy n="80" d="100"/>
        </p:scale>
        <p:origin x="-1098" y="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14119-7F94-4568-9BE8-FA92E6D29975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607AA-FFE6-4AF0-AF1D-B8F9EC3A6D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715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607AA-FFE6-4AF0-AF1D-B8F9EC3A6D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754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A30D4-EC7B-4661-849A-5DB562DE0BF6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607AA-FFE6-4AF0-AF1D-B8F9EC3A6D02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136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607AA-FFE6-4AF0-AF1D-B8F9EC3A6D02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469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769F2-86CA-492D-9532-97E0E2705421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883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607AA-FFE6-4AF0-AF1D-B8F9EC3A6D02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363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9.xml"/><Relationship Id="rId18" Type="http://schemas.openxmlformats.org/officeDocument/2006/relationships/slide" Target="slide27.xml"/><Relationship Id="rId26" Type="http://schemas.openxmlformats.org/officeDocument/2006/relationships/slide" Target="slide48.xml"/><Relationship Id="rId39" Type="http://schemas.openxmlformats.org/officeDocument/2006/relationships/slide" Target="slide67.xml"/><Relationship Id="rId3" Type="http://schemas.openxmlformats.org/officeDocument/2006/relationships/slide" Target="slide2.xml"/><Relationship Id="rId21" Type="http://schemas.openxmlformats.org/officeDocument/2006/relationships/slide" Target="slide36.xml"/><Relationship Id="rId34" Type="http://schemas.openxmlformats.org/officeDocument/2006/relationships/slide" Target="slide63.xml"/><Relationship Id="rId7" Type="http://schemas.openxmlformats.org/officeDocument/2006/relationships/slide" Target="slide6.xml"/><Relationship Id="rId12" Type="http://schemas.openxmlformats.org/officeDocument/2006/relationships/slide" Target="slide17.xml"/><Relationship Id="rId17" Type="http://schemas.openxmlformats.org/officeDocument/2006/relationships/slide" Target="slide32.xml"/><Relationship Id="rId25" Type="http://schemas.openxmlformats.org/officeDocument/2006/relationships/slide" Target="slide45.xml"/><Relationship Id="rId33" Type="http://schemas.openxmlformats.org/officeDocument/2006/relationships/slide" Target="slide62.xml"/><Relationship Id="rId38" Type="http://schemas.openxmlformats.org/officeDocument/2006/relationships/slide" Target="slide68.xml"/><Relationship Id="rId2" Type="http://schemas.openxmlformats.org/officeDocument/2006/relationships/notesSlide" Target="../notesSlides/notesSlide1.xml"/><Relationship Id="rId16" Type="http://schemas.openxmlformats.org/officeDocument/2006/relationships/slide" Target="slide25.xml"/><Relationship Id="rId20" Type="http://schemas.openxmlformats.org/officeDocument/2006/relationships/slide" Target="slide35.xml"/><Relationship Id="rId29" Type="http://schemas.openxmlformats.org/officeDocument/2006/relationships/slide" Target="slide53.xml"/><Relationship Id="rId41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16.xml"/><Relationship Id="rId24" Type="http://schemas.openxmlformats.org/officeDocument/2006/relationships/slide" Target="slide41.xml"/><Relationship Id="rId32" Type="http://schemas.openxmlformats.org/officeDocument/2006/relationships/slide" Target="slide60.xml"/><Relationship Id="rId37" Type="http://schemas.openxmlformats.org/officeDocument/2006/relationships/slide" Target="slide66.xml"/><Relationship Id="rId40" Type="http://schemas.openxmlformats.org/officeDocument/2006/relationships/slide" Target="slide43.xml"/><Relationship Id="rId5" Type="http://schemas.openxmlformats.org/officeDocument/2006/relationships/slide" Target="slide7.xml"/><Relationship Id="rId15" Type="http://schemas.openxmlformats.org/officeDocument/2006/relationships/slide" Target="slide23.xml"/><Relationship Id="rId23" Type="http://schemas.openxmlformats.org/officeDocument/2006/relationships/slide" Target="slide40.xml"/><Relationship Id="rId28" Type="http://schemas.openxmlformats.org/officeDocument/2006/relationships/slide" Target="slide51.xml"/><Relationship Id="rId36" Type="http://schemas.openxmlformats.org/officeDocument/2006/relationships/slide" Target="slide64.xml"/><Relationship Id="rId10" Type="http://schemas.openxmlformats.org/officeDocument/2006/relationships/slide" Target="slide15.xml"/><Relationship Id="rId19" Type="http://schemas.openxmlformats.org/officeDocument/2006/relationships/slide" Target="slide33.xml"/><Relationship Id="rId31" Type="http://schemas.openxmlformats.org/officeDocument/2006/relationships/slide" Target="slide58.xml"/><Relationship Id="rId4" Type="http://schemas.openxmlformats.org/officeDocument/2006/relationships/slide" Target="slide5.xml"/><Relationship Id="rId9" Type="http://schemas.openxmlformats.org/officeDocument/2006/relationships/slide" Target="slide13.xml"/><Relationship Id="rId14" Type="http://schemas.openxmlformats.org/officeDocument/2006/relationships/slide" Target="slide20.xml"/><Relationship Id="rId22" Type="http://schemas.openxmlformats.org/officeDocument/2006/relationships/slide" Target="slide37.xml"/><Relationship Id="rId27" Type="http://schemas.openxmlformats.org/officeDocument/2006/relationships/slide" Target="slide50.xml"/><Relationship Id="rId30" Type="http://schemas.openxmlformats.org/officeDocument/2006/relationships/slide" Target="slide55.xml"/><Relationship Id="rId35" Type="http://schemas.openxmlformats.org/officeDocument/2006/relationships/slide" Target="slide6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43608" y="200909"/>
            <a:ext cx="707102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hlinkClick r:id="rId3" action="ppaction://hlinksldjump"/>
          </p:cNvPr>
          <p:cNvSpPr txBox="1"/>
          <p:nvPr/>
        </p:nvSpPr>
        <p:spPr>
          <a:xfrm>
            <a:off x="0" y="1149602"/>
            <a:ext cx="312992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Windows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операциялық жүйесінің жұмыс терезесі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-2" y="2059086"/>
            <a:ext cx="312992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Менің компьютерім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hlinkClick r:id="rId5" action="ppaction://hlinksldjump"/>
          </p:cNvPr>
          <p:cNvSpPr txBox="1"/>
          <p:nvPr/>
        </p:nvSpPr>
        <p:spPr>
          <a:xfrm>
            <a:off x="-5" y="2778314"/>
            <a:ext cx="312992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Файлдарды ұйымдастыру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hlinkClick r:id="rId6" action="ppaction://hlinksldjump"/>
          </p:cNvPr>
          <p:cNvSpPr txBox="1"/>
          <p:nvPr/>
        </p:nvSpPr>
        <p:spPr>
          <a:xfrm>
            <a:off x="-1" y="1770117"/>
            <a:ext cx="312992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Тышқанның формалары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hlinkClick r:id="rId7" action="ppaction://hlinksldjump"/>
          </p:cNvPr>
          <p:cNvSpPr txBox="1"/>
          <p:nvPr/>
        </p:nvSpPr>
        <p:spPr>
          <a:xfrm>
            <a:off x="-3" y="2408982"/>
            <a:ext cx="312992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Компьютердегі диск белгілері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hlinkClick r:id="rId8" action="ppaction://hlinksldjump"/>
          </p:cNvPr>
          <p:cNvSpPr txBox="1"/>
          <p:nvPr/>
        </p:nvSpPr>
        <p:spPr>
          <a:xfrm>
            <a:off x="-20708" y="3147646"/>
            <a:ext cx="315034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Буманы құру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-4446" y="3479178"/>
            <a:ext cx="312415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Windows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тіркесімдері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hlinkClick r:id="rId10" action="ppaction://hlinksldjump"/>
          </p:cNvPr>
          <p:cNvSpPr txBox="1"/>
          <p:nvPr/>
        </p:nvSpPr>
        <p:spPr>
          <a:xfrm>
            <a:off x="-10209" y="3813363"/>
            <a:ext cx="312992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Файлдар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папкаларды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іздеу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hlinkClick r:id="rId11" action="ppaction://hlinksldjump"/>
          </p:cNvPr>
          <p:cNvSpPr txBox="1"/>
          <p:nvPr/>
        </p:nvSpPr>
        <p:spPr>
          <a:xfrm>
            <a:off x="-20708" y="4182695"/>
            <a:ext cx="312992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Файлдар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папкаларды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hlinkClick r:id="rId12" action="ppaction://hlinksldjump"/>
          </p:cNvPr>
          <p:cNvSpPr txBox="1"/>
          <p:nvPr/>
        </p:nvSpPr>
        <p:spPr>
          <a:xfrm>
            <a:off x="-20709" y="4552027"/>
            <a:ext cx="312992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Корзина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hlinkClick r:id="rId13" action="ppaction://hlinksldjump"/>
          </p:cNvPr>
          <p:cNvSpPr txBox="1"/>
          <p:nvPr/>
        </p:nvSpPr>
        <p:spPr>
          <a:xfrm>
            <a:off x="-35693" y="4911745"/>
            <a:ext cx="312992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Құжатты қалпына келтіру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hlinkClick r:id="rId14" action="ppaction://hlinksldjump"/>
          </p:cNvPr>
          <p:cNvSpPr txBox="1"/>
          <p:nvPr/>
        </p:nvSpPr>
        <p:spPr>
          <a:xfrm>
            <a:off x="-41963" y="5289378"/>
            <a:ext cx="312992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Бірнеше нысандарды белгілеу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hlinkClick r:id="rId15" action="ppaction://hlinksldjump"/>
          </p:cNvPr>
          <p:cNvSpPr txBox="1"/>
          <p:nvPr/>
        </p:nvSpPr>
        <p:spPr>
          <a:xfrm>
            <a:off x="-48988" y="5658710"/>
            <a:ext cx="314957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Объекттер тобын таңдау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hlinkClick r:id="rId16" action="ppaction://hlinksldjump"/>
          </p:cNvPr>
          <p:cNvSpPr txBox="1"/>
          <p:nvPr/>
        </p:nvSpPr>
        <p:spPr>
          <a:xfrm>
            <a:off x="3273994" y="1136475"/>
            <a:ext cx="292741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ортақ команда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rId17" action="ppaction://hlinksldjump"/>
          </p:cNvPr>
          <p:cNvSpPr txBox="1"/>
          <p:nvPr/>
        </p:nvSpPr>
        <p:spPr>
          <a:xfrm>
            <a:off x="3244912" y="1473167"/>
            <a:ext cx="297344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Айырбас буфері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hlinkClick r:id="rId18" action="ppaction://hlinksldjump"/>
          </p:cNvPr>
          <p:cNvSpPr txBox="1"/>
          <p:nvPr/>
        </p:nvSpPr>
        <p:spPr>
          <a:xfrm>
            <a:off x="3244913" y="1842499"/>
            <a:ext cx="298933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-та команданы жою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hlinkClick r:id="rId19" action="ppaction://hlinksldjump"/>
          </p:cNvPr>
          <p:cNvSpPr txBox="1"/>
          <p:nvPr/>
        </p:nvSpPr>
        <p:spPr>
          <a:xfrm>
            <a:off x="3225900" y="2155959"/>
            <a:ext cx="299245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Файлдармен жұмыс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hlinkClick r:id="rId20" action="ppaction://hlinksldjump"/>
          </p:cNvPr>
          <p:cNvSpPr txBox="1"/>
          <p:nvPr/>
        </p:nvSpPr>
        <p:spPr>
          <a:xfrm>
            <a:off x="3238494" y="2512695"/>
            <a:ext cx="298933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терезесі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hlinkClick r:id="rId21" action="ppaction://hlinksldjump"/>
          </p:cNvPr>
          <p:cNvSpPr txBox="1"/>
          <p:nvPr/>
        </p:nvSpPr>
        <p:spPr>
          <a:xfrm>
            <a:off x="3239380" y="2850307"/>
            <a:ext cx="299245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Терезе мөлшерін өзгерту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hlinkClick r:id="rId22" action="ppaction://hlinksldjump"/>
          </p:cNvPr>
          <p:cNvSpPr txBox="1"/>
          <p:nvPr/>
        </p:nvSpPr>
        <p:spPr>
          <a:xfrm>
            <a:off x="3244913" y="3212859"/>
            <a:ext cx="298933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Анықтама шақыру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hlinkClick r:id="rId23" action="ppaction://hlinksldjump"/>
          </p:cNvPr>
          <p:cNvSpPr txBox="1"/>
          <p:nvPr/>
        </p:nvSpPr>
        <p:spPr>
          <a:xfrm>
            <a:off x="3242496" y="3563095"/>
            <a:ext cx="298933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Айналдару жолақтары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hlinkClick r:id="rId24" action="ppaction://hlinksldjump"/>
          </p:cNvPr>
          <p:cNvSpPr txBox="1"/>
          <p:nvPr/>
        </p:nvSpPr>
        <p:spPr>
          <a:xfrm>
            <a:off x="3245578" y="3932427"/>
            <a:ext cx="298867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Блокнот мәтіндік редакторы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hlinkClick r:id="rId25" action="ppaction://hlinksldjump"/>
          </p:cNvPr>
          <p:cNvSpPr txBox="1"/>
          <p:nvPr/>
        </p:nvSpPr>
        <p:spPr>
          <a:xfrm>
            <a:off x="3207129" y="4591431"/>
            <a:ext cx="302712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Paint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графикалық редакторы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hlinkClick r:id="rId26" action="ppaction://hlinksldjump"/>
          </p:cNvPr>
          <p:cNvSpPr txBox="1"/>
          <p:nvPr/>
        </p:nvSpPr>
        <p:spPr>
          <a:xfrm>
            <a:off x="3228703" y="4966669"/>
            <a:ext cx="298684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Калькулятор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hlinkClick r:id="rId27" action="ppaction://hlinksldjump"/>
          </p:cNvPr>
          <p:cNvSpPr txBox="1"/>
          <p:nvPr/>
        </p:nvSpPr>
        <p:spPr>
          <a:xfrm>
            <a:off x="6378329" y="1100131"/>
            <a:ext cx="279932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Дыбыс жазу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hlinkClick r:id="rId28" action="ppaction://hlinksldjump"/>
          </p:cNvPr>
          <p:cNvSpPr txBox="1"/>
          <p:nvPr/>
        </p:nvSpPr>
        <p:spPr>
          <a:xfrm>
            <a:off x="6378329" y="1426601"/>
            <a:ext cx="279932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байланысы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hlinkClick r:id="rId29" action="ppaction://hlinksldjump"/>
          </p:cNvPr>
          <p:cNvSpPr txBox="1"/>
          <p:nvPr/>
        </p:nvSpPr>
        <p:spPr>
          <a:xfrm>
            <a:off x="6378331" y="1795974"/>
            <a:ext cx="279931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Тышқан параметрлері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hlinkClick r:id="rId30" action="ppaction://hlinksldjump"/>
          </p:cNvPr>
          <p:cNvSpPr txBox="1"/>
          <p:nvPr/>
        </p:nvSpPr>
        <p:spPr>
          <a:xfrm>
            <a:off x="6403465" y="2155366"/>
            <a:ext cx="277326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Құпия сөз орнату</a:t>
            </a:r>
          </a:p>
        </p:txBody>
      </p:sp>
      <p:sp>
        <p:nvSpPr>
          <p:cNvPr id="39" name="TextBox 38">
            <a:hlinkClick r:id="rId31" action="ppaction://hlinksldjump"/>
          </p:cNvPr>
          <p:cNvSpPr txBox="1"/>
          <p:nvPr/>
        </p:nvSpPr>
        <p:spPr>
          <a:xfrm>
            <a:off x="6403464" y="2512695"/>
            <a:ext cx="287733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Дискті дефрагментациялау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hlinkClick r:id="rId32" action="ppaction://hlinksldjump"/>
          </p:cNvPr>
          <p:cNvSpPr txBox="1"/>
          <p:nvPr/>
        </p:nvSpPr>
        <p:spPr>
          <a:xfrm>
            <a:off x="6378331" y="2899009"/>
            <a:ext cx="275241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Дискіні тазалау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hlinkClick r:id="rId33" action="ppaction://hlinksldjump"/>
          </p:cNvPr>
          <p:cNvSpPr txBox="1"/>
          <p:nvPr/>
        </p:nvSpPr>
        <p:spPr>
          <a:xfrm>
            <a:off x="6403464" y="3219639"/>
            <a:ext cx="277326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Антивирустық программа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hlinkClick r:id="rId34" action="ppaction://hlinksldjump"/>
          </p:cNvPr>
          <p:cNvSpPr txBox="1"/>
          <p:nvPr/>
        </p:nvSpPr>
        <p:spPr>
          <a:xfrm>
            <a:off x="6378330" y="3563095"/>
            <a:ext cx="276566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Деректтерді мұрағаттау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hlinkClick r:id="rId35" action="ppaction://hlinksldjump"/>
          </p:cNvPr>
          <p:cNvSpPr txBox="1"/>
          <p:nvPr/>
        </p:nvSpPr>
        <p:spPr>
          <a:xfrm>
            <a:off x="6378329" y="3916325"/>
            <a:ext cx="275241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Басқару панелі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hlinkClick r:id="rId36" action="ppaction://hlinksldjump"/>
          </p:cNvPr>
          <p:cNvSpPr txBox="1"/>
          <p:nvPr/>
        </p:nvSpPr>
        <p:spPr>
          <a:xfrm>
            <a:off x="6363689" y="4222099"/>
            <a:ext cx="276567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Уақыт индикаторы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hlinkClick r:id="rId37" action="ppaction://hlinksldjump"/>
          </p:cNvPr>
          <p:cNvSpPr txBox="1"/>
          <p:nvPr/>
        </p:nvSpPr>
        <p:spPr>
          <a:xfrm>
            <a:off x="6403464" y="4595440"/>
            <a:ext cx="275405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Қаріп орнату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hlinkClick r:id="rId38" action="ppaction://hlinksldjump"/>
          </p:cNvPr>
          <p:cNvSpPr txBox="1"/>
          <p:nvPr/>
        </p:nvSpPr>
        <p:spPr>
          <a:xfrm>
            <a:off x="6403464" y="4964772"/>
            <a:ext cx="275405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Бағдарламаны орнату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hlinkClick r:id="rId39" action="ppaction://hlinksldjump"/>
          </p:cNvPr>
          <p:cNvSpPr txBox="1"/>
          <p:nvPr/>
        </p:nvSpPr>
        <p:spPr>
          <a:xfrm>
            <a:off x="6378329" y="5273344"/>
            <a:ext cx="277918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Бағдарламаны өшіру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hlinkClick r:id="rId40" action="ppaction://hlinksldjump"/>
          </p:cNvPr>
          <p:cNvSpPr txBox="1"/>
          <p:nvPr/>
        </p:nvSpPr>
        <p:spPr>
          <a:xfrm>
            <a:off x="3245578" y="4264394"/>
            <a:ext cx="298867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WordPad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hlinkClick r:id="rId41" action="ppaction://hlinksldjump"/>
          </p:cNvPr>
          <p:cNvSpPr txBox="1"/>
          <p:nvPr/>
        </p:nvSpPr>
        <p:spPr>
          <a:xfrm>
            <a:off x="6378331" y="5614534"/>
            <a:ext cx="276567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«Ыстық» пернелер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95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41595" y="1124744"/>
            <a:ext cx="8686800" cy="4525963"/>
          </a:xfrm>
        </p:spPr>
        <p:txBody>
          <a:bodyPr>
            <a:normAutofit/>
          </a:bodyPr>
          <a:lstStyle/>
          <a:p>
            <a:pPr algn="ctr"/>
            <a:endParaRPr lang="kk-KZ" sz="7200" dirty="0" smtClean="0">
              <a:latin typeface="Kz Times New Roman" pitchFamily="18" charset="0"/>
              <a:ea typeface="Kz Times New Roman" pitchFamily="18" charset="0"/>
              <a:cs typeface="Kz Times New Roman" pitchFamily="18" charset="0"/>
            </a:endParaRPr>
          </a:p>
          <a:p>
            <a:pPr marL="0" indent="0" algn="ctr">
              <a:buNone/>
            </a:pPr>
            <a:r>
              <a:rPr lang="kk-KZ" sz="8800" dirty="0" smtClean="0">
                <a:solidFill>
                  <a:srgbClr val="7030A0"/>
                </a:solidFill>
                <a:latin typeface="Kz Times New Roman" pitchFamily="18" charset="0"/>
                <a:ea typeface="Kz Times New Roman" pitchFamily="18" charset="0"/>
                <a:cs typeface="Kz Times New Roman" pitchFamily="18" charset="0"/>
              </a:rPr>
              <a:t>Буманы құру</a:t>
            </a:r>
            <a:endParaRPr lang="ru-RU" sz="8800" dirty="0">
              <a:solidFill>
                <a:srgbClr val="7030A0"/>
              </a:solidFill>
              <a:latin typeface="Kz Times New Roman" pitchFamily="18" charset="0"/>
              <a:ea typeface="Kz Times New Roman" pitchFamily="18" charset="0"/>
              <a:cs typeface="Kz Times New Roman" pitchFamily="18" charset="0"/>
            </a:endParaRPr>
          </a:p>
        </p:txBody>
      </p: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172400" y="5661248"/>
            <a:ext cx="648072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118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kk-KZ" sz="5400" dirty="0" smtClean="0">
                <a:solidFill>
                  <a:srgbClr val="54710D"/>
                </a:solidFill>
                <a:latin typeface="Kz Times New Roman" pitchFamily="18" charset="0"/>
                <a:ea typeface="Kz Times New Roman" pitchFamily="18" charset="0"/>
                <a:cs typeface="Kz Times New Roman" pitchFamily="18" charset="0"/>
              </a:rPr>
              <a:t>Қалтаны қайта атау үшін, тінтуірдің түймешігін басыңыз.</a:t>
            </a:r>
            <a:endParaRPr lang="ru-RU" sz="5400" dirty="0">
              <a:solidFill>
                <a:srgbClr val="54710D"/>
              </a:solidFill>
              <a:latin typeface="Kz Times New Roman" pitchFamily="18" charset="0"/>
              <a:ea typeface="Kz Times New Roman" pitchFamily="18" charset="0"/>
              <a:cs typeface="Kz Times New Roman" pitchFamily="18" charset="0"/>
            </a:endParaRPr>
          </a:p>
        </p:txBody>
      </p: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956376" y="5589240"/>
            <a:ext cx="864096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794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37" y="2348880"/>
            <a:ext cx="3687887" cy="207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8518" y="309274"/>
            <a:ext cx="8794955" cy="1295400"/>
          </a:xfrm>
        </p:spPr>
        <p:txBody>
          <a:bodyPr>
            <a:normAutofit/>
          </a:bodyPr>
          <a:lstStyle/>
          <a:p>
            <a:pPr algn="l"/>
            <a:r>
              <a:rPr lang="kk-KZ" dirty="0" smtClean="0">
                <a:latin typeface="Kz Times New Roman" pitchFamily="18" charset="0"/>
                <a:ea typeface="Kz Times New Roman" pitchFamily="18" charset="0"/>
                <a:cs typeface="Kz Times New Roman" pitchFamily="18" charset="0"/>
              </a:rPr>
              <a:t>Менің компьютерім        диск       </a:t>
            </a:r>
            <a:r>
              <a:rPr lang="kk-KZ" dirty="0" smtClean="0">
                <a:latin typeface="Kz Times New Roman" pitchFamily="18" charset="0"/>
                <a:ea typeface="Kz Times New Roman" pitchFamily="18" charset="0"/>
                <a:cs typeface="Kz Times New Roman" pitchFamily="18" charset="0"/>
              </a:rPr>
              <a:t> буманы </a:t>
            </a:r>
            <a:r>
              <a:rPr lang="kk-KZ" dirty="0" smtClean="0">
                <a:latin typeface="Kz Times New Roman" pitchFamily="18" charset="0"/>
                <a:ea typeface="Kz Times New Roman" pitchFamily="18" charset="0"/>
                <a:cs typeface="Kz Times New Roman" pitchFamily="18" charset="0"/>
              </a:rPr>
              <a:t>ашып         меншік пунктін басу       </a:t>
            </a:r>
            <a:r>
              <a:rPr lang="kk-KZ" dirty="0" smtClean="0">
                <a:latin typeface="Kz Times New Roman" pitchFamily="18" charset="0"/>
                <a:ea typeface="Kz Times New Roman" pitchFamily="18" charset="0"/>
                <a:cs typeface="Kz Times New Roman" pitchFamily="18" charset="0"/>
              </a:rPr>
              <a:t> </a:t>
            </a:r>
            <a:r>
              <a:rPr lang="kk-KZ" dirty="0" smtClean="0">
                <a:latin typeface="Kz Times New Roman" pitchFamily="18" charset="0"/>
                <a:ea typeface="Kz Times New Roman" pitchFamily="18" charset="0"/>
                <a:cs typeface="Kz Times New Roman" pitchFamily="18" charset="0"/>
              </a:rPr>
              <a:t>ок</a:t>
            </a:r>
            <a:endParaRPr lang="ru-RU" dirty="0">
              <a:latin typeface="Kz Times New Roman" pitchFamily="18" charset="0"/>
              <a:ea typeface="Kz Times New Roman" pitchFamily="18" charset="0"/>
              <a:cs typeface="Kz 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13" y="2794397"/>
            <a:ext cx="2903528" cy="1968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845" y="3385592"/>
            <a:ext cx="3665519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320" y="4398258"/>
            <a:ext cx="3168892" cy="178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трелка вправо 9"/>
          <p:cNvSpPr/>
          <p:nvPr/>
        </p:nvSpPr>
        <p:spPr>
          <a:xfrm>
            <a:off x="3798073" y="673272"/>
            <a:ext cx="64807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3896019" y="1143639"/>
            <a:ext cx="64807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 </a:t>
            </a:r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8522012" y="678055"/>
            <a:ext cx="64807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364088" y="659007"/>
            <a:ext cx="64807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Управляющая кнопка: в начало 1">
            <a:hlinkClick r:id="" action="ppaction://hlinkshowjump?jump=firstslide" highlightClick="1"/>
          </p:cNvPr>
          <p:cNvSpPr/>
          <p:nvPr/>
        </p:nvSpPr>
        <p:spPr>
          <a:xfrm>
            <a:off x="7884368" y="6192688"/>
            <a:ext cx="792088" cy="54868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49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1720" y="980728"/>
            <a:ext cx="540630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kk-KZ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тың тіркесімдері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2735054"/>
            <a:ext cx="64807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kk-K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Жұмыс үстеліндегі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indows</a:t>
            </a:r>
            <a:r>
              <a:rPr lang="kk-K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тіркесімі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тез қолжетімді белгі. Кез келген бағдарламаны немесе құжатты ашу үшін тінтіуірдің сол жақ батырмасын екі рет басу керек.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028384" y="116632"/>
            <a:ext cx="864096" cy="7200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44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956376" y="5589240"/>
            <a:ext cx="864096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370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Public\Videos\Новая папка (2)\скачанные файлы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3848526" cy="288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Горизонтальный свиток 7"/>
          <p:cNvSpPr/>
          <p:nvPr/>
        </p:nvSpPr>
        <p:spPr>
          <a:xfrm>
            <a:off x="4067944" y="3670479"/>
            <a:ext cx="3888432" cy="2600968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Өткізгішті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ашу.</a:t>
            </a:r>
          </a:p>
          <a:p>
            <a:pPr marL="342900" indent="-342900" algn="just">
              <a:buAutoNum type="arabicPeriod"/>
            </a:pP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Тіркесімді құру үшін элементті таңдау.</a:t>
            </a:r>
          </a:p>
          <a:p>
            <a:pPr marL="342900" indent="-342900" algn="just">
              <a:buAutoNum type="arabicPeriod"/>
            </a:pP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Менюдегі </a:t>
            </a:r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файлды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ашып, </a:t>
            </a:r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құру.</a:t>
            </a:r>
          </a:p>
          <a:p>
            <a:pPr marL="342900" indent="-342900" algn="just">
              <a:buAutoNum type="arabicPeriod"/>
            </a:pPr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Тіркесім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пунктін таңдау.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t="3125" r="36718" b="20666"/>
          <a:stretch/>
        </p:blipFill>
        <p:spPr bwMode="auto">
          <a:xfrm>
            <a:off x="1660742" y="1869458"/>
            <a:ext cx="2933749" cy="157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Вертикальный свиток 9"/>
          <p:cNvSpPr/>
          <p:nvPr/>
        </p:nvSpPr>
        <p:spPr>
          <a:xfrm>
            <a:off x="905182" y="4248412"/>
            <a:ext cx="2442682" cy="2023035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kk-KZ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Меню – Пуск</a:t>
            </a:r>
          </a:p>
          <a:p>
            <a:pPr marL="342900" indent="-342900" algn="just">
              <a:buAutoNum type="arabicPeriod"/>
            </a:pPr>
            <a:r>
              <a:rPr lang="kk-KZ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Құжат</a:t>
            </a:r>
          </a:p>
          <a:p>
            <a:pPr marL="342900" indent="-342900" algn="just">
              <a:buAutoNum type="arabicPeriod"/>
            </a:pPr>
            <a:r>
              <a:rPr lang="kk-KZ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Тізімдегі құжатты таңдау.</a:t>
            </a: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1403648" y="3699029"/>
            <a:ext cx="210434" cy="46805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2033613" y="764704"/>
            <a:ext cx="50767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Тіркесімді құру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Управляющая кнопка: в начало 1">
            <a:hlinkClick r:id="" action="ppaction://hlinkshowjump?jump=firstslide" highlightClick="1"/>
          </p:cNvPr>
          <p:cNvSpPr/>
          <p:nvPr/>
        </p:nvSpPr>
        <p:spPr>
          <a:xfrm>
            <a:off x="8172400" y="5589240"/>
            <a:ext cx="648072" cy="682207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208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Public\Videos\Новая папка (2)\скачанные файлы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95" y="1916832"/>
            <a:ext cx="4598191" cy="344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70331"/>
            <a:ext cx="6965245" cy="1202485"/>
          </a:xfrm>
        </p:spPr>
        <p:txBody>
          <a:bodyPr>
            <a:normAutofit/>
          </a:bodyPr>
          <a:lstStyle/>
          <a:p>
            <a:r>
              <a:rPr lang="kk-KZ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Файл мен буманы іздеу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79" r="63455" b="-2291"/>
          <a:stretch/>
        </p:blipFill>
        <p:spPr bwMode="auto">
          <a:xfrm>
            <a:off x="1146459" y="2348880"/>
            <a:ext cx="367240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Выноска 2 9"/>
          <p:cNvSpPr/>
          <p:nvPr/>
        </p:nvSpPr>
        <p:spPr>
          <a:xfrm>
            <a:off x="5796136" y="1700808"/>
            <a:ext cx="2363856" cy="302433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8968"/>
              <a:gd name="adj6" fmla="val -3089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Пуск менюін ашу</a:t>
            </a:r>
          </a:p>
          <a:p>
            <a:pPr marL="342900" indent="-342900" algn="just">
              <a:buAutoNum type="arabicPeriod"/>
            </a:pP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Іздеуді ашу</a:t>
            </a:r>
          </a:p>
          <a:p>
            <a:pPr marL="342900" indent="-342900" algn="just">
              <a:buAutoNum type="arabicPeriod"/>
            </a:pP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Файл мен буманы таңдау.</a:t>
            </a:r>
          </a:p>
          <a:p>
            <a:pPr marL="342900" indent="-342900" algn="just">
              <a:buAutoNum type="arabicPeriod"/>
            </a:pPr>
            <a:endParaRPr lang="kk-K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Управляющая кнопка: в начало 2">
            <a:hlinkClick r:id="" action="ppaction://hlinkshowjump?jump=firstslide" highlightClick="1"/>
          </p:cNvPr>
          <p:cNvSpPr/>
          <p:nvPr/>
        </p:nvSpPr>
        <p:spPr>
          <a:xfrm>
            <a:off x="8028384" y="5589240"/>
            <a:ext cx="864096" cy="86409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34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45974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24" b="14255"/>
          <a:stretch/>
        </p:blipFill>
        <p:spPr bwMode="auto">
          <a:xfrm>
            <a:off x="1259632" y="2211040"/>
            <a:ext cx="2016224" cy="209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9" t="27876" r="29879" b="27876"/>
          <a:stretch/>
        </p:blipFill>
        <p:spPr bwMode="auto">
          <a:xfrm>
            <a:off x="3419872" y="2372350"/>
            <a:ext cx="1440160" cy="18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Выноска 2 3"/>
          <p:cNvSpPr/>
          <p:nvPr/>
        </p:nvSpPr>
        <p:spPr>
          <a:xfrm>
            <a:off x="6120172" y="1631939"/>
            <a:ext cx="2196244" cy="330922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2211"/>
              <a:gd name="adj6" fmla="val -4418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kk-KZ" sz="1600" dirty="0" smtClean="0">
                <a:solidFill>
                  <a:schemeClr val="tx1"/>
                </a:solidFill>
              </a:rPr>
              <a:t>Өткізгіш менюін ашу</a:t>
            </a:r>
          </a:p>
          <a:p>
            <a:pPr marL="342900" indent="-342900" algn="just">
              <a:buAutoNum type="arabicPeriod"/>
            </a:pPr>
            <a:r>
              <a:rPr lang="kk-KZ" sz="1600" dirty="0" smtClean="0">
                <a:solidFill>
                  <a:schemeClr val="tx1"/>
                </a:solidFill>
              </a:rPr>
              <a:t>Жоятын құжатты таңдау</a:t>
            </a:r>
          </a:p>
          <a:p>
            <a:pPr marL="342900" indent="-342900" algn="just">
              <a:buAutoNum type="arabicPeriod"/>
            </a:pPr>
            <a:r>
              <a:rPr lang="kk-KZ" sz="1600" dirty="0" smtClean="0">
                <a:solidFill>
                  <a:schemeClr val="tx1"/>
                </a:solidFill>
              </a:rPr>
              <a:t>Құралдар тақтасындағы жою пернесін басу.</a:t>
            </a:r>
          </a:p>
          <a:p>
            <a:pPr marL="342900" indent="-342900" algn="just">
              <a:buAutoNum type="arabicPeriod"/>
            </a:pPr>
            <a:r>
              <a:rPr lang="kk-KZ" sz="1600" dirty="0" smtClean="0">
                <a:solidFill>
                  <a:schemeClr val="tx1"/>
                </a:solidFill>
              </a:rPr>
              <a:t>Диалог терезесіндегі ия батырмасын басу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43608" y="5361707"/>
            <a:ext cx="6408712" cy="80359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kk-KZ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Жойып жіберген кезде құжат жоғалып кетпейді. Олар уақытша корзинада сақталады.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9914" y="620688"/>
            <a:ext cx="770485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4400" b="1" cap="none" spc="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Бумалар мен құжаттарды жою </a:t>
            </a:r>
            <a:endParaRPr lang="ru-RU" sz="4400" b="1" cap="none" spc="0" dirty="0">
              <a:ln w="1143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028384" y="188640"/>
            <a:ext cx="864096" cy="7200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44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Управляющая кнопка: в начало 1">
            <a:hlinkClick r:id="" action="ppaction://hlinkshowjump?jump=firstslide" highlightClick="1"/>
          </p:cNvPr>
          <p:cNvSpPr/>
          <p:nvPr/>
        </p:nvSpPr>
        <p:spPr>
          <a:xfrm>
            <a:off x="8028384" y="5661248"/>
            <a:ext cx="864096" cy="79208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46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64211" y="908720"/>
            <a:ext cx="3413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Корзина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0728" y="2348880"/>
            <a:ext cx="6480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Корзина </a:t>
            </a: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бұл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-тағы жойылған бумалар мен құжаттарды уақытша сақтайтын арнайы бума.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956376" y="5589240"/>
            <a:ext cx="864096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45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02" y="1556792"/>
            <a:ext cx="4926679" cy="369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r="31086" b="43222"/>
          <a:stretch/>
        </p:blipFill>
        <p:spPr bwMode="auto">
          <a:xfrm>
            <a:off x="988499" y="1916832"/>
            <a:ext cx="388439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Выноска 1 3"/>
          <p:cNvSpPr/>
          <p:nvPr/>
        </p:nvSpPr>
        <p:spPr>
          <a:xfrm>
            <a:off x="6084168" y="1916832"/>
            <a:ext cx="2808312" cy="2747886"/>
          </a:xfrm>
          <a:prstGeom prst="borderCallout1">
            <a:avLst>
              <a:gd name="adj1" fmla="val 18750"/>
              <a:gd name="adj2" fmla="val -8333"/>
              <a:gd name="adj3" fmla="val 54158"/>
              <a:gd name="adj4" fmla="val -3114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1.Жұмыс үстеліндегі корзинаға шерту.</a:t>
            </a:r>
          </a:p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Файл менюіндегі корзинаны тазалау пунктін таңдау.</a:t>
            </a:r>
          </a:p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kk-KZ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Диалог терезесіндегі ия батырмасын басу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06174" y="707366"/>
            <a:ext cx="67270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Корзинаны тазалау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в начало 1">
            <a:hlinkClick r:id="" action="ppaction://hlinkshowjump?jump=firstslide" highlightClick="1"/>
          </p:cNvPr>
          <p:cNvSpPr/>
          <p:nvPr/>
        </p:nvSpPr>
        <p:spPr>
          <a:xfrm>
            <a:off x="8033208" y="5589240"/>
            <a:ext cx="859272" cy="79208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35" y="1349479"/>
            <a:ext cx="4612759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4" t="3598" r="23324" b="38359"/>
          <a:stretch/>
        </p:blipFill>
        <p:spPr bwMode="auto">
          <a:xfrm>
            <a:off x="1660900" y="1700808"/>
            <a:ext cx="2664296" cy="20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4784" y="764704"/>
            <a:ext cx="746724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Құжатты қалпына келтіру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5362494" y="1325595"/>
            <a:ext cx="2876073" cy="393314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1.Жұмыс үстеліндегі корзина тіркесімін тауып, тышқанның он жак батырмасын екі рет басу.</a:t>
            </a:r>
          </a:p>
          <a:p>
            <a:pPr algn="ctr"/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Қалпына келтіретін құжатты таңдау.</a:t>
            </a:r>
          </a:p>
          <a:p>
            <a:pPr algn="ctr"/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3.Құжаттағы қалпына келтіру пернесін басу.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4622398" y="4113076"/>
            <a:ext cx="792088" cy="72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749735" y="4394644"/>
            <a:ext cx="396044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Қалпына келтірілген құжаттар жойылғанға дейін қалған орнында қалады.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одним вырезанным скругленным углом 9"/>
          <p:cNvSpPr/>
          <p:nvPr/>
        </p:nvSpPr>
        <p:spPr>
          <a:xfrm>
            <a:off x="1646268" y="5373216"/>
            <a:ext cx="3672408" cy="864096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 орнында белгіленген объектіні корзинанын сол жақ терезесінен көруге болады.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в начало 1">
            <a:hlinkClick r:id="" action="ppaction://hlinkshowjump?jump=firstslide" highlightClick="1"/>
          </p:cNvPr>
          <p:cNvSpPr/>
          <p:nvPr/>
        </p:nvSpPr>
        <p:spPr>
          <a:xfrm>
            <a:off x="8100392" y="5661248"/>
            <a:ext cx="648072" cy="576064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601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1489"/>
            <a:ext cx="82296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77" y="2420888"/>
            <a:ext cx="7869211" cy="422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028384" y="5661248"/>
            <a:ext cx="792088" cy="86409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48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731520"/>
            <a:ext cx="8640960" cy="44256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kk-KZ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Бірнеше нысандарды белгілеу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956376" y="188640"/>
            <a:ext cx="864096" cy="7200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44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956376" y="5589240"/>
            <a:ext cx="864096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82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332656"/>
            <a:ext cx="4365104" cy="446449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Папка Менің құжаттарым </a:t>
            </a:r>
          </a:p>
          <a:p>
            <a:pPr marL="502920" indent="-457200">
              <a:buAutoNum type="arabicPeriod"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Пуск мәзірін ашу</a:t>
            </a:r>
          </a:p>
          <a:p>
            <a:pPr marL="502920" indent="-457200">
              <a:buAutoNum type="arabicPeriod"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Құжат мәзірін ашу</a:t>
            </a:r>
          </a:p>
          <a:p>
            <a:pPr marL="502920" indent="-457200">
              <a:buAutoNum type="arabicPeriod"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Менің құжаттарым папкасын белгілеу </a:t>
            </a:r>
          </a:p>
          <a:p>
            <a:pPr marL="502920" indent="-457200">
              <a:buAutoNum type="arabicPeriod"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Ашылған терезеден керекті нысанды ашу 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t="21664" r="62821"/>
          <a:stretch/>
        </p:blipFill>
        <p:spPr bwMode="auto">
          <a:xfrm>
            <a:off x="5148064" y="0"/>
            <a:ext cx="3744416" cy="37444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9992" y="3140968"/>
            <a:ext cx="2970212" cy="3181900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956376" y="5589240"/>
            <a:ext cx="864096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42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lvl="0" indent="0" algn="ctr">
              <a:buClr>
                <a:srgbClr val="F14124">
                  <a:lumMod val="75000"/>
                </a:srgbClr>
              </a:buClr>
              <a:buNone/>
            </a:pPr>
            <a:r>
              <a:rPr lang="kk-KZ" sz="2400" dirty="0">
                <a:solidFill>
                  <a:srgbClr val="F14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Бірнеше нысандарды </a:t>
            </a:r>
            <a:r>
              <a:rPr lang="kk-KZ" sz="2400" dirty="0" smtClean="0">
                <a:solidFill>
                  <a:srgbClr val="F14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белгілеу</a:t>
            </a: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kk-KZ" sz="2400" dirty="0">
                <a:solidFill>
                  <a:srgbClr val="F14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 smtClean="0">
                <a:solidFill>
                  <a:srgbClr val="F14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1.Переводник немесе кез келген папканы ашу</a:t>
            </a: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kk-KZ" sz="2400" dirty="0" smtClean="0">
                <a:solidFill>
                  <a:srgbClr val="F14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dirty="0" smtClean="0">
                <a:solidFill>
                  <a:srgbClr val="F14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Ctrl</a:t>
            </a:r>
            <a:r>
              <a:rPr lang="kk-KZ" sz="2400" dirty="0">
                <a:solidFill>
                  <a:srgbClr val="F14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 smtClean="0">
                <a:solidFill>
                  <a:srgbClr val="F14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пернесін басып, ұстап тұру арқылы бірнеше файлдарды таңдаңыз</a:t>
            </a: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endParaRPr lang="ru-RU" sz="2400" dirty="0">
              <a:solidFill>
                <a:srgbClr val="F141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3648" y="2780928"/>
            <a:ext cx="6336704" cy="3339465"/>
          </a:xfrm>
          <a:prstGeom prst="rect">
            <a:avLst/>
          </a:prstGeom>
        </p:spPr>
      </p:pic>
      <p:sp>
        <p:nvSpPr>
          <p:cNvPr id="2" name="Управляющая кнопка: в начало 1">
            <a:hlinkClick r:id="" action="ppaction://hlinkshowjump?jump=firstslide" highlightClick="1"/>
          </p:cNvPr>
          <p:cNvSpPr/>
          <p:nvPr/>
        </p:nvSpPr>
        <p:spPr>
          <a:xfrm>
            <a:off x="8172400" y="5661248"/>
            <a:ext cx="648072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503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259632" y="764704"/>
            <a:ext cx="6400800" cy="3474720"/>
          </a:xfrm>
          <a:prstGeom prst="rect">
            <a:avLst/>
          </a:prstGeom>
        </p:spPr>
        <p:txBody>
          <a:bodyPr/>
          <a:lstStyle/>
          <a:p>
            <a:pPr marL="45720" indent="0">
              <a:buNone/>
            </a:pPr>
            <a:r>
              <a:rPr lang="kk-KZ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Бірнеше объектілер тобын таңдау </a:t>
            </a:r>
          </a:p>
          <a:p>
            <a:pPr marL="45720" indent="0">
              <a:buNone/>
            </a:pPr>
            <a:r>
              <a:rPr lang="kk-KZ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1.Переводник </a:t>
            </a:r>
            <a:r>
              <a:rPr lang="kk-KZ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немесе кез келген папканы </a:t>
            </a:r>
            <a:r>
              <a:rPr lang="kk-KZ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ашу</a:t>
            </a:r>
          </a:p>
          <a:p>
            <a:pPr marL="45720" indent="0">
              <a:buNone/>
            </a:pPr>
            <a:r>
              <a:rPr lang="kk-KZ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Берілген объектілер тобын белгілеу</a:t>
            </a:r>
          </a:p>
          <a:p>
            <a:pPr marL="45720" indent="0">
              <a:buNone/>
            </a:pPr>
            <a:r>
              <a:rPr lang="kk-KZ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Shift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батырмасын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басу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соңғы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тобына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басу.</a:t>
            </a:r>
            <a:endParaRPr lang="kk-KZ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3648" y="3356992"/>
            <a:ext cx="5940425" cy="2979425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956376" y="5589240"/>
            <a:ext cx="864096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8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332656"/>
            <a:ext cx="8352928" cy="652534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kk-K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«Ыстық» батырмалар </a:t>
            </a:r>
            <a:endParaRPr lang="kk-KZ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Ctrl +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қатарынан орналаспаған  </a:t>
            </a:r>
          </a:p>
          <a:p>
            <a:pPr marL="45720" lvl="0" indent="0" algn="ctr">
              <a:buClr>
                <a:srgbClr val="F14124">
                  <a:lumMod val="75000"/>
                </a:srgbClr>
              </a:buClr>
              <a:buNone/>
            </a:pP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бірнеше файлдарды  белгілеу </a:t>
            </a:r>
            <a:endParaRPr lang="kk-K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Shift +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басқа кейін бір орналасқан </a:t>
            </a:r>
          </a:p>
          <a:p>
            <a:pPr marL="45720" indent="0">
              <a:buNone/>
            </a:pP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файлдар тобын таңдаңыз</a:t>
            </a:r>
          </a:p>
          <a:p>
            <a:pPr marL="4572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Ctrl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                      барлық объектілерді таңдау </a:t>
            </a:r>
          </a:p>
          <a:p>
            <a:pPr marL="45720" indent="0">
              <a:buNone/>
            </a:pPr>
            <a:endParaRPr lang="kk-KZ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kk-K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ыноска 1 (граница и черта) 4"/>
          <p:cNvSpPr/>
          <p:nvPr/>
        </p:nvSpPr>
        <p:spPr>
          <a:xfrm>
            <a:off x="1845149" y="1120556"/>
            <a:ext cx="288032" cy="288032"/>
          </a:xfrm>
          <a:prstGeom prst="accentBorderCallout1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 1 (граница и черта) 5"/>
          <p:cNvSpPr/>
          <p:nvPr/>
        </p:nvSpPr>
        <p:spPr>
          <a:xfrm>
            <a:off x="1922387" y="2669169"/>
            <a:ext cx="288032" cy="288032"/>
          </a:xfrm>
          <a:prstGeom prst="accentBorderCallout1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Управляющая кнопка: в начало 1">
            <a:hlinkClick r:id="" action="ppaction://hlinkshowjump?jump=firstslide" highlightClick="1"/>
          </p:cNvPr>
          <p:cNvSpPr/>
          <p:nvPr/>
        </p:nvSpPr>
        <p:spPr>
          <a:xfrm>
            <a:off x="8172400" y="5661248"/>
            <a:ext cx="648072" cy="72008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92696"/>
            <a:ext cx="8712968" cy="4896544"/>
          </a:xfrm>
        </p:spPr>
        <p:txBody>
          <a:bodyPr/>
          <a:lstStyle/>
          <a:p>
            <a:pPr marL="0" indent="0" algn="ctr">
              <a:buNone/>
            </a:pPr>
            <a:r>
              <a:rPr lang="kk-KZ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Ортақ команда </a:t>
            </a:r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endParaRPr lang="ru-RU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7956376" y="188640"/>
            <a:ext cx="864096" cy="7200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44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956376" y="5589240"/>
            <a:ext cx="864096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858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kk-KZ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Ортақ командалар  (кесу, көшіру, салу) бірдей барлық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kk-KZ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бағдарламаларында қолданылады.</a:t>
            </a:r>
            <a:endParaRPr lang="ru-RU" sz="4400" dirty="0"/>
          </a:p>
        </p:txBody>
      </p:sp>
      <p:sp>
        <p:nvSpPr>
          <p:cNvPr id="2" name="Управляющая кнопка: в начало 1">
            <a:hlinkClick r:id="" action="ppaction://hlinkshowjump?jump=firstslide" highlightClick="1"/>
          </p:cNvPr>
          <p:cNvSpPr/>
          <p:nvPr/>
        </p:nvSpPr>
        <p:spPr>
          <a:xfrm>
            <a:off x="7956376" y="5517232"/>
            <a:ext cx="864096" cy="86409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249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404664"/>
            <a:ext cx="8352928" cy="52897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kk-KZ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Кесілген нысандар</a:t>
            </a:r>
          </a:p>
          <a:p>
            <a:pPr marL="45720" indent="0">
              <a:buNone/>
            </a:pPr>
            <a:endParaRPr lang="kk-K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1.Нысанды немесе бірнеше нысандарды </a:t>
            </a: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белгілеу</a:t>
            </a:r>
          </a:p>
          <a:p>
            <a:pPr marL="4572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2.Меню терезесінде </a:t>
            </a: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Правка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пункт</a:t>
            </a: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Кесу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аралық сақтағышқа нысан орналасады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 cstate="print"/>
          <a:srcRect l="28547" t="6310" r="8953" b="15567"/>
          <a:stretch/>
        </p:blipFill>
        <p:spPr bwMode="auto">
          <a:xfrm>
            <a:off x="617165" y="3293364"/>
            <a:ext cx="4176464" cy="28970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 cstate="print"/>
          <a:srcRect l="63301" t="36772" r="16667" b="5076"/>
          <a:stretch/>
        </p:blipFill>
        <p:spPr bwMode="auto">
          <a:xfrm>
            <a:off x="5796136" y="3573016"/>
            <a:ext cx="1190625" cy="21937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100392" y="5579330"/>
            <a:ext cx="720080" cy="87400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70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496944" cy="34747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kk-KZ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Нысандарды көшіру</a:t>
            </a:r>
          </a:p>
          <a:p>
            <a:pPr marL="45720" indent="0">
              <a:buNone/>
            </a:pPr>
            <a:endParaRPr lang="kk-KZ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1.Нысанды немесе бірнеше нысандарды 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белгілеу</a:t>
            </a: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2.Меню терезесінде 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Правка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пункт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көшіру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аралық сақтағышқа нысан орналасады</a:t>
            </a:r>
          </a:p>
          <a:p>
            <a:pPr marL="45720" indent="0">
              <a:buNone/>
            </a:pPr>
            <a:endParaRPr lang="kk-K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l="28547" t="6310" r="8953" b="15567"/>
          <a:stretch/>
        </p:blipFill>
        <p:spPr bwMode="auto">
          <a:xfrm>
            <a:off x="539552" y="3501008"/>
            <a:ext cx="4176464" cy="3240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l="67308" t="36773" r="12500" b="4789"/>
          <a:stretch/>
        </p:blipFill>
        <p:spPr bwMode="auto">
          <a:xfrm>
            <a:off x="5148064" y="4149080"/>
            <a:ext cx="1296144" cy="2376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100392" y="5733256"/>
            <a:ext cx="792088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97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731520"/>
            <a:ext cx="8280920" cy="54337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kk-KZ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Буфер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Windows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сақтағышы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тек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ғана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нысанды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қабылдай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 algn="ctr">
              <a:buNone/>
            </a:pPr>
            <a:r>
              <a:rPr lang="kk-KZ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Жаңа нысан койғанда бұрынғы нысан автоматты түрде жойылады.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956376" y="5589240"/>
            <a:ext cx="864096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38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38400"/>
            <a:ext cx="3318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Бастапқы меню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114800"/>
            <a:ext cx="333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Пуск батырмасы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457200"/>
            <a:ext cx="3886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924800" y="32004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Жұмыс журналы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 l="44723" t="54545" r="36111" b="6061"/>
          <a:stretch>
            <a:fillRect/>
          </a:stretch>
        </p:blipFill>
        <p:spPr bwMode="auto">
          <a:xfrm>
            <a:off x="4038600" y="838200"/>
            <a:ext cx="1828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648200" y="5943600"/>
            <a:ext cx="258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Контекстік меню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1295400" y="2590800"/>
            <a:ext cx="243840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0" y="28194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81000" y="4419600"/>
            <a:ext cx="14478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1828800" y="4419600"/>
            <a:ext cx="13716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1981200" y="4572000"/>
            <a:ext cx="13716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2133600" y="4724400"/>
            <a:ext cx="13716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7" idx="1"/>
          </p:cNvCxnSpPr>
          <p:nvPr/>
        </p:nvCxnSpPr>
        <p:spPr>
          <a:xfrm rot="10800000" flipV="1">
            <a:off x="6019800" y="3523566"/>
            <a:ext cx="1905000" cy="578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6200000" flipV="1">
            <a:off x="3885406" y="4420394"/>
            <a:ext cx="3277394" cy="754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Управляющая кнопка: в начало 2">
            <a:hlinkClick r:id="" action="ppaction://hlinkshowjump?jump=firstslide" highlightClick="1"/>
          </p:cNvPr>
          <p:cNvSpPr/>
          <p:nvPr/>
        </p:nvSpPr>
        <p:spPr>
          <a:xfrm>
            <a:off x="8028384" y="5661248"/>
            <a:ext cx="792088" cy="79208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5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731520"/>
            <a:ext cx="8280920" cy="47137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kk-KZ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Нысандарды қою</a:t>
            </a:r>
          </a:p>
          <a:p>
            <a:pPr marL="4572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1.Папканы немесе дискіні ашып,сонда нысанды кою.</a:t>
            </a:r>
          </a:p>
          <a:p>
            <a:pPr marL="4572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2.Меню панелінде</a:t>
            </a: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Правка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</a:t>
            </a: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Кою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3.Салынған файл тізімнің сонында орналасады.</a:t>
            </a:r>
          </a:p>
          <a:p>
            <a:pPr marL="45720" indent="0">
              <a:buNone/>
            </a:pPr>
            <a:endParaRPr lang="kk-K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l="28547" t="6310" r="8953" b="15567"/>
          <a:stretch/>
        </p:blipFill>
        <p:spPr bwMode="auto">
          <a:xfrm>
            <a:off x="467544" y="3212976"/>
            <a:ext cx="4176464" cy="3240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l="16186" t="32497" r="61378" b="27880"/>
          <a:stretch/>
        </p:blipFill>
        <p:spPr bwMode="auto">
          <a:xfrm>
            <a:off x="5134365" y="3231177"/>
            <a:ext cx="1602854" cy="25341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956376" y="5589240"/>
            <a:ext cx="864096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619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Көшіру, жою және көшіру үшін құралдар тақтасын қолдануға болады.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b="77195"/>
          <a:stretch/>
        </p:blipFill>
        <p:spPr bwMode="auto">
          <a:xfrm>
            <a:off x="395536" y="3048000"/>
            <a:ext cx="8280920" cy="2037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Управляющая кнопка: в начало 1">
            <a:hlinkClick r:id="" action="ppaction://hlinkshowjump?jump=firstslide" highlightClick="1"/>
          </p:cNvPr>
          <p:cNvSpPr/>
          <p:nvPr/>
        </p:nvSpPr>
        <p:spPr>
          <a:xfrm>
            <a:off x="8028384" y="5589240"/>
            <a:ext cx="864096" cy="86409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2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00314"/>
            <a:ext cx="7056784" cy="501032"/>
          </a:xfrm>
        </p:spPr>
        <p:txBody>
          <a:bodyPr>
            <a:normAutofit fontScale="90000"/>
          </a:bodyPr>
          <a:lstStyle/>
          <a:p>
            <a:pPr algn="ctr"/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Буфер  айырбастау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1321" r="32109"/>
          <a:stretch>
            <a:fillRect/>
          </a:stretch>
        </p:blipFill>
        <p:spPr bwMode="auto">
          <a:xfrm>
            <a:off x="94079" y="701346"/>
            <a:ext cx="2379684" cy="174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43808" y="980728"/>
            <a:ext cx="540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1.Пуск менюін ашу</a:t>
            </a:r>
          </a:p>
          <a:p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2.Мәзірді ашу</a:t>
            </a:r>
          </a:p>
          <a:p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3.Менюден стандартный батырмасын басу</a:t>
            </a:r>
          </a:p>
          <a:p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4.Қызметтік батырмасын басу</a:t>
            </a:r>
          </a:p>
          <a:p>
            <a:endParaRPr lang="kk-K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t="12500" r="26911"/>
          <a:stretch>
            <a:fillRect/>
          </a:stretch>
        </p:blipFill>
        <p:spPr bwMode="auto">
          <a:xfrm>
            <a:off x="83590" y="2679122"/>
            <a:ext cx="2567842" cy="172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t="15217" r="53555"/>
          <a:stretch>
            <a:fillRect/>
          </a:stretch>
        </p:blipFill>
        <p:spPr bwMode="auto">
          <a:xfrm>
            <a:off x="3851920" y="3027271"/>
            <a:ext cx="3168352" cy="325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t="11111" r="45860"/>
          <a:stretch>
            <a:fillRect/>
          </a:stretch>
        </p:blipFill>
        <p:spPr bwMode="auto">
          <a:xfrm>
            <a:off x="111118" y="4653136"/>
            <a:ext cx="255735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Управляющая кнопка: в начало 2">
            <a:hlinkClick r:id="" action="ppaction://hlinkshowjump?jump=firstslide" highlightClick="1"/>
          </p:cNvPr>
          <p:cNvSpPr/>
          <p:nvPr/>
        </p:nvSpPr>
        <p:spPr>
          <a:xfrm>
            <a:off x="8028384" y="5567536"/>
            <a:ext cx="720080" cy="81379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78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Файлдармен жұмыс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1.Файл мәзірінен элементті ашу</a:t>
            </a:r>
          </a:p>
          <a:p>
            <a:pPr marL="13716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2.Терезедегі дискідегі мәліметті тандап және қайда сақталып тұрған ақпаратты таңдау.</a:t>
            </a:r>
          </a:p>
          <a:p>
            <a:pPr marL="13716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3.Файл атауын басыныз</a:t>
            </a:r>
          </a:p>
          <a:p>
            <a:pPr marL="13716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4.Файл атауын ашыңыз.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956376" y="5589240"/>
            <a:ext cx="864096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64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pPr marL="13716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1.Басып шығару опцияны тандау</a:t>
            </a:r>
          </a:p>
          <a:p>
            <a:pPr marL="13716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2.Егерде компьютерде бірнеше жалғанған кезде керекті тапсырманы тандау</a:t>
            </a:r>
          </a:p>
          <a:p>
            <a:pPr marL="13716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4.Көшірмелердің санын көрсетініз</a:t>
            </a:r>
          </a:p>
          <a:p>
            <a:pPr marL="13716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5.Бас мәзірдегі сақтау тармағын тандау</a:t>
            </a:r>
          </a:p>
          <a:p>
            <a:pPr marL="13716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6.Мәліметті сақтау үшін терезедегі мәліметтерді тандау</a:t>
            </a:r>
          </a:p>
          <a:p>
            <a:pPr marL="13716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7.Сақтау түймешегін басу.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в начало 1">
            <a:hlinkClick r:id="" action="ppaction://hlinkshowjump?jump=firstslide" highlightClick="1"/>
          </p:cNvPr>
          <p:cNvSpPr/>
          <p:nvPr/>
        </p:nvSpPr>
        <p:spPr>
          <a:xfrm>
            <a:off x="8100392" y="5517232"/>
            <a:ext cx="720080" cy="86409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88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45017" y="211648"/>
            <a:ext cx="4540789" cy="836712"/>
          </a:xfrm>
        </p:spPr>
        <p:txBody>
          <a:bodyPr>
            <a:normAutofit fontScale="90000"/>
          </a:bodyPr>
          <a:lstStyle/>
          <a:p>
            <a:r>
              <a:rPr lang="kk-KZ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Терезе бағдарламасы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9563" y="1754029"/>
            <a:ext cx="3039045" cy="564325"/>
          </a:xfrm>
        </p:spPr>
        <p:txBody>
          <a:bodyPr>
            <a:noAutofit/>
          </a:bodyPr>
          <a:lstStyle/>
          <a:p>
            <a:r>
              <a:rPr lang="kk-KZ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Меню қатары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911" y="2101223"/>
            <a:ext cx="5200089" cy="429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6712" y="4314836"/>
            <a:ext cx="2699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Жұмыс істеу  орны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017" y="2777999"/>
            <a:ext cx="3088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Инструменнер қатары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4461" y="1078335"/>
            <a:ext cx="1959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Файлдың аты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704443" y="2101223"/>
            <a:ext cx="1144851" cy="1756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987824" y="4653136"/>
            <a:ext cx="208984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3276868" y="2636912"/>
            <a:ext cx="1107593" cy="3719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364088" y="1536916"/>
            <a:ext cx="0" cy="5456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Управляющая кнопка: в начало 1">
            <a:hlinkClick r:id="" action="ppaction://hlinkshowjump?jump=firstslide" highlightClick="1"/>
          </p:cNvPr>
          <p:cNvSpPr/>
          <p:nvPr/>
        </p:nvSpPr>
        <p:spPr>
          <a:xfrm>
            <a:off x="8532440" y="6453336"/>
            <a:ext cx="611560" cy="404664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37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813" y="1140770"/>
            <a:ext cx="2323396" cy="188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5724128" cy="836712"/>
          </a:xfrm>
        </p:spPr>
        <p:txBody>
          <a:bodyPr>
            <a:normAutofit/>
          </a:bodyPr>
          <a:lstStyle/>
          <a:p>
            <a:pPr algn="l"/>
            <a:r>
              <a:rPr lang="kk-K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Терезенің өзгеру көлемі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6048" y="25012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08448" y="26536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013248" y="295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01254"/>
            <a:ext cx="1728192" cy="140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66534"/>
            <a:ext cx="1728192" cy="140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055" y="2709222"/>
            <a:ext cx="1728192" cy="140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096" y="3279836"/>
            <a:ext cx="1728192" cy="140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19367"/>
            <a:ext cx="1728192" cy="140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52" y="4221088"/>
            <a:ext cx="1728192" cy="140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21" y="4686969"/>
            <a:ext cx="1728192" cy="140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912" y="907052"/>
            <a:ext cx="24482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Тышқанның сол жақ батырмасын басып тұрып терезені үлкейтіп кішірейтуге болады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в начало 3">
            <a:hlinkClick r:id="" action="ppaction://hlinkshowjump?jump=firstslide" highlightClick="1"/>
          </p:cNvPr>
          <p:cNvSpPr/>
          <p:nvPr/>
        </p:nvSpPr>
        <p:spPr>
          <a:xfrm>
            <a:off x="8100392" y="5621140"/>
            <a:ext cx="590817" cy="6161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570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375" y="188640"/>
            <a:ext cx="5292080" cy="1295400"/>
          </a:xfrm>
        </p:spPr>
        <p:txBody>
          <a:bodyPr/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Анықтама шақыру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829" y="2141418"/>
            <a:ext cx="2052228" cy="282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4" r="62495" b="3341"/>
          <a:stretch/>
        </p:blipFill>
        <p:spPr bwMode="auto">
          <a:xfrm>
            <a:off x="395536" y="1844824"/>
            <a:ext cx="2389239" cy="3421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6228184" y="1294226"/>
            <a:ext cx="26642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Бастапқы меню қатарынан анықтама пунктін таңдау</a:t>
            </a:r>
          </a:p>
          <a:p>
            <a:pPr marL="457200" indent="-457200">
              <a:buFont typeface="+mj-lt"/>
              <a:buAutoNum type="arabicPeriod"/>
            </a:pP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Нұсқағышты ашу</a:t>
            </a:r>
          </a:p>
          <a:p>
            <a:pPr marL="457200" indent="-457200">
              <a:buFont typeface="+mj-lt"/>
              <a:buAutoNum type="arabicPeriod"/>
            </a:pP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Іздеу үшін кілт сөз жазу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Терезенің оң жақ бөлігінде іздеген анықтама табылады.</a:t>
            </a:r>
          </a:p>
        </p:txBody>
      </p:sp>
      <p:sp>
        <p:nvSpPr>
          <p:cNvPr id="6" name="Овал 5"/>
          <p:cNvSpPr/>
          <p:nvPr/>
        </p:nvSpPr>
        <p:spPr>
          <a:xfrm>
            <a:off x="7740352" y="188640"/>
            <a:ext cx="1224136" cy="79208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ru-RU" sz="44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Управляющая кнопка: в начало 2">
            <a:hlinkClick r:id="" action="ppaction://hlinkshowjump?jump=firstslide" highlightClick="1"/>
          </p:cNvPr>
          <p:cNvSpPr/>
          <p:nvPr/>
        </p:nvSpPr>
        <p:spPr>
          <a:xfrm>
            <a:off x="8100392" y="5661248"/>
            <a:ext cx="792088" cy="79208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74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2012488"/>
            <a:ext cx="2736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Контекстік мәзірден құжат құру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7" t="23845" r="30948" b="15137"/>
          <a:stretch/>
        </p:blipFill>
        <p:spPr bwMode="auto">
          <a:xfrm>
            <a:off x="3841014" y="1340768"/>
            <a:ext cx="3096344" cy="348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3941" y="5013176"/>
            <a:ext cx="72905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Контекстік менюді ашу</a:t>
            </a:r>
          </a:p>
          <a:p>
            <a:pPr marL="342900" indent="-342900">
              <a:buFont typeface="+mj-lt"/>
              <a:buAutoNum type="arabicPeriod"/>
            </a:pP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Құру пунктін таңдау</a:t>
            </a:r>
          </a:p>
          <a:p>
            <a:pPr marL="342900" indent="-342900">
              <a:buFont typeface="+mj-lt"/>
              <a:buAutoNum type="arabicPeriod"/>
            </a:pP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Құжат құру үшін бағдарлама белгісін шерту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956376" y="5589240"/>
            <a:ext cx="864096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290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326099"/>
            <a:ext cx="4153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b="1" dirty="0" smtClean="0">
                <a:latin typeface="Times New Roman" pitchFamily="18" charset="0"/>
                <a:cs typeface="Times New Roman" pitchFamily="18" charset="0"/>
              </a:rPr>
              <a:t>Контекстік меню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495" y="1124744"/>
            <a:ext cx="5893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Контекстік менюден ярлык құру.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6" t="38911" r="19765"/>
          <a:stretch/>
        </p:blipFill>
        <p:spPr bwMode="auto">
          <a:xfrm>
            <a:off x="4164021" y="1697394"/>
            <a:ext cx="4974817" cy="362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337835"/>
            <a:ext cx="37244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1.Мәзір контекстін  ашу</a:t>
            </a:r>
          </a:p>
          <a:p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2. Таңдау құру</a:t>
            </a:r>
          </a:p>
          <a:p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3. Ярлыкты таңдау</a:t>
            </a:r>
          </a:p>
          <a:p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4. Қайта қарау бағдарлама жолын көрсету</a:t>
            </a:r>
          </a:p>
          <a:p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5.Ары қарай кейін ОК батырмасын басу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6665" r="26286" b="23566"/>
          <a:stretch/>
        </p:blipFill>
        <p:spPr bwMode="auto">
          <a:xfrm>
            <a:off x="4132618" y="4208273"/>
            <a:ext cx="3788963" cy="267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в начало 4">
            <a:hlinkClick r:id="" action="ppaction://hlinkshowjump?jump=firstslide" highlightClick="1"/>
          </p:cNvPr>
          <p:cNvSpPr/>
          <p:nvPr/>
        </p:nvSpPr>
        <p:spPr>
          <a:xfrm>
            <a:off x="8103135" y="5659982"/>
            <a:ext cx="1042416" cy="104241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848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4800"/>
            <a:ext cx="8686800" cy="1542288"/>
          </a:xfrm>
        </p:spPr>
        <p:txBody>
          <a:bodyPr>
            <a:normAutofit/>
          </a:bodyPr>
          <a:lstStyle/>
          <a:p>
            <a:pPr algn="ctr"/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Тышқанның белгісінің формалары</a:t>
            </a:r>
            <a:r>
              <a:rPr lang="kk-KZ" dirty="0" smtClean="0"/>
              <a:t/>
            </a:r>
            <a:br>
              <a:rPr lang="kk-KZ" dirty="0" smtClean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363234"/>
              </p:ext>
            </p:extLst>
          </p:nvPr>
        </p:nvGraphicFramePr>
        <p:xfrm>
          <a:off x="838200" y="1371603"/>
          <a:ext cx="7239000" cy="42976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619500"/>
                <a:gridCol w="36195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- әрі</a:t>
                      </a:r>
                      <a:r>
                        <a:rPr lang="kk-KZ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қарай әрекет ету үшін  экран объектілері бойынша таңдайды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- күту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- кез келген объект мәтін                                </a:t>
                      </a:r>
                      <a:r>
                        <a:rPr lang="kk-KZ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                                                                         жылжыту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-</a:t>
                      </a:r>
                      <a:r>
                        <a:rPr lang="kk-KZ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ол қол жетімсіз ақпаратты көрсетеді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- тігінен терезенің</a:t>
                      </a:r>
                      <a:r>
                        <a:rPr lang="kk-KZ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өлшемін өзгертеді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-</a:t>
                      </a:r>
                      <a:r>
                        <a:rPr lang="kk-KZ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фондық режим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-  терезенің көлденең</a:t>
                      </a:r>
                      <a:r>
                        <a:rPr lang="kk-KZ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өлшемін өзгерту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-Ол көмек жүйесінде гиперсілтемені көрсетеді, немесе мәтін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-</a:t>
                      </a:r>
                      <a:r>
                        <a:rPr lang="kk-KZ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тігінен терезенің өдшемін өзгертеді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Бұл туралы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нысан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сайтыңызда ақпарат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басу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арқылы білуге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болады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Счетверенная стрелка 5"/>
          <p:cNvSpPr/>
          <p:nvPr/>
        </p:nvSpPr>
        <p:spPr>
          <a:xfrm>
            <a:off x="990600" y="2362200"/>
            <a:ext cx="457200" cy="457200"/>
          </a:xfrm>
          <a:prstGeom prst="quadArrow">
            <a:avLst>
              <a:gd name="adj1" fmla="val 22500"/>
              <a:gd name="adj2" fmla="val 10192"/>
              <a:gd name="adj3" fmla="val 2250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Стрелка вниз 7"/>
          <p:cNvSpPr/>
          <p:nvPr/>
        </p:nvSpPr>
        <p:spPr>
          <a:xfrm flipV="1">
            <a:off x="990600" y="1447800"/>
            <a:ext cx="179832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Двойная стрелка вверх/вниз 8"/>
          <p:cNvSpPr/>
          <p:nvPr/>
        </p:nvSpPr>
        <p:spPr>
          <a:xfrm>
            <a:off x="1066800" y="2971800"/>
            <a:ext cx="304800" cy="6096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войная стрелка влево/вправо 9"/>
          <p:cNvSpPr/>
          <p:nvPr/>
        </p:nvSpPr>
        <p:spPr>
          <a:xfrm>
            <a:off x="990600" y="3810000"/>
            <a:ext cx="762000" cy="3810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1066800" y="4572000"/>
            <a:ext cx="533400" cy="381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нак запрета 15"/>
          <p:cNvSpPr/>
          <p:nvPr/>
        </p:nvSpPr>
        <p:spPr>
          <a:xfrm>
            <a:off x="4648200" y="2362200"/>
            <a:ext cx="533400" cy="5334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Блок-схема: сопоставление 16"/>
          <p:cNvSpPr/>
          <p:nvPr/>
        </p:nvSpPr>
        <p:spPr>
          <a:xfrm>
            <a:off x="4724400" y="2971800"/>
            <a:ext cx="228600" cy="381000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 flipV="1">
            <a:off x="4495800" y="2971800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сопоставление 19"/>
          <p:cNvSpPr/>
          <p:nvPr/>
        </p:nvSpPr>
        <p:spPr>
          <a:xfrm>
            <a:off x="4648200" y="1447800"/>
            <a:ext cx="381000" cy="609600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581400"/>
            <a:ext cx="609600" cy="533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48200" y="4572000"/>
            <a:ext cx="3810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Управляющая кнопка: в начало 4">
            <a:hlinkClick r:id="" action="ppaction://hlinkshowjump?jump=firstslide" highlightClick="1"/>
          </p:cNvPr>
          <p:cNvSpPr/>
          <p:nvPr/>
        </p:nvSpPr>
        <p:spPr>
          <a:xfrm>
            <a:off x="8028384" y="5661248"/>
            <a:ext cx="792088" cy="79208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23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Вертикальный свиток 7"/>
          <p:cNvSpPr/>
          <p:nvPr/>
        </p:nvSpPr>
        <p:spPr>
          <a:xfrm>
            <a:off x="388890" y="2312876"/>
            <a:ext cx="4759174" cy="3750880"/>
          </a:xfrm>
          <a:prstGeom prst="verticalScroll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321" y="174056"/>
            <a:ext cx="6965245" cy="1202485"/>
          </a:xfrm>
        </p:spPr>
        <p:txBody>
          <a:bodyPr/>
          <a:lstStyle/>
          <a:p>
            <a:r>
              <a:rPr lang="kk-KZ" b="1" dirty="0" smtClean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Айналдыр</a:t>
            </a:r>
            <a:r>
              <a:rPr lang="kk-KZ" b="1" dirty="0" smtClean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kk-KZ" b="1" dirty="0" smtClean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жолағы</a:t>
            </a:r>
            <a:endParaRPr lang="ru-RU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265" y="3429000"/>
            <a:ext cx="3516246" cy="263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827584" y="1340768"/>
            <a:ext cx="3960440" cy="864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Егер тінтуірмен </a:t>
            </a:r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айналдыр</a:t>
            </a:r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жолағын бассақ, онда жүгіртпе белгіленген жеріне көшеді.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с одним вырезанным скругленным углом 5"/>
          <p:cNvSpPr/>
          <p:nvPr/>
        </p:nvSpPr>
        <p:spPr>
          <a:xfrm>
            <a:off x="5054687" y="1340768"/>
            <a:ext cx="3240360" cy="1944216"/>
          </a:xfrm>
          <a:prstGeom prst="snip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Егер терезеде барлық ақпарат орналаспаса, онда жүгіртпе мен шертпе жолағынан құрылған тік және көлденең </a:t>
            </a:r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айналдыр</a:t>
            </a:r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жолағы пайда болады.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599" y="2852935"/>
            <a:ext cx="38164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Жасырын фрагментті көру үшін, тінтуірдің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жақ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батырмасын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басып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жүгіртпені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керекті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бағдарына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көшіру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Фрагменттердің көшуін жылдамдырақ ету үшін,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айналдыру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жолағының сәйкес батырмасын басу қажет.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8" t="8634" r="47483" b="26891"/>
          <a:stretch/>
        </p:blipFill>
        <p:spPr bwMode="auto">
          <a:xfrm>
            <a:off x="5292080" y="3717032"/>
            <a:ext cx="2664296" cy="15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4729933" y="5161327"/>
            <a:ext cx="266663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Управляющая кнопка: в начало 2">
            <a:hlinkClick r:id="" action="ppaction://hlinkshowjump?jump=firstslide" highlightClick="1"/>
          </p:cNvPr>
          <p:cNvSpPr/>
          <p:nvPr/>
        </p:nvSpPr>
        <p:spPr>
          <a:xfrm>
            <a:off x="7956376" y="5665383"/>
            <a:ext cx="864096" cy="715945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85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0354" y="404664"/>
            <a:ext cx="6965245" cy="1202485"/>
          </a:xfrm>
        </p:spPr>
        <p:txBody>
          <a:bodyPr>
            <a:normAutofit/>
          </a:bodyPr>
          <a:lstStyle/>
          <a:p>
            <a:r>
              <a:rPr lang="kk-KZ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Блокнот мәтіндік редакторы</a:t>
            </a:r>
            <a:endParaRPr lang="ru-RU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43608" y="1556792"/>
            <a:ext cx="7128792" cy="115212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Мәтіндік редактор – бұл қарапайым мәтіндік процессор. Ол қолдану аясында, мәтіндік файлдарды жасауға, өңдеуге және пайдалануға ыңғайлы болып келеді.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77" y="2707906"/>
            <a:ext cx="4425833" cy="331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араллелограмм 4"/>
          <p:cNvSpPr/>
          <p:nvPr/>
        </p:nvSpPr>
        <p:spPr>
          <a:xfrm>
            <a:off x="5148064" y="2976292"/>
            <a:ext cx="2880320" cy="2900980"/>
          </a:xfrm>
          <a:prstGeom prst="parallelogram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kk-KZ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Басты менюдегі бағдарламаны ашу. </a:t>
            </a:r>
          </a:p>
          <a:p>
            <a:pPr marL="342900" indent="-342900" algn="just">
              <a:buAutoNum type="arabicPeriod"/>
            </a:pPr>
            <a:r>
              <a:rPr lang="kk-KZ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Менюдегі стандартты ашу</a:t>
            </a:r>
          </a:p>
          <a:p>
            <a:pPr marL="342900" indent="-342900" algn="just">
              <a:buAutoNum type="arabicPeriod"/>
            </a:pPr>
            <a:r>
              <a:rPr lang="kk-KZ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Блокнотты таңдау.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6" r="77118"/>
          <a:stretch/>
        </p:blipFill>
        <p:spPr bwMode="auto">
          <a:xfrm>
            <a:off x="1247421" y="3141022"/>
            <a:ext cx="3570301" cy="172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7740352" y="188640"/>
            <a:ext cx="1224136" cy="79208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4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ru-RU" sz="44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7956376" y="5661248"/>
            <a:ext cx="864096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607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6" t="6034" r="8009" b="19498"/>
          <a:stretch/>
        </p:blipFill>
        <p:spPr bwMode="auto">
          <a:xfrm>
            <a:off x="2123728" y="3573016"/>
            <a:ext cx="489654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ятиугольник 3"/>
          <p:cNvSpPr/>
          <p:nvPr/>
        </p:nvSpPr>
        <p:spPr>
          <a:xfrm>
            <a:off x="1504256" y="836712"/>
            <a:ext cx="6768752" cy="1304528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Блокнот мәтіндік редакторы өзінің құжаттарын қарапайым мәтіндік файлдарға 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*. txt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ұқсас сақтайды.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1484643" y="2276872"/>
            <a:ext cx="6768752" cy="1152128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Мәтіндік редакторда құрылған файлдарды мәтіндік процессорде ашуға болады.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в начало 1">
            <a:hlinkClick r:id="" action="ppaction://hlinkshowjump?jump=firstslide" highlightClick="1"/>
          </p:cNvPr>
          <p:cNvSpPr/>
          <p:nvPr/>
        </p:nvSpPr>
        <p:spPr>
          <a:xfrm>
            <a:off x="8028384" y="5589240"/>
            <a:ext cx="720080" cy="79208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21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570" y="1700808"/>
            <a:ext cx="4425833" cy="331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692696"/>
            <a:ext cx="3961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WordPad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1" t="26742" r="65222"/>
          <a:stretch/>
        </p:blipFill>
        <p:spPr bwMode="auto">
          <a:xfrm>
            <a:off x="4427984" y="2060848"/>
            <a:ext cx="352839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Выноска 1 5"/>
          <p:cNvSpPr/>
          <p:nvPr/>
        </p:nvSpPr>
        <p:spPr>
          <a:xfrm>
            <a:off x="5076056" y="4258940"/>
            <a:ext cx="2736304" cy="2018457"/>
          </a:xfrm>
          <a:prstGeom prst="borderCallout1">
            <a:avLst>
              <a:gd name="adj1" fmla="val -182"/>
              <a:gd name="adj2" fmla="val -15062"/>
              <a:gd name="adj3" fmla="val 71931"/>
              <a:gd name="adj4" fmla="val -164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 мәзірден </a:t>
            </a: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Бағдарламаларды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таңдау</a:t>
            </a:r>
          </a:p>
          <a:p>
            <a:pPr marL="342900" indent="-342900">
              <a:buAutoNum type="arabicPeriod"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Мәзірдегі </a:t>
            </a: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стандартты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ашу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WordPad</a:t>
            </a: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ты таңдау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одним вырезанным скругленным углом 9"/>
          <p:cNvSpPr/>
          <p:nvPr/>
        </p:nvSpPr>
        <p:spPr>
          <a:xfrm>
            <a:off x="890326" y="1700808"/>
            <a:ext cx="3321634" cy="1656691"/>
          </a:xfrm>
          <a:prstGeom prst="snip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WordPad </a:t>
            </a:r>
            <a:r>
              <a:rPr lang="kk-KZ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редакторы қарапайым блокнот пен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</a:t>
            </a:r>
            <a:r>
              <a:rPr lang="kk-KZ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мәтіндік процессоры арасындағы аралық параметр болып табылады.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с одним вырезанным скругленным углом 12"/>
          <p:cNvSpPr/>
          <p:nvPr/>
        </p:nvSpPr>
        <p:spPr>
          <a:xfrm>
            <a:off x="890326" y="3645024"/>
            <a:ext cx="3402907" cy="2016224"/>
          </a:xfrm>
          <a:prstGeom prst="snip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WordPad</a:t>
            </a:r>
            <a:r>
              <a:rPr lang="kk-KZ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суреттерді, күн мен уақытты қоюға, мәтінді өңдеуге, қаріптің түсін таңдауға, типін, өлшемін, құжаттың шеттерін және т.б. </a:t>
            </a:r>
            <a:r>
              <a:rPr lang="kk-KZ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kk-KZ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рнатуға болады.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7956376" y="5589240"/>
            <a:ext cx="864096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812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7362"/>
            <a:ext cx="5544616" cy="453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H="1" flipV="1">
            <a:off x="5292080" y="2204864"/>
            <a:ext cx="1944216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53444" y="2384883"/>
            <a:ext cx="1206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Сызғыш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5148064" y="2754216"/>
            <a:ext cx="2088232" cy="818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76256" y="357301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Мәтінмәндік мәзір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H="1">
            <a:off x="1475656" y="894031"/>
            <a:ext cx="3384376" cy="4893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912407" y="605087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Құжатты ашатын және сақтайтын батырма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flipH="1" flipV="1">
            <a:off x="1409118" y="1383400"/>
            <a:ext cx="5646650" cy="24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72" name="TextBox 3071"/>
          <p:cNvSpPr txBox="1"/>
          <p:nvPr/>
        </p:nvSpPr>
        <p:spPr>
          <a:xfrm>
            <a:off x="7055768" y="1383399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</a:t>
            </a: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арау және шығару батырмасы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в начало 1">
            <a:hlinkClick r:id="" action="ppaction://hlinkshowjump?jump=firstslide" highlightClick="1"/>
          </p:cNvPr>
          <p:cNvSpPr/>
          <p:nvPr/>
        </p:nvSpPr>
        <p:spPr>
          <a:xfrm>
            <a:off x="8099884" y="5732646"/>
            <a:ext cx="720588" cy="64868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316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2699792" y="3861048"/>
            <a:ext cx="2777840" cy="2880080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kk-KZ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Менюдан Все программы таңдау.</a:t>
            </a:r>
          </a:p>
          <a:p>
            <a:pPr algn="ctr"/>
            <a:r>
              <a:rPr lang="kk-KZ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Менюді ашып Стандартты бағдарламаны таңдау.</a:t>
            </a:r>
          </a:p>
          <a:p>
            <a:pPr algn="ctr"/>
            <a:r>
              <a:rPr lang="kk-KZ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ашу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424935" cy="332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956376" y="5589240"/>
            <a:ext cx="864096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706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Левая круглая скобка 4"/>
          <p:cNvSpPr/>
          <p:nvPr/>
        </p:nvSpPr>
        <p:spPr>
          <a:xfrm rot="5400000">
            <a:off x="3800959" y="332655"/>
            <a:ext cx="108013" cy="2232248"/>
          </a:xfrm>
          <a:prstGeom prst="leftBracke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90981" y="994662"/>
            <a:ext cx="2163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Құралдар тақтасы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углом 6"/>
          <p:cNvSpPr/>
          <p:nvPr/>
        </p:nvSpPr>
        <p:spPr>
          <a:xfrm rot="16200000" flipH="1">
            <a:off x="6222035" y="963232"/>
            <a:ext cx="459196" cy="522057"/>
          </a:xfrm>
          <a:prstGeom prst="bentArrow">
            <a:avLst>
              <a:gd name="adj1" fmla="val 15948"/>
              <a:gd name="adj2" fmla="val 25000"/>
              <a:gd name="adj3" fmla="val 25000"/>
              <a:gd name="adj4" fmla="val 4375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5122" y="557023"/>
            <a:ext cx="15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Таңдалған түс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углом 9"/>
          <p:cNvSpPr/>
          <p:nvPr/>
        </p:nvSpPr>
        <p:spPr>
          <a:xfrm rot="5400000">
            <a:off x="4601192" y="302675"/>
            <a:ext cx="706147" cy="1584176"/>
          </a:xfrm>
          <a:prstGeom prst="bentArrow">
            <a:avLst>
              <a:gd name="adj1" fmla="val 12330"/>
              <a:gd name="adj2" fmla="val 25000"/>
              <a:gd name="adj3" fmla="val 25000"/>
              <a:gd name="adj4" fmla="val 4375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12662" y="809996"/>
            <a:ext cx="1967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Түстер палитрасы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9512" y="5373216"/>
            <a:ext cx="8640960" cy="115212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Бастапқы түсті ауыстыру - түстер палитрасының үстіне сол жақ шертпені басамыз, ал фонның түсін ауыстыру - таңдалған түстің үстіне оң жақ шертпені басамыз.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15" y="1568789"/>
            <a:ext cx="921521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388424" y="6065912"/>
            <a:ext cx="864096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412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4"/>
          <p:cNvGrpSpPr/>
          <p:nvPr/>
        </p:nvGrpSpPr>
        <p:grpSpPr>
          <a:xfrm>
            <a:off x="415160" y="361317"/>
            <a:ext cx="8214726" cy="5756050"/>
            <a:chOff x="539552" y="654975"/>
            <a:chExt cx="8214726" cy="5756050"/>
          </a:xfrm>
        </p:grpSpPr>
        <p:grpSp>
          <p:nvGrpSpPr>
            <p:cNvPr id="3" name="Группа 33"/>
            <p:cNvGrpSpPr/>
            <p:nvPr/>
          </p:nvGrpSpPr>
          <p:grpSpPr>
            <a:xfrm>
              <a:off x="2330073" y="654975"/>
              <a:ext cx="6403453" cy="5756050"/>
              <a:chOff x="2330073" y="654975"/>
              <a:chExt cx="6403453" cy="5756050"/>
            </a:xfrm>
          </p:grpSpPr>
          <p:grpSp>
            <p:nvGrpSpPr>
              <p:cNvPr id="4" name="Группа 16"/>
              <p:cNvGrpSpPr/>
              <p:nvPr/>
            </p:nvGrpSpPr>
            <p:grpSpPr>
              <a:xfrm>
                <a:off x="2913732" y="654975"/>
                <a:ext cx="3119324" cy="5756050"/>
                <a:chOff x="2913732" y="654975"/>
                <a:chExt cx="3119324" cy="5756050"/>
              </a:xfrm>
            </p:grpSpPr>
            <p:grpSp>
              <p:nvGrpSpPr>
                <p:cNvPr id="12" name="Группа 14"/>
                <p:cNvGrpSpPr/>
                <p:nvPr/>
              </p:nvGrpSpPr>
              <p:grpSpPr>
                <a:xfrm>
                  <a:off x="3481335" y="1239750"/>
                  <a:ext cx="2025003" cy="5171275"/>
                  <a:chOff x="3481335" y="1239750"/>
                  <a:chExt cx="2025003" cy="5171275"/>
                </a:xfrm>
              </p:grpSpPr>
              <p:grpSp>
                <p:nvGrpSpPr>
                  <p:cNvPr id="14" name="Группа 3"/>
                  <p:cNvGrpSpPr/>
                  <p:nvPr/>
                </p:nvGrpSpPr>
                <p:grpSpPr>
                  <a:xfrm>
                    <a:off x="3481335" y="1838094"/>
                    <a:ext cx="2025003" cy="4572931"/>
                    <a:chOff x="2982935" y="617569"/>
                    <a:chExt cx="2025003" cy="4572931"/>
                  </a:xfrm>
                </p:grpSpPr>
                <p:pic>
                  <p:nvPicPr>
                    <p:cNvPr id="6" name="Рисунок 5"/>
                    <p:cNvPicPr/>
                    <p:nvPr/>
                  </p:nvPicPr>
                  <p:blipFill rotWithShape="1">
                    <a:blip r:embed="rId2" cstate="print"/>
                    <a:srcRect l="35286" t="6947" r="53155" b="85736"/>
                    <a:stretch/>
                  </p:blipFill>
                  <p:spPr bwMode="auto">
                    <a:xfrm>
                      <a:off x="3024688" y="617569"/>
                      <a:ext cx="1974227" cy="1491066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grpSp>
                  <p:nvGrpSpPr>
                    <p:cNvPr id="15" name="Группа 2"/>
                    <p:cNvGrpSpPr/>
                    <p:nvPr/>
                  </p:nvGrpSpPr>
                  <p:grpSpPr>
                    <a:xfrm>
                      <a:off x="2982935" y="2108635"/>
                      <a:ext cx="2025003" cy="3081865"/>
                      <a:chOff x="3029376" y="1908075"/>
                      <a:chExt cx="2025003" cy="3082210"/>
                    </a:xfrm>
                  </p:grpSpPr>
                  <p:pic>
                    <p:nvPicPr>
                      <p:cNvPr id="5" name="Рисунок 4"/>
                      <p:cNvPicPr/>
                      <p:nvPr/>
                    </p:nvPicPr>
                    <p:blipFill rotWithShape="1">
                      <a:blip r:embed="rId2" cstate="print"/>
                      <a:srcRect l="25456" t="7793" r="72899" b="89646"/>
                      <a:stretch/>
                    </p:blipFill>
                    <p:spPr bwMode="auto">
                      <a:xfrm>
                        <a:off x="3029376" y="1908075"/>
                        <a:ext cx="1038974" cy="914542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53640926-AAD7-44D8-BBD7-CCE9431645EC}">
                          <a14:shadowObscured xmlns:a14="http://schemas.microsoft.com/office/drawing/2010/main"/>
                        </a:ext>
                      </a:extLst>
                    </p:spPr>
                  </p:pic>
                  <p:pic>
                    <p:nvPicPr>
                      <p:cNvPr id="8" name="Рисунок 7"/>
                      <p:cNvPicPr/>
                      <p:nvPr/>
                    </p:nvPicPr>
                    <p:blipFill rotWithShape="1">
                      <a:blip r:embed="rId2" cstate="print"/>
                      <a:srcRect l="28801" t="7504" r="69548" b="89633"/>
                      <a:stretch/>
                    </p:blipFill>
                    <p:spPr bwMode="auto">
                      <a:xfrm>
                        <a:off x="4098807" y="1908075"/>
                        <a:ext cx="935252" cy="914542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53640926-AAD7-44D8-BBD7-CCE9431645EC}">
                          <a14:shadowObscured xmlns:a14="http://schemas.microsoft.com/office/drawing/2010/main"/>
                        </a:ext>
                      </a:extLst>
                    </p:spPr>
                  </p:pic>
                  <p:grpSp>
                    <p:nvGrpSpPr>
                      <p:cNvPr id="17" name="Группа 1"/>
                      <p:cNvGrpSpPr/>
                      <p:nvPr/>
                    </p:nvGrpSpPr>
                    <p:grpSpPr>
                      <a:xfrm>
                        <a:off x="3058507" y="2815493"/>
                        <a:ext cx="1995872" cy="2174792"/>
                        <a:chOff x="3059832" y="1932659"/>
                        <a:chExt cx="1995872" cy="2174792"/>
                      </a:xfrm>
                    </p:grpSpPr>
                    <p:pic>
                      <p:nvPicPr>
                        <p:cNvPr id="7" name="Рисунок 6"/>
                        <p:cNvPicPr/>
                        <p:nvPr/>
                      </p:nvPicPr>
                      <p:blipFill rotWithShape="1">
                        <a:blip r:embed="rId2" cstate="print"/>
                        <a:srcRect l="31566" t="6549" r="65577" b="85571"/>
                        <a:stretch/>
                      </p:blipFill>
                      <p:spPr bwMode="auto">
                        <a:xfrm>
                          <a:off x="3059832" y="3001204"/>
                          <a:ext cx="998334" cy="109910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pic>
                      <p:nvPicPr>
                        <p:cNvPr id="9" name="Рисунок 8"/>
                        <p:cNvPicPr/>
                        <p:nvPr/>
                      </p:nvPicPr>
                      <p:blipFill rotWithShape="1">
                        <a:blip r:embed="rId2" cstate="print"/>
                        <a:srcRect l="28966" t="11248" r="69548" b="85815"/>
                        <a:stretch/>
                      </p:blipFill>
                      <p:spPr bwMode="auto">
                        <a:xfrm>
                          <a:off x="4079811" y="1932659"/>
                          <a:ext cx="975893" cy="1078137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pic>
                      <p:nvPicPr>
                        <p:cNvPr id="10" name="Рисунок 9"/>
                        <p:cNvPicPr/>
                        <p:nvPr/>
                      </p:nvPicPr>
                      <p:blipFill rotWithShape="1">
                        <a:blip r:embed="rId2" cstate="print"/>
                        <a:srcRect l="27067" t="11395" r="71076" b="85742"/>
                        <a:stretch/>
                      </p:blipFill>
                      <p:spPr bwMode="auto">
                        <a:xfrm>
                          <a:off x="4059567" y="3010797"/>
                          <a:ext cx="988438" cy="1096654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pic>
                      <p:nvPicPr>
                        <p:cNvPr id="11" name="Рисунок 10"/>
                        <p:cNvPicPr/>
                        <p:nvPr/>
                      </p:nvPicPr>
                      <p:blipFill rotWithShape="1">
                        <a:blip r:embed="rId2" cstate="print"/>
                        <a:srcRect l="25498" t="11468" r="72892" b="86182"/>
                        <a:stretch/>
                      </p:blipFill>
                      <p:spPr bwMode="auto">
                        <a:xfrm>
                          <a:off x="3072454" y="1939782"/>
                          <a:ext cx="1038974" cy="106142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</p:grpSp>
                </p:grpSp>
              </p:grpSp>
              <p:sp>
                <p:nvSpPr>
                  <p:cNvPr id="13" name="Прямоугольник 12"/>
                  <p:cNvSpPr/>
                  <p:nvPr/>
                </p:nvSpPr>
                <p:spPr>
                  <a:xfrm>
                    <a:off x="4450535" y="1239750"/>
                    <a:ext cx="45720" cy="593617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2913732" y="654975"/>
                  <a:ext cx="3119324" cy="584775"/>
                </a:xfrm>
                <a:prstGeom prst="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kk-KZ" sz="3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Құралдар панелі</a:t>
                  </a:r>
                  <a:endPara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" name="Группа 32"/>
              <p:cNvGrpSpPr/>
              <p:nvPr/>
            </p:nvGrpSpPr>
            <p:grpSpPr>
              <a:xfrm>
                <a:off x="2330073" y="3659855"/>
                <a:ext cx="4307206" cy="2414837"/>
                <a:chOff x="2330073" y="3659855"/>
                <a:chExt cx="4307206" cy="2414837"/>
              </a:xfrm>
            </p:grpSpPr>
            <p:sp>
              <p:nvSpPr>
                <p:cNvPr id="22" name="Прямоугольник 21"/>
                <p:cNvSpPr/>
                <p:nvPr/>
              </p:nvSpPr>
              <p:spPr>
                <a:xfrm>
                  <a:off x="2338883" y="4792746"/>
                  <a:ext cx="1151261" cy="45719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4" name="Прямоугольник 23"/>
                <p:cNvSpPr/>
                <p:nvPr/>
              </p:nvSpPr>
              <p:spPr>
                <a:xfrm>
                  <a:off x="2330073" y="3659855"/>
                  <a:ext cx="1151261" cy="45719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5" name="Прямоугольник 24"/>
                <p:cNvSpPr/>
                <p:nvPr/>
              </p:nvSpPr>
              <p:spPr>
                <a:xfrm flipV="1">
                  <a:off x="5486018" y="4792747"/>
                  <a:ext cx="1151261" cy="72194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6" name="Прямоугольник 25"/>
                <p:cNvSpPr/>
                <p:nvPr/>
              </p:nvSpPr>
              <p:spPr>
                <a:xfrm>
                  <a:off x="5486018" y="6028973"/>
                  <a:ext cx="1151261" cy="45719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7" name="Прямоугольник 26"/>
                <p:cNvSpPr/>
                <p:nvPr/>
              </p:nvSpPr>
              <p:spPr>
                <a:xfrm>
                  <a:off x="2330074" y="6009831"/>
                  <a:ext cx="1151261" cy="45719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8" name="Прямоугольник 27"/>
                <p:cNvSpPr/>
                <p:nvPr/>
              </p:nvSpPr>
              <p:spPr>
                <a:xfrm>
                  <a:off x="5486018" y="3659855"/>
                  <a:ext cx="1151261" cy="45719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6637279" y="3166965"/>
                <a:ext cx="2096247" cy="107721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kk-KZ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Теру (Надпись)</a:t>
                </a:r>
                <a:endPara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637279" y="4546077"/>
                <a:ext cx="2096247" cy="58477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kk-KZ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Масштаб</a:t>
                </a:r>
                <a:endPara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6637280" y="5677168"/>
              <a:ext cx="2116998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k-KZ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Түс таңдау</a:t>
              </a:r>
              <a:endParaRPr lang="ru-RU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39552" y="3367467"/>
              <a:ext cx="2185115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k-KZ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Қарандаш</a:t>
              </a:r>
              <a:endParaRPr lang="ru-RU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05023" y="3739002"/>
            <a:ext cx="2185114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Өшіргіш </a:t>
            </a:r>
          </a:p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(Ластик)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5159" y="4906615"/>
            <a:ext cx="2185115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Қылқалам</a:t>
            </a:r>
          </a:p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Кисть)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483768" y="1920422"/>
            <a:ext cx="914927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1470" y="1628034"/>
            <a:ext cx="218880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Фигуралар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381945" y="1943281"/>
            <a:ext cx="1206757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6512886" y="1650893"/>
            <a:ext cx="209624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(Фигуры)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Управляющая кнопка: в начало 18">
            <a:hlinkClick r:id="" action="ppaction://hlinkshowjump?jump=firstslide" highlightClick="1"/>
          </p:cNvPr>
          <p:cNvSpPr/>
          <p:nvPr/>
        </p:nvSpPr>
        <p:spPr>
          <a:xfrm>
            <a:off x="8100392" y="6117367"/>
            <a:ext cx="720080" cy="624001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371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01" y="1844824"/>
            <a:ext cx="461684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93891" y="836712"/>
            <a:ext cx="63562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Калькуляторды</a:t>
            </a:r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ашу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1" r="62553"/>
          <a:stretch/>
        </p:blipFill>
        <p:spPr bwMode="auto">
          <a:xfrm>
            <a:off x="1293587" y="2261044"/>
            <a:ext cx="3582021" cy="183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нутый угол 5"/>
          <p:cNvSpPr/>
          <p:nvPr/>
        </p:nvSpPr>
        <p:spPr>
          <a:xfrm>
            <a:off x="5292080" y="2060849"/>
            <a:ext cx="2880320" cy="3816424"/>
          </a:xfrm>
          <a:prstGeom prst="foldedCorne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kk-KZ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 мәзірден </a:t>
            </a:r>
            <a:r>
              <a:rPr lang="kk-K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Бағдарламаларды </a:t>
            </a:r>
            <a:r>
              <a:rPr lang="kk-KZ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таңдау</a:t>
            </a:r>
          </a:p>
          <a:p>
            <a:pPr marL="342900" indent="-342900" algn="just">
              <a:buAutoNum type="arabicPeriod"/>
            </a:pPr>
            <a:r>
              <a:rPr lang="kk-K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</a:t>
            </a:r>
            <a:r>
              <a:rPr lang="kk-KZ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мәзірін ашу</a:t>
            </a:r>
          </a:p>
          <a:p>
            <a:pPr marL="342900" indent="-342900" algn="just">
              <a:buAutoNum type="arabicPeriod"/>
            </a:pPr>
            <a:r>
              <a:rPr lang="kk-K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Калькуляторды</a:t>
            </a:r>
            <a:r>
              <a:rPr lang="kk-KZ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таңдау</a:t>
            </a:r>
          </a:p>
          <a:p>
            <a:pPr algn="ctr"/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7956376" y="5589240"/>
            <a:ext cx="864096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97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1" t="17293" r="50841" b="41647"/>
          <a:stretch/>
        </p:blipFill>
        <p:spPr bwMode="auto">
          <a:xfrm>
            <a:off x="971600" y="1052737"/>
            <a:ext cx="3262841" cy="479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450464" y="1052737"/>
            <a:ext cx="3865951" cy="2232247"/>
          </a:xfrm>
          <a:prstGeom prst="roundRect">
            <a:avLst>
              <a:gd name="adj" fmla="val 23184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k-KZ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Калькулятордағы батырмалар қарапайым есепшоттың батырмаларына ұқсас. Сандар пернетақта немесе тінтіуір арқылы басылады.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450465" y="3428999"/>
            <a:ext cx="3937959" cy="2421857"/>
          </a:xfrm>
          <a:prstGeom prst="roundRect">
            <a:avLst>
              <a:gd name="adj" fmla="val 2388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k-KZ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Калькулятордағы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 </a:t>
            </a:r>
            <a:r>
              <a:rPr lang="kk-KZ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пернесі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батырмасына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сәйкес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келеді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kk-KZ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Шыққан нәтижені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kk-KZ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тың кез келген бағдарламасына көшіріп қоюға болады.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в начало 1">
            <a:hlinkClick r:id="" action="ppaction://hlinkshowjump?jump=firstslide" highlightClick="1"/>
          </p:cNvPr>
          <p:cNvSpPr/>
          <p:nvPr/>
        </p:nvSpPr>
        <p:spPr>
          <a:xfrm>
            <a:off x="8172400" y="5733256"/>
            <a:ext cx="576064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417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762000"/>
          </a:xfrm>
        </p:spPr>
        <p:txBody>
          <a:bodyPr>
            <a:noAutofit/>
          </a:bodyPr>
          <a:lstStyle/>
          <a:p>
            <a:pPr algn="ctr"/>
            <a:r>
              <a:rPr lang="kk-KZ" sz="5400" dirty="0" smtClean="0">
                <a:latin typeface="Times New Roman" pitchFamily="18" charset="0"/>
                <a:cs typeface="Times New Roman" pitchFamily="18" charset="0"/>
              </a:rPr>
              <a:t>Менің </a:t>
            </a:r>
            <a:r>
              <a:rPr lang="kk-KZ" sz="5400" dirty="0" smtClean="0">
                <a:latin typeface="Times New Roman" pitchFamily="18" charset="0"/>
                <a:cs typeface="Times New Roman" pitchFamily="18" charset="0"/>
              </a:rPr>
              <a:t>компьютерім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r="40101"/>
          <a:stretch>
            <a:fillRect/>
          </a:stretch>
        </p:blipFill>
        <p:spPr bwMode="auto">
          <a:xfrm>
            <a:off x="611560" y="764704"/>
            <a:ext cx="338437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487660" y="764704"/>
            <a:ext cx="3947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Мой компьютер батырмасын 2рет басу</a:t>
            </a:r>
          </a:p>
          <a:p>
            <a:pPr marL="342900" indent="-342900">
              <a:buAutoNum type="arabicPeriod"/>
            </a:pP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Мой компьютер  басып керекті дискті таңдау</a:t>
            </a:r>
          </a:p>
          <a:p>
            <a:pPr marL="342900" indent="-342900">
              <a:buAutoNum type="arabicPeriod"/>
            </a:pP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Дискті көру үшін ашу</a:t>
            </a:r>
          </a:p>
          <a:p>
            <a:pPr marL="342900" indent="-342900">
              <a:buAutoNum type="arabicPeriod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 r="34000"/>
          <a:stretch>
            <a:fillRect/>
          </a:stretch>
        </p:blipFill>
        <p:spPr bwMode="auto">
          <a:xfrm>
            <a:off x="611560" y="3573016"/>
            <a:ext cx="3384376" cy="309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 t="2083" r="26208"/>
          <a:stretch>
            <a:fillRect/>
          </a:stretch>
        </p:blipFill>
        <p:spPr bwMode="auto">
          <a:xfrm>
            <a:off x="4559424" y="3573016"/>
            <a:ext cx="3468960" cy="311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Овал 6"/>
          <p:cNvSpPr/>
          <p:nvPr/>
        </p:nvSpPr>
        <p:spPr>
          <a:xfrm>
            <a:off x="8028384" y="188640"/>
            <a:ext cx="864096" cy="7200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44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Управляющая кнопка: в начало 2">
            <a:hlinkClick r:id="" action="ppaction://hlinkshowjump?jump=firstslide" highlightClick="1"/>
          </p:cNvPr>
          <p:cNvSpPr/>
          <p:nvPr/>
        </p:nvSpPr>
        <p:spPr>
          <a:xfrm>
            <a:off x="8172400" y="5589240"/>
            <a:ext cx="576064" cy="72008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1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Дыбыс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жазу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Бас мәзірдегі программаны тандау</a:t>
            </a:r>
          </a:p>
          <a:p>
            <a:pPr marL="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2.Стандартты ашу </a:t>
            </a:r>
          </a:p>
          <a:p>
            <a:pPr marL="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3.Развлечение батырмасын ашу </a:t>
            </a:r>
          </a:p>
          <a:p>
            <a:pPr marL="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4.Дыбыс жазуды тандау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Админ\Desktop\IMG_063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6" r="61307" b="53137"/>
          <a:stretch/>
        </p:blipFill>
        <p:spPr bwMode="auto">
          <a:xfrm>
            <a:off x="683568" y="3717032"/>
            <a:ext cx="4032448" cy="2736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Управляющая кнопка: в начало 5">
            <a:hlinkClick r:id="" action="ppaction://hlinkshowjump?jump=firstslide" highlightClick="1"/>
          </p:cNvPr>
          <p:cNvSpPr/>
          <p:nvPr/>
        </p:nvSpPr>
        <p:spPr>
          <a:xfrm>
            <a:off x="8028384" y="5674378"/>
            <a:ext cx="792088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54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байланысы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lvl="0" indent="0" algn="ctr">
              <a:buClr>
                <a:prstClr val="white">
                  <a:shade val="95000"/>
                </a:prstClr>
              </a:buClr>
              <a:buNone/>
            </a:pPr>
            <a:r>
              <a:rPr lang="kk-KZ" dirty="0">
                <a:solidFill>
                  <a:schemeClr val="bg1"/>
                </a:solidFill>
                <a:cs typeface="Times New Roman" pitchFamily="18" charset="0"/>
              </a:rPr>
              <a:t>1.Негізгі мәзәрден </a:t>
            </a:r>
            <a:r>
              <a:rPr lang="kk-KZ" dirty="0" smtClean="0">
                <a:solidFill>
                  <a:schemeClr val="bg1"/>
                </a:solidFill>
                <a:cs typeface="Times New Roman" pitchFamily="18" charset="0"/>
              </a:rPr>
              <a:t>Программа </a:t>
            </a:r>
            <a:r>
              <a:rPr lang="kk-KZ" dirty="0">
                <a:solidFill>
                  <a:schemeClr val="bg1"/>
                </a:solidFill>
                <a:cs typeface="Times New Roman" pitchFamily="18" charset="0"/>
              </a:rPr>
              <a:t>бағдарламасын тандау</a:t>
            </a:r>
          </a:p>
          <a:p>
            <a:pPr marL="137160" indent="0">
              <a:buNone/>
            </a:pPr>
            <a:r>
              <a:rPr lang="kk-KZ" dirty="0" smtClean="0">
                <a:solidFill>
                  <a:schemeClr val="bg1"/>
                </a:solidFill>
              </a:rPr>
              <a:t>2. Стандартты ашу </a:t>
            </a:r>
          </a:p>
          <a:p>
            <a:pPr marL="137160" indent="0">
              <a:buNone/>
            </a:pPr>
            <a:r>
              <a:rPr lang="kk-KZ" dirty="0" smtClean="0">
                <a:solidFill>
                  <a:schemeClr val="bg1"/>
                </a:solidFill>
              </a:rPr>
              <a:t>3. Байланысты тандау</a:t>
            </a:r>
          </a:p>
          <a:p>
            <a:pPr marL="137160" indent="0">
              <a:buNone/>
            </a:pPr>
            <a:r>
              <a:rPr lang="kk-KZ" dirty="0" smtClean="0">
                <a:solidFill>
                  <a:schemeClr val="bg1"/>
                </a:solidFill>
              </a:rPr>
              <a:t>4.Телефонды тандау</a:t>
            </a:r>
          </a:p>
          <a:p>
            <a:pPr marL="137160" indent="0">
              <a:buNone/>
            </a:pPr>
            <a:r>
              <a:rPr lang="kk-KZ" dirty="0" smtClean="0">
                <a:solidFill>
                  <a:schemeClr val="bg1"/>
                </a:solidFill>
              </a:rPr>
              <a:t>Телефон номерін жазып немесе номерді жылдам теру бағдарламасын тандау</a:t>
            </a:r>
          </a:p>
          <a:p>
            <a:pPr marL="137160" indent="0">
              <a:buNone/>
            </a:pPr>
            <a:r>
              <a:rPr lang="kk-KZ" dirty="0" smtClean="0">
                <a:solidFill>
                  <a:schemeClr val="bg1"/>
                </a:solidFill>
              </a:rPr>
              <a:t>5.Берілген абонент номерін жазу үшін, аты және номері бағдарласын тандау.</a:t>
            </a:r>
          </a:p>
          <a:p>
            <a:pPr marL="137160" indent="0">
              <a:buNone/>
            </a:pPr>
            <a:r>
              <a:rPr lang="kk-KZ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413750" cy="476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100392" y="5733256"/>
            <a:ext cx="648072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86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Админ\Desktop\IMG_0637.JPG"/>
          <p:cNvPicPr>
            <a:picLocks noGrp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98" r="52329" b="16283"/>
          <a:stretch/>
        </p:blipFill>
        <p:spPr bwMode="auto">
          <a:xfrm>
            <a:off x="611560" y="620688"/>
            <a:ext cx="7992888" cy="56880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Управляющая кнопка: в начало 2">
            <a:hlinkClick r:id="" action="ppaction://hlinkshowjump?jump=firstslide" highlightClick="1"/>
          </p:cNvPr>
          <p:cNvSpPr/>
          <p:nvPr/>
        </p:nvSpPr>
        <p:spPr>
          <a:xfrm>
            <a:off x="8100392" y="5661248"/>
            <a:ext cx="792088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59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Тышқанды орнату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268760"/>
            <a:ext cx="8003232" cy="49685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1.Негізгі мәзірден Настройка бағдарламасын тандау.</a:t>
            </a:r>
          </a:p>
          <a:p>
            <a:pPr marL="0" indent="0" algn="just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ақылау тақтасын ашу</a:t>
            </a:r>
          </a:p>
          <a:p>
            <a:pPr marL="0" indent="0" algn="just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Тышқанды тандау </a:t>
            </a:r>
          </a:p>
          <a:p>
            <a:pPr marL="0" indent="0" algn="just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Тандау жылдамдығы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озғалу үшін сырғытпаны жылжытыныз </a:t>
            </a:r>
          </a:p>
          <a:p>
            <a:pPr marL="0" indent="0" algn="just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5.Екі рет нұсқауды шертіп,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терезесінде қуыршақтар пайда болады, терезеге қалай ақпарат дайын болады солай бер шертіп қою керек.</a:t>
            </a:r>
          </a:p>
          <a:p>
            <a:pPr marL="0" indent="0" algn="just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6.Ок батырмасын шерту 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172400" y="5661248"/>
            <a:ext cx="576064" cy="64807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73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Админ\Desktop\IMG_0638.JPG"/>
          <p:cNvPicPr>
            <a:picLocks noGrp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t="21230" r="37866" b="50001"/>
          <a:stretch/>
        </p:blipFill>
        <p:spPr bwMode="auto">
          <a:xfrm>
            <a:off x="683568" y="332656"/>
            <a:ext cx="7920880" cy="59760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Управляющая кнопка: в начало 2">
            <a:hlinkClick r:id="" action="ppaction://hlinkshowjump?jump=firstslide" highlightClick="1"/>
          </p:cNvPr>
          <p:cNvSpPr/>
          <p:nvPr/>
        </p:nvSpPr>
        <p:spPr>
          <a:xfrm>
            <a:off x="8100392" y="5661248"/>
            <a:ext cx="792088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83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2244" y="262762"/>
            <a:ext cx="7467600" cy="1143000"/>
          </a:xfrm>
        </p:spPr>
        <p:txBody>
          <a:bodyPr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Құпия сөзді орнату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331640" y="1723600"/>
            <a:ext cx="7467600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Бас мәзірді тандау</a:t>
            </a:r>
          </a:p>
          <a:p>
            <a:pPr marL="0" indent="0">
              <a:buNone/>
            </a:pP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Бас мәзірді тандап ашу</a:t>
            </a:r>
          </a:p>
          <a:p>
            <a:pPr marL="0" indent="0">
              <a:buNone/>
            </a:pP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Құпия сөзді тандау</a:t>
            </a:r>
          </a:p>
          <a:p>
            <a:pPr marL="0" indent="0">
              <a:buNone/>
            </a:pP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Windows </a:t>
            </a: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құпия сөзді ауыстыру</a:t>
            </a:r>
          </a:p>
          <a:p>
            <a:pPr marL="0" indent="0">
              <a:buNone/>
            </a:pPr>
            <a:endParaRPr lang="kk-KZ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28384" y="5661248"/>
            <a:ext cx="864096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39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Жана жолағына құпия сөзді көрсету</a:t>
            </a:r>
          </a:p>
          <a:p>
            <a:pPr marL="0" indent="0">
              <a:buNone/>
            </a:pPr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Жана жолақтағы құпия сөзді қайталау </a:t>
            </a:r>
          </a:p>
          <a:p>
            <a:pPr marL="0" indent="0">
              <a:buNone/>
            </a:pPr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7.Растау үшін ОК батырмасын басу</a:t>
            </a:r>
            <a:b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kk-KZ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956376" y="5733256"/>
            <a:ext cx="792088" cy="75438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Админ\Desktop\IMG_0638.JPG"/>
          <p:cNvPicPr>
            <a:picLocks noGrp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41" r="45729" b="14316"/>
          <a:stretch/>
        </p:blipFill>
        <p:spPr bwMode="auto">
          <a:xfrm>
            <a:off x="611560" y="404664"/>
            <a:ext cx="8208912" cy="59040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Управляющая кнопка: в начало 2">
            <a:hlinkClick r:id="" action="ppaction://hlinkshowjump?jump=firstslide" highlightClick="1"/>
          </p:cNvPr>
          <p:cNvSpPr/>
          <p:nvPr/>
        </p:nvSpPr>
        <p:spPr>
          <a:xfrm>
            <a:off x="8100392" y="5661248"/>
            <a:ext cx="792088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5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728191"/>
          </a:xfrm>
        </p:spPr>
        <p:txBody>
          <a:bodyPr/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Дискіні дифрагментациялау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4" y="1772816"/>
            <a:ext cx="8975886" cy="3293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kk-KZ" sz="32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. Негізгі </a:t>
            </a:r>
            <a:r>
              <a:rPr lang="kk-KZ" sz="3200" dirty="0">
                <a:latin typeface="Times New Roman" pitchFamily="18" charset="0"/>
                <a:cs typeface="Times New Roman" pitchFamily="18" charset="0"/>
              </a:rPr>
              <a:t>мәзірден </a:t>
            </a:r>
            <a:r>
              <a:rPr lang="kk-KZ" sz="3200" b="1" dirty="0"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kk-KZ" sz="3200" dirty="0">
                <a:latin typeface="Times New Roman" pitchFamily="18" charset="0"/>
                <a:cs typeface="Times New Roman" pitchFamily="18" charset="0"/>
              </a:rPr>
              <a:t>бағдарламасын </a:t>
            </a:r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таңдау</a:t>
            </a:r>
            <a:endParaRPr lang="kk-KZ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32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Стандартты</a:t>
            </a:r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3200" dirty="0">
                <a:latin typeface="Times New Roman" pitchFamily="18" charset="0"/>
                <a:cs typeface="Times New Roman" pitchFamily="18" charset="0"/>
              </a:rPr>
              <a:t>тандау</a:t>
            </a:r>
          </a:p>
          <a:p>
            <a:pPr algn="just"/>
            <a:r>
              <a:rPr lang="kk-KZ" sz="32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kk-KZ" sz="3200" b="1" dirty="0">
                <a:latin typeface="Times New Roman" pitchFamily="18" charset="0"/>
                <a:cs typeface="Times New Roman" pitchFamily="18" charset="0"/>
              </a:rPr>
              <a:t>Служебный </a:t>
            </a:r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командасын тандау</a:t>
            </a:r>
          </a:p>
          <a:p>
            <a:pPr algn="just"/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kk-KZ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Дискіні </a:t>
            </a:r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дифрагментациялау</a:t>
            </a:r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5.Дискіні </a:t>
            </a:r>
            <a:r>
              <a:rPr lang="kk-KZ" sz="3200" dirty="0">
                <a:latin typeface="Times New Roman" pitchFamily="18" charset="0"/>
                <a:cs typeface="Times New Roman" pitchFamily="18" charset="0"/>
              </a:rPr>
              <a:t>тандау </a:t>
            </a:r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ок </a:t>
            </a:r>
            <a:r>
              <a:rPr lang="kk-KZ" sz="3200" dirty="0">
                <a:latin typeface="Times New Roman" pitchFamily="18" charset="0"/>
                <a:cs typeface="Times New Roman" pitchFamily="18" charset="0"/>
              </a:rPr>
              <a:t>батырмасын тандау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028384" y="5661248"/>
            <a:ext cx="720080" cy="93610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82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6.Дифрагментацияны қарау үшін </a:t>
            </a:r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 алу </a:t>
            </a: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батырмасын басамыз.</a:t>
            </a:r>
          </a:p>
          <a:p>
            <a:pPr marL="0" indent="0" algn="just">
              <a:buNone/>
            </a:pP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7.Цифрлау үшін </a:t>
            </a:r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Легенда</a:t>
            </a: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батырмасын басу</a:t>
            </a:r>
          </a:p>
          <a:p>
            <a:pPr marL="0" indent="0" algn="just">
              <a:buNone/>
            </a:pP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8.Берілген терезеден шығу үшін </a:t>
            </a:r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 өшіру </a:t>
            </a: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батырмасын басу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в начало 3">
            <a:hlinkClick r:id="" action="ppaction://hlinkshowjump?jump=firstslide" highlightClick="1"/>
          </p:cNvPr>
          <p:cNvSpPr/>
          <p:nvPr/>
        </p:nvSpPr>
        <p:spPr>
          <a:xfrm>
            <a:off x="8100392" y="5661248"/>
            <a:ext cx="792088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76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1052736"/>
            <a:ext cx="7467600" cy="1143000"/>
          </a:xfrm>
        </p:spPr>
        <p:txBody>
          <a:bodyPr>
            <a:norm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Компьютердегі диск белгілері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55776" y="2636912"/>
            <a:ext cx="3600400" cy="315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Управляющая кнопка: в начало 2">
            <a:hlinkClick r:id="" action="ppaction://hlinkshowjump?jump=firstslide" highlightClick="1"/>
          </p:cNvPr>
          <p:cNvSpPr/>
          <p:nvPr/>
        </p:nvSpPr>
        <p:spPr>
          <a:xfrm>
            <a:off x="8100392" y="5661248"/>
            <a:ext cx="720080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7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Дискіні тазалау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kk-KZ" sz="4000" dirty="0">
                <a:latin typeface="Times New Roman" pitchFamily="18" charset="0"/>
                <a:cs typeface="Times New Roman" pitchFamily="18" charset="0"/>
              </a:rPr>
              <a:t>1.Негізгі </a:t>
            </a:r>
            <a:r>
              <a:rPr lang="kk-KZ" sz="4000" dirty="0" smtClean="0">
                <a:latin typeface="Times New Roman" pitchFamily="18" charset="0"/>
                <a:cs typeface="Times New Roman" pitchFamily="18" charset="0"/>
              </a:rPr>
              <a:t>мәзірден </a:t>
            </a:r>
            <a:r>
              <a:rPr lang="kk-KZ" sz="4000" b="1" dirty="0" smtClean="0">
                <a:latin typeface="Times New Roman" pitchFamily="18" charset="0"/>
                <a:cs typeface="Times New Roman" pitchFamily="18" charset="0"/>
              </a:rPr>
              <a:t>Программа</a:t>
            </a:r>
            <a:r>
              <a:rPr lang="kk-KZ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4000" dirty="0">
                <a:latin typeface="Times New Roman" pitchFamily="18" charset="0"/>
                <a:cs typeface="Times New Roman" pitchFamily="18" charset="0"/>
              </a:rPr>
              <a:t>бағдарламасын тандау</a:t>
            </a:r>
          </a:p>
          <a:p>
            <a:pPr marL="0" lvl="0" indent="0" algn="just">
              <a:buNone/>
            </a:pPr>
            <a:r>
              <a:rPr lang="kk-KZ" sz="4000" dirty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kk-KZ" sz="4000" b="1" dirty="0">
                <a:latin typeface="Times New Roman" pitchFamily="18" charset="0"/>
                <a:cs typeface="Times New Roman" pitchFamily="18" charset="0"/>
              </a:rPr>
              <a:t>Стандартты </a:t>
            </a:r>
            <a:r>
              <a:rPr lang="kk-KZ" sz="4000" dirty="0">
                <a:latin typeface="Times New Roman" pitchFamily="18" charset="0"/>
                <a:cs typeface="Times New Roman" pitchFamily="18" charset="0"/>
              </a:rPr>
              <a:t>тандау</a:t>
            </a:r>
          </a:p>
          <a:p>
            <a:pPr marL="0" lvl="0" indent="0" algn="just">
              <a:buNone/>
            </a:pPr>
            <a:r>
              <a:rPr lang="kk-KZ" sz="40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kk-KZ" sz="4000" b="1" dirty="0">
                <a:latin typeface="Times New Roman" pitchFamily="18" charset="0"/>
                <a:cs typeface="Times New Roman" pitchFamily="18" charset="0"/>
              </a:rPr>
              <a:t>Служебный</a:t>
            </a:r>
            <a:r>
              <a:rPr lang="kk-KZ" sz="4000" dirty="0">
                <a:latin typeface="Times New Roman" pitchFamily="18" charset="0"/>
                <a:cs typeface="Times New Roman" pitchFamily="18" charset="0"/>
              </a:rPr>
              <a:t> командасын </a:t>
            </a:r>
            <a:r>
              <a:rPr lang="kk-KZ" sz="4000" dirty="0" smtClean="0">
                <a:latin typeface="Times New Roman" pitchFamily="18" charset="0"/>
                <a:cs typeface="Times New Roman" pitchFamily="18" charset="0"/>
              </a:rPr>
              <a:t>тандау</a:t>
            </a:r>
          </a:p>
          <a:p>
            <a:pPr marL="0" lvl="0" indent="0" algn="just">
              <a:buNone/>
            </a:pPr>
            <a:r>
              <a:rPr lang="kk-KZ" sz="4000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kk-KZ" sz="4000" b="1" dirty="0" smtClean="0">
                <a:latin typeface="Times New Roman" pitchFamily="18" charset="0"/>
                <a:cs typeface="Times New Roman" pitchFamily="18" charset="0"/>
              </a:rPr>
              <a:t>Дискіні тазартуды </a:t>
            </a:r>
            <a:r>
              <a:rPr lang="kk-KZ" sz="4000" dirty="0" smtClean="0">
                <a:latin typeface="Times New Roman" pitchFamily="18" charset="0"/>
                <a:cs typeface="Times New Roman" pitchFamily="18" charset="0"/>
              </a:rPr>
              <a:t>тандау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100392" y="5733256"/>
            <a:ext cx="648072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00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Тазарту үшін диск тандау</a:t>
            </a:r>
          </a:p>
          <a:p>
            <a:pPr marL="0" indent="0" algn="just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Ок батырмасын басу.</a:t>
            </a:r>
          </a:p>
          <a:p>
            <a:pPr marL="0" indent="0" algn="just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Өшіретін типті белгілеу </a:t>
            </a:r>
          </a:p>
          <a:p>
            <a:pPr marL="0" indent="0" algn="just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Өшіру үшін ок батырмасын басу</a:t>
            </a:r>
          </a:p>
          <a:p>
            <a:pPr marL="0" indent="0" algn="just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9.Терезедегі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шіруді растау үшін Ия батырмасын басу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в начало 3">
            <a:hlinkClick r:id="" action="ppaction://hlinkshowjump?jump=firstslide" highlightClick="1"/>
          </p:cNvPr>
          <p:cNvSpPr/>
          <p:nvPr/>
        </p:nvSpPr>
        <p:spPr>
          <a:xfrm>
            <a:off x="8100392" y="5661248"/>
            <a:ext cx="792088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74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Антивирус программасы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lvl="0" indent="0" algn="just">
              <a:buNone/>
            </a:pPr>
            <a:r>
              <a:rPr lang="kk-KZ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1.Негізгі </a:t>
            </a:r>
            <a:r>
              <a:rPr lang="kk-KZ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мәзірден Программа </a:t>
            </a:r>
            <a:r>
              <a:rPr lang="kk-KZ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бағдарламасын тандау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AntiViral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Toolkit Pro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таңдау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AVP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сканерді ашу </a:t>
            </a:r>
          </a:p>
          <a:p>
            <a:pPr marL="0" indent="0" algn="just">
              <a:buNone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4. Берілген Аумақты тексерін дискіні тандау</a:t>
            </a:r>
          </a:p>
          <a:p>
            <a:pPr marL="0" indent="0" algn="just">
              <a:buNone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5.Бағдарламаны бастау үшін Пуск батырмасын басу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Управляющая кнопка: в начало 4">
            <a:hlinkClick r:id="" action="ppaction://hlinkshowjump?jump=firstslide" highlightClick="1"/>
          </p:cNvPr>
          <p:cNvSpPr/>
          <p:nvPr/>
        </p:nvSpPr>
        <p:spPr>
          <a:xfrm>
            <a:off x="8100392" y="5661248"/>
            <a:ext cx="792088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95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 мұрағаттау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1.Негізгі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мәзірден Программа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бағдарламасын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таңдау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WinRAR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бағдарламасын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тандау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WinRAR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бағдарламасын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ашу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Мұрағаттау үшін файлды тандау </a:t>
            </a:r>
          </a:p>
          <a:p>
            <a:pPr marL="0" indent="0" algn="just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5.Қосу батырмасын басу</a:t>
            </a:r>
          </a:p>
          <a:p>
            <a:pPr marL="0" indent="0" algn="just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6.Мұрағаттын атын жазу </a:t>
            </a:r>
          </a:p>
          <a:p>
            <a:pPr marL="0" indent="0" algn="just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ОК батырмасын басу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в начало 3">
            <a:hlinkClick r:id="" action="ppaction://hlinkshowjump?jump=firstslide" highlightClick="1"/>
          </p:cNvPr>
          <p:cNvSpPr/>
          <p:nvPr/>
        </p:nvSpPr>
        <p:spPr>
          <a:xfrm>
            <a:off x="8100392" y="5661248"/>
            <a:ext cx="792088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86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0291"/>
            <a:ext cx="8496944" cy="542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Горизонтальный свиток 7"/>
          <p:cNvSpPr/>
          <p:nvPr/>
        </p:nvSpPr>
        <p:spPr>
          <a:xfrm>
            <a:off x="3563888" y="1110541"/>
            <a:ext cx="5256584" cy="4032448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Уақыт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индикаторының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үстіне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барып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тінтуірдің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оң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жақ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батырмасы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басамыз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Уақытты өзгерту.</a:t>
            </a:r>
          </a:p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Таңдалған уақытты өзгерту.</a:t>
            </a:r>
          </a:p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Ок командасын басамыз.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720" y="246887"/>
            <a:ext cx="849694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kk-KZ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Уақыт индикаторы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Управляющая кнопка: в начало 6">
            <a:hlinkClick r:id="" action="ppaction://hlinkshowjump?jump=firstslide" highlightClick="1"/>
          </p:cNvPr>
          <p:cNvSpPr/>
          <p:nvPr/>
        </p:nvSpPr>
        <p:spPr>
          <a:xfrm>
            <a:off x="8119736" y="5914152"/>
            <a:ext cx="792088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968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969" y="3833664"/>
            <a:ext cx="622818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71543"/>
            <a:ext cx="856895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Басқару панелі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8" b="3581"/>
          <a:stretch/>
        </p:blipFill>
        <p:spPr bwMode="auto">
          <a:xfrm>
            <a:off x="251002" y="979429"/>
            <a:ext cx="5766435" cy="2874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6017437" y="979429"/>
            <a:ext cx="2659019" cy="2854235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kk-KZ" dirty="0" smtClean="0"/>
              <a:t>Пуск батырмасын басу.</a:t>
            </a:r>
          </a:p>
          <a:p>
            <a:pPr algn="ctr"/>
            <a:r>
              <a:rPr lang="kk-KZ" dirty="0" smtClean="0"/>
              <a:t>2. Панель управления басу арқылы терезесін ашу.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5345832"/>
            <a:ext cx="1127297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6593" y="4653334"/>
            <a:ext cx="1739579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Басқару </a:t>
            </a:r>
          </a:p>
          <a:p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панелінің </a:t>
            </a:r>
          </a:p>
          <a:p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терезесі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Управляющая кнопка: в начало 7">
            <a:hlinkClick r:id="" action="ppaction://hlinkshowjump?jump=firstslide" highlightClick="1"/>
          </p:cNvPr>
          <p:cNvSpPr/>
          <p:nvPr/>
        </p:nvSpPr>
        <p:spPr>
          <a:xfrm>
            <a:off x="8129267" y="5985284"/>
            <a:ext cx="792088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011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70" y="917431"/>
            <a:ext cx="6264696" cy="335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332656"/>
            <a:ext cx="849694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Қаріп орнату(Установка шрифтов)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6444208" y="917430"/>
            <a:ext cx="2520280" cy="4815825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Басқару панелінен Қаріпті таңдау.</a:t>
            </a:r>
          </a:p>
          <a:p>
            <a:pPr marL="342900" indent="-342900" algn="ctr">
              <a:buAutoNum type="arabicPeriod"/>
            </a:pP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Менюдан Файл таңдап Қаріп орнату.</a:t>
            </a:r>
          </a:p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Қаріп сақталу керек дискіні таңдау.</a:t>
            </a:r>
          </a:p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Қаріппен папка ашу.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349270" y="4272191"/>
            <a:ext cx="5950922" cy="2253153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Орнатылатын қаріпті таңдау немесе Барлығын белгілеуді басу.</a:t>
            </a:r>
          </a:p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Fonts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папкасына қаріп көшірілуі тиіс жалауша орнату.</a:t>
            </a:r>
          </a:p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ОК батырмасын басу.</a:t>
            </a:r>
          </a:p>
        </p:txBody>
      </p:sp>
      <p:sp>
        <p:nvSpPr>
          <p:cNvPr id="7" name="Управляющая кнопка: в начало 6">
            <a:hlinkClick r:id="" action="ppaction://hlinkshowjump?jump=firstslide" highlightClick="1"/>
          </p:cNvPr>
          <p:cNvSpPr/>
          <p:nvPr/>
        </p:nvSpPr>
        <p:spPr>
          <a:xfrm>
            <a:off x="8028384" y="5733255"/>
            <a:ext cx="792088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8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586814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Вертикальный свиток 3"/>
          <p:cNvSpPr/>
          <p:nvPr/>
        </p:nvSpPr>
        <p:spPr>
          <a:xfrm>
            <a:off x="5508104" y="836712"/>
            <a:ext cx="3635896" cy="5904656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Бас</a:t>
            </a:r>
            <a:r>
              <a:rPr lang="kk-KZ" dirty="0" smtClean="0"/>
              <a:t>қару панелінде Программы командасы  таңдаймыз.</a:t>
            </a:r>
          </a:p>
          <a:p>
            <a:pPr marL="342900" indent="-342900" algn="ctr">
              <a:buAutoNum type="arabicPeriod"/>
            </a:pPr>
            <a:r>
              <a:rPr lang="kk-KZ" dirty="0" smtClean="0"/>
              <a:t>Өшіру қажет программаларды белгілейміз.</a:t>
            </a:r>
          </a:p>
          <a:p>
            <a:pPr algn="ctr"/>
            <a:r>
              <a:rPr lang="kk-KZ" dirty="0" smtClean="0"/>
              <a:t>2. Өшіру(Удалить) командасын орындаймыз.</a:t>
            </a:r>
          </a:p>
          <a:p>
            <a:pPr algn="ctr"/>
            <a:r>
              <a:rPr lang="kk-KZ" dirty="0" smtClean="0"/>
              <a:t>3. «Да» батырмасын басып, өшірілгеніне көз жеткіземіз.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04154" y="188227"/>
            <a:ext cx="84969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Бағдарламаны өшіру(Удаление программ)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8406" y="5903893"/>
            <a:ext cx="5508104" cy="95410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Ескерту: Бағдарлама өшіру кезінде мұқият болыңыз.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Управляющая кнопка: в начало 7">
            <a:hlinkClick r:id="" action="ppaction://hlinkshowjump?jump=firstslide" highlightClick="1"/>
          </p:cNvPr>
          <p:cNvSpPr/>
          <p:nvPr/>
        </p:nvSpPr>
        <p:spPr>
          <a:xfrm>
            <a:off x="8100392" y="5746606"/>
            <a:ext cx="792088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994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Бағдарламаны орнату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Public\Videos\Новая папка (2)\скачанные файлы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5722405" cy="42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1819" t="984" r="35416" b="62992"/>
          <a:stretch>
            <a:fillRect/>
          </a:stretch>
        </p:blipFill>
        <p:spPr bwMode="auto">
          <a:xfrm>
            <a:off x="500034" y="1928802"/>
            <a:ext cx="435771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Багетная рамка 5"/>
          <p:cNvSpPr/>
          <p:nvPr/>
        </p:nvSpPr>
        <p:spPr>
          <a:xfrm>
            <a:off x="5357818" y="1428736"/>
            <a:ext cx="3643338" cy="5072098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Панель управленияны ашу</a:t>
            </a:r>
          </a:p>
          <a:p>
            <a:pPr marL="342900" indent="-342900" algn="just">
              <a:buAutoNum type="arabicPeriod"/>
            </a:pP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Бағдарламаны орнату және өшіруді ашу</a:t>
            </a:r>
          </a:p>
          <a:p>
            <a:pPr marL="342900" indent="-342900" algn="just">
              <a:buAutoNum type="arabicPeriod"/>
            </a:pP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Орнатуды басу</a:t>
            </a:r>
          </a:p>
          <a:p>
            <a:pPr marL="342900" indent="-342900" algn="just">
              <a:buAutoNum type="arabicPeriod"/>
            </a:pP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Жалғастыру батырмасын басу арқылы бағдарламаны орнатудағы барлық ұсынымдарды орындау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в начало 6">
            <a:hlinkClick r:id="" action="ppaction://hlinkshowjump?jump=firstslide" highlightClick="1"/>
          </p:cNvPr>
          <p:cNvSpPr/>
          <p:nvPr/>
        </p:nvSpPr>
        <p:spPr>
          <a:xfrm>
            <a:off x="8319219" y="6176798"/>
            <a:ext cx="792088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“Ыстық” пернелер</a:t>
            </a:r>
            <a:endParaRPr lang="ru-RU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buNone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Windows 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пен жұмыс істеген кезде тінтуірдің орнына пернені қолдануға болады. Пернелерді пайдалану арқылы ашуға, жабуға, бастау мәзірін, жұмыс үстелін, түрлі мәзірлерді және тілқатысу терезелерін және веб-беттерді жылжытуға болады.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956376" y="5589240"/>
            <a:ext cx="864096" cy="93610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958" y="1604674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kk-KZ" sz="4800" i="1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Kz Times New Roman" pitchFamily="18" charset="0"/>
                <a:cs typeface="Times New Roman" pitchFamily="18" charset="0"/>
              </a:rPr>
              <a:t>Файлды </a:t>
            </a:r>
            <a:r>
              <a:rPr lang="kk-KZ" sz="4800" i="1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Kz Times New Roman" pitchFamily="18" charset="0"/>
                <a:cs typeface="Times New Roman" pitchFamily="18" charset="0"/>
              </a:rPr>
              <a:t>ұйымдастыру</a:t>
            </a:r>
            <a:r>
              <a:rPr lang="ru-RU" sz="4800" i="1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Kz Times New Roman" pitchFamily="18" charset="0"/>
                <a:cs typeface="Times New Roman" pitchFamily="18" charset="0"/>
              </a:rPr>
              <a:t/>
            </a:r>
            <a:br>
              <a:rPr lang="ru-RU" sz="4800" i="1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Kz Times New Roman" pitchFamily="18" charset="0"/>
                <a:cs typeface="Times New Roman" pitchFamily="18" charset="0"/>
              </a:rPr>
            </a:br>
            <a:endParaRPr lang="ru-RU" sz="4800" i="1" dirty="0"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Kz 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Program Files (x86)\Microsoft Office\MEDIA\CAGCAT10\j019538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640">
            <a:off x="5189776" y="3101002"/>
            <a:ext cx="2371526" cy="248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8028384" y="188640"/>
            <a:ext cx="864096" cy="7200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44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028384" y="5661249"/>
            <a:ext cx="792088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878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357158" y="0"/>
          <a:ext cx="8501123" cy="6620340"/>
        </p:xfrm>
        <a:graphic>
          <a:graphicData uri="http://schemas.openxmlformats.org/drawingml/2006/table">
            <a:tbl>
              <a:tblPr/>
              <a:tblGrid>
                <a:gridCol w="4250115"/>
                <a:gridCol w="4251008"/>
              </a:tblGrid>
              <a:tr h="3910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Windows</a:t>
                      </a:r>
                      <a:r>
                        <a:rPr kumimoji="0" lang="kk-KZ" sz="1200" b="0" i="0" u="none" strike="noStrike" kern="1200" cap="none" spc="0" normalizeH="0" baseline="0" noProof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тағы жалпы пернелер</a:t>
                      </a:r>
                      <a:endParaRPr kumimoji="0" lang="ru-RU" sz="1200" b="0" i="0" u="none" strike="noStrike" kern="1200" cap="none" spc="0" normalizeH="0" baseline="0" noProof="0" dirty="0" smtClean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Орындалуы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Ctrl + A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Жалпы оқшаулау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Ctrl + C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Көшіру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Ctrl + X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Жою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Ctrl + V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Салу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Ctrl + Z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Күшін жою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Ctrl +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Пуск мәзірін ашу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DELETE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Жою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52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SHIFT</a:t>
                      </a: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 кез келген көрсеткімен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Терезе немесе жұмыс үстеліндегі бірнеше элементтерді таңдау, және де құжаттағы мәтінді таңдау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SHIFT + F10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Белгіленген элемент үшін контекстік мәзірді ашу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F2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Таңдалған элементті қайта атау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F3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Файлды немесе папканы іздеу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52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F4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«Менің компьютерім» терезесіндегі немесе  өткізгіш 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windows </a:t>
                      </a: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терезесіндегі мекенжайлар тізімін көрсету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F5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Белсенді терезені жаңарту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F6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Терезе немесе жұмыс үстеліндкгі дисплей элементтері арасында ауысу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F10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Желісі ағымдағы мәзірді активтендіру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ALT + ENTER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Таңдалған элементтердің қасиеттерін көру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ALT + F4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Ағымдағы элементті жабу немесе белсенді бағдарламадан шығу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ALT + TAB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Ашылған бір элементтен келесі элементке көшу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ALT + </a:t>
                      </a: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ПРОБЕЛ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Ашылған тәртіппен элементтерін ауыстырып қосу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ALT + ESC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Белсенді терезенің мәзір жүйесін көрсету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ESC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Ағымдағы тапсырмадан бас тарту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172400" y="5661248"/>
            <a:ext cx="576064" cy="5760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251520" y="404658"/>
          <a:ext cx="8568951" cy="6120685"/>
        </p:xfrm>
        <a:graphic>
          <a:graphicData uri="http://schemas.openxmlformats.org/drawingml/2006/table">
            <a:tbl>
              <a:tblPr/>
              <a:tblGrid>
                <a:gridCol w="4284028"/>
                <a:gridCol w="4284923"/>
              </a:tblGrid>
              <a:tr h="437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 smtClean="0">
                          <a:latin typeface="Times New Roman"/>
                          <a:ea typeface="Calibri"/>
                          <a:cs typeface="Times New Roman"/>
                        </a:rPr>
                        <a:t>Мәтінмәндік</a:t>
                      </a:r>
                      <a:r>
                        <a:rPr lang="kk-KZ" sz="16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терезесіндегі пернелер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latin typeface="Times New Roman"/>
                          <a:ea typeface="Calibri"/>
                          <a:cs typeface="Times New Roman"/>
                        </a:rPr>
                        <a:t>Орындалуы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CTRL + </a:t>
                      </a:r>
                      <a:r>
                        <a:rPr lang="en-US" sz="1600" dirty="0" smtClean="0">
                          <a:latin typeface="Times New Roman"/>
                          <a:ea typeface="Calibri"/>
                          <a:cs typeface="Times New Roman"/>
                        </a:rPr>
                        <a:t>TAB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latin typeface="Times New Roman"/>
                          <a:ea typeface="Calibri"/>
                          <a:cs typeface="Times New Roman"/>
                        </a:rPr>
                        <a:t>Кірістіру арқылы алға жылжу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SHIFT + TAB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latin typeface="Times New Roman"/>
                          <a:ea typeface="Calibri"/>
                          <a:cs typeface="Times New Roman"/>
                        </a:rPr>
                        <a:t>Параметр арқылы артқа жылжу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TAB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latin typeface="Times New Roman"/>
                          <a:ea typeface="Calibri"/>
                          <a:cs typeface="Times New Roman"/>
                        </a:rPr>
                        <a:t>Параметр арқылы алға жылжу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4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ALT + </a:t>
                      </a:r>
                      <a:r>
                        <a:rPr lang="kk-KZ" sz="1600">
                          <a:latin typeface="Times New Roman"/>
                          <a:ea typeface="Calibri"/>
                          <a:cs typeface="Times New Roman"/>
                        </a:rPr>
                        <a:t>асты сызылған әріп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latin typeface="Times New Roman"/>
                          <a:ea typeface="Calibri"/>
                          <a:cs typeface="Times New Roman"/>
                        </a:rPr>
                        <a:t>Команданын орындалуына сәйкес немесе параметрдің таңдауына сәйкес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4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ENTER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latin typeface="Times New Roman"/>
                          <a:ea typeface="Calibri"/>
                          <a:cs typeface="Times New Roman"/>
                        </a:rPr>
                        <a:t>Батырмалар немесе команданын активті режимінің орындалуы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ПРОБЕЛ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latin typeface="Times New Roman"/>
                          <a:ea typeface="Calibri"/>
                          <a:cs typeface="Times New Roman"/>
                        </a:rPr>
                        <a:t>Жалауды орнату немесе алып тастау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15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BACKSPACE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latin typeface="Times New Roman"/>
                          <a:ea typeface="Calibri"/>
                          <a:cs typeface="Times New Roman"/>
                        </a:rPr>
                        <a:t>Қалай сақтау немесе ашу терезесінде белгіленген бір деңгейде папкадан жоғары папка ашу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F1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latin typeface="Times New Roman"/>
                          <a:ea typeface="Calibri"/>
                          <a:cs typeface="Times New Roman"/>
                        </a:rPr>
                        <a:t>Анықтама қорытындысы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F4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latin typeface="Times New Roman"/>
                          <a:ea typeface="Calibri"/>
                          <a:cs typeface="Times New Roman"/>
                        </a:rPr>
                        <a:t>Активті тізімнің элементін көрсету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100392" y="5733256"/>
            <a:ext cx="648072" cy="5760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0" y="188640"/>
          <a:ext cx="8712968" cy="6486298"/>
        </p:xfrm>
        <a:graphic>
          <a:graphicData uri="http://schemas.openxmlformats.org/drawingml/2006/table">
            <a:tbl>
              <a:tblPr/>
              <a:tblGrid>
                <a:gridCol w="4486210"/>
                <a:gridCol w="4226758"/>
              </a:tblGrid>
              <a:tr h="3916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Windows </a:t>
                      </a:r>
                      <a:r>
                        <a:rPr lang="kk-KZ" sz="1800" dirty="0">
                          <a:latin typeface="Times New Roman"/>
                          <a:ea typeface="Calibri"/>
                          <a:cs typeface="Times New Roman"/>
                        </a:rPr>
                        <a:t>өткізгішіндегі пернелер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latin typeface="Times New Roman"/>
                          <a:ea typeface="Calibri"/>
                          <a:cs typeface="Times New Roman"/>
                        </a:rPr>
                        <a:t>Орындалуы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Calibri"/>
                          <a:cs typeface="Times New Roman"/>
                        </a:rPr>
                        <a:t>END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latin typeface="Times New Roman"/>
                          <a:ea typeface="Calibri"/>
                          <a:cs typeface="Times New Roman"/>
                        </a:rPr>
                        <a:t>Активті терезенің төменгі лауазымына өту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3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Calibri"/>
                          <a:cs typeface="Times New Roman"/>
                        </a:rPr>
                        <a:t>HOME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latin typeface="Times New Roman"/>
                          <a:ea typeface="Calibri"/>
                          <a:cs typeface="Times New Roman"/>
                        </a:rPr>
                        <a:t>Активті терезенің жоғарғы лауазымына өту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3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Calibri"/>
                          <a:cs typeface="Times New Roman"/>
                        </a:rPr>
                        <a:t>NUM LOCK </a:t>
                      </a:r>
                      <a:r>
                        <a:rPr lang="kk-KZ" sz="1800">
                          <a:latin typeface="Times New Roman"/>
                          <a:ea typeface="Calibri"/>
                          <a:cs typeface="Times New Roman"/>
                        </a:rPr>
                        <a:t>+ *(жұлдызша) сандық пернелерде</a:t>
                      </a:r>
                      <a:r>
                        <a:rPr lang="kk-KZ" sz="1800" b="1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latin typeface="Times New Roman"/>
                          <a:ea typeface="Calibri"/>
                          <a:cs typeface="Times New Roman"/>
                        </a:rPr>
                        <a:t>Таңдалған папкаға салынған барлық папканы көрсету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3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Calibri"/>
                          <a:cs typeface="Times New Roman"/>
                        </a:rPr>
                        <a:t>NUM LOCK </a:t>
                      </a:r>
                      <a:r>
                        <a:rPr lang="kk-KZ" sz="1800">
                          <a:latin typeface="Times New Roman"/>
                          <a:ea typeface="Calibri"/>
                          <a:cs typeface="Times New Roman"/>
                        </a:rPr>
                        <a:t>+ қосу белгісі (</a:t>
                      </a:r>
                      <a:r>
                        <a:rPr lang="kk-KZ" sz="18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kk-KZ" sz="1800">
                          <a:latin typeface="Times New Roman"/>
                          <a:ea typeface="Calibri"/>
                          <a:cs typeface="Times New Roman"/>
                        </a:rPr>
                        <a:t>) сандық пернелерде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latin typeface="Times New Roman"/>
                          <a:ea typeface="Calibri"/>
                          <a:cs typeface="Times New Roman"/>
                        </a:rPr>
                        <a:t>Таңдалған папканың  мазмұнын көрсету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3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Calibri"/>
                          <a:cs typeface="Times New Roman"/>
                        </a:rPr>
                        <a:t>NUM LOCK </a:t>
                      </a:r>
                      <a:r>
                        <a:rPr lang="kk-KZ" sz="1800">
                          <a:latin typeface="Times New Roman"/>
                          <a:ea typeface="Calibri"/>
                          <a:cs typeface="Times New Roman"/>
                        </a:rPr>
                        <a:t>+ азайту белгісі (</a:t>
                      </a:r>
                      <a:r>
                        <a:rPr lang="kk-KZ" sz="18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kk-KZ" sz="1800">
                          <a:latin typeface="Times New Roman"/>
                          <a:ea typeface="Calibri"/>
                          <a:cs typeface="Times New Roman"/>
                        </a:rPr>
                        <a:t>) сандық пернелерде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latin typeface="Times New Roman"/>
                          <a:ea typeface="Calibri"/>
                          <a:cs typeface="Times New Roman"/>
                        </a:rPr>
                        <a:t>Белгіленген папканы бүктеу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5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latin typeface="Times New Roman"/>
                          <a:ea typeface="Calibri"/>
                          <a:cs typeface="Times New Roman"/>
                        </a:rPr>
                        <a:t>Сол бағыт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latin typeface="Times New Roman"/>
                          <a:ea typeface="Calibri"/>
                          <a:cs typeface="Times New Roman"/>
                        </a:rPr>
                        <a:t>Белгіленген элементті бүктеу, егер ол жайылған, немесе ата – ана папкасын таңдау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5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>
                          <a:latin typeface="Times New Roman"/>
                          <a:ea typeface="Calibri"/>
                          <a:cs typeface="Times New Roman"/>
                        </a:rPr>
                        <a:t>Оң бағыт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latin typeface="Times New Roman"/>
                          <a:ea typeface="Calibri"/>
                          <a:cs typeface="Times New Roman"/>
                        </a:rPr>
                        <a:t>Белгіленген элементті көрсету, егер ол бүктелген, немесе бірінші папканын ішін белгілеу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Управляющая кнопка: в начало 2">
            <a:hlinkClick r:id="" action="ppaction://hlinkshowjump?jump=firstslide" highlightClick="1"/>
          </p:cNvPr>
          <p:cNvSpPr/>
          <p:nvPr/>
        </p:nvSpPr>
        <p:spPr>
          <a:xfrm>
            <a:off x="8244408" y="6209928"/>
            <a:ext cx="792088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764704"/>
            <a:ext cx="8991600" cy="6093296"/>
          </a:xfrm>
        </p:spPr>
        <p:txBody>
          <a:bodyPr>
            <a:normAutofit/>
          </a:bodyPr>
          <a:lstStyle/>
          <a:p>
            <a:endParaRPr lang="kk-KZ" sz="4800" b="1" i="1" dirty="0" smtClean="0">
              <a:latin typeface="Kz Times New Roman" pitchFamily="18" charset="0"/>
              <a:ea typeface="Kz Times New Roman" pitchFamily="18" charset="0"/>
              <a:cs typeface="Kz Times New Roman" pitchFamily="18" charset="0"/>
            </a:endParaRPr>
          </a:p>
          <a:p>
            <a:pPr marL="0" indent="0" algn="ctr">
              <a:buNone/>
            </a:pPr>
            <a:r>
              <a:rPr lang="kk-KZ" sz="6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Kz Times New Roman" pitchFamily="18" charset="0"/>
                <a:cs typeface="Times New Roman" pitchFamily="18" charset="0"/>
              </a:rPr>
              <a:t>Файл</a:t>
            </a:r>
            <a:r>
              <a:rPr lang="kk-KZ" sz="6000" dirty="0" smtClean="0">
                <a:latin typeface="Times New Roman" pitchFamily="18" charset="0"/>
                <a:ea typeface="Kz Times New Roman" pitchFamily="18" charset="0"/>
                <a:cs typeface="Times New Roman" pitchFamily="18" charset="0"/>
              </a:rPr>
              <a:t>- </a:t>
            </a:r>
            <a:r>
              <a:rPr lang="kk-KZ" sz="6000" i="1" dirty="0" smtClean="0">
                <a:solidFill>
                  <a:schemeClr val="tx1"/>
                </a:solidFill>
                <a:latin typeface="Times New Roman" pitchFamily="18" charset="0"/>
                <a:ea typeface="Kz Times New Roman" pitchFamily="18" charset="0"/>
                <a:cs typeface="Times New Roman" pitchFamily="18" charset="0"/>
              </a:rPr>
              <a:t>ақпараттың ең аз бірлігі, өз атауы бар байт.</a:t>
            </a:r>
            <a:endParaRPr lang="ru-RU" sz="6000" i="1" dirty="0">
              <a:solidFill>
                <a:schemeClr val="tx1"/>
              </a:solidFill>
              <a:latin typeface="Times New Roman" pitchFamily="18" charset="0"/>
              <a:ea typeface="Kz Times New Roman" pitchFamily="18" charset="0"/>
              <a:cs typeface="Times New Roman" pitchFamily="18" charset="0"/>
            </a:endParaRPr>
          </a:p>
        </p:txBody>
      </p: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172400" y="5589240"/>
            <a:ext cx="720080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774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dirty="0" smtClean="0"/>
              <a:t> </a:t>
            </a:r>
            <a:r>
              <a:rPr lang="kk-KZ" dirty="0" smtClean="0">
                <a:latin typeface="Kz Times New Roman" pitchFamily="18" charset="0"/>
                <a:ea typeface="Kz Times New Roman" pitchFamily="18" charset="0"/>
                <a:cs typeface="Kz Times New Roman" pitchFamily="18" charset="0"/>
              </a:rPr>
              <a:t>Пуск        </a:t>
            </a:r>
            <a:r>
              <a:rPr lang="kk-KZ" dirty="0" smtClean="0">
                <a:latin typeface="Kz Times New Roman" pitchFamily="18" charset="0"/>
                <a:ea typeface="Kz Times New Roman" pitchFamily="18" charset="0"/>
                <a:cs typeface="Kz Times New Roman" pitchFamily="18" charset="0"/>
              </a:rPr>
              <a:t>   Программы         </a:t>
            </a:r>
            <a:r>
              <a:rPr lang="kk-KZ" dirty="0" smtClean="0">
                <a:latin typeface="Kz Times New Roman" pitchFamily="18" charset="0"/>
                <a:ea typeface="Kz Times New Roman" pitchFamily="18" charset="0"/>
                <a:cs typeface="Kz Times New Roman" pitchFamily="18" charset="0"/>
              </a:rPr>
              <a:t>өткізгіш           папка таңдау          файл </a:t>
            </a:r>
            <a:endParaRPr lang="ru-RU" dirty="0">
              <a:latin typeface="Kz Times New Roman" pitchFamily="18" charset="0"/>
              <a:ea typeface="Kz Times New Roman" pitchFamily="18" charset="0"/>
              <a:cs typeface="Kz 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9" r="20132" b="4324"/>
          <a:stretch/>
        </p:blipFill>
        <p:spPr bwMode="auto">
          <a:xfrm>
            <a:off x="2195736" y="1435922"/>
            <a:ext cx="4392488" cy="220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37790" b="-12505"/>
          <a:stretch/>
        </p:blipFill>
        <p:spPr bwMode="auto">
          <a:xfrm>
            <a:off x="2195736" y="3858467"/>
            <a:ext cx="6084676" cy="308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1871700" y="488421"/>
            <a:ext cx="64807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4752020" y="488421"/>
            <a:ext cx="64807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7092280" y="488421"/>
            <a:ext cx="64807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3075573" y="924681"/>
            <a:ext cx="64807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в начало 2">
            <a:hlinkClick r:id="" action="ppaction://hlinkshowjump?jump=firstslide" highlightClick="1"/>
          </p:cNvPr>
          <p:cNvSpPr/>
          <p:nvPr/>
        </p:nvSpPr>
        <p:spPr>
          <a:xfrm>
            <a:off x="7956376" y="5589240"/>
            <a:ext cx="864096" cy="79208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84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459</TotalTime>
  <Words>1847</Words>
  <Application>Microsoft Office PowerPoint</Application>
  <PresentationFormat>Экран (4:3)</PresentationFormat>
  <Paragraphs>417</Paragraphs>
  <Slides>72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Эркер</vt:lpstr>
      <vt:lpstr>Презентация PowerPoint</vt:lpstr>
      <vt:lpstr>Презентация PowerPoint</vt:lpstr>
      <vt:lpstr>Презентация PowerPoint</vt:lpstr>
      <vt:lpstr>Тышқанның белгісінің формалары </vt:lpstr>
      <vt:lpstr>Менің компьютерім</vt:lpstr>
      <vt:lpstr>Компьютердегі диск белгілері</vt:lpstr>
      <vt:lpstr>Файлды ұйымдастыру </vt:lpstr>
      <vt:lpstr>Презентация PowerPoint</vt:lpstr>
      <vt:lpstr> Пуск           Программы         өткізгіш           папка таңдау          файл </vt:lpstr>
      <vt:lpstr>Презентация PowerPoint</vt:lpstr>
      <vt:lpstr>Презентация PowerPoint</vt:lpstr>
      <vt:lpstr>Менің компьютерім        диск        буманы ашып         меншік пунктін басу        ок</vt:lpstr>
      <vt:lpstr>Презентация PowerPoint</vt:lpstr>
      <vt:lpstr>Презентация PowerPoint</vt:lpstr>
      <vt:lpstr>Файл мен буманы іздеу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Ортақ команда Windows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Буфер  айырбастау</vt:lpstr>
      <vt:lpstr>Файлдармен жұмыс </vt:lpstr>
      <vt:lpstr>Презентация PowerPoint</vt:lpstr>
      <vt:lpstr>Терезе бағдарламасы</vt:lpstr>
      <vt:lpstr>Терезенің өзгеру көлемі</vt:lpstr>
      <vt:lpstr>Анықтама шақыру</vt:lpstr>
      <vt:lpstr>Презентация PowerPoint</vt:lpstr>
      <vt:lpstr>Презентация PowerPoint</vt:lpstr>
      <vt:lpstr>Айналдыру жолағы</vt:lpstr>
      <vt:lpstr>Блокнот мәтіндік редакторы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Дыбыс жазу </vt:lpstr>
      <vt:lpstr>Телефон байланысы </vt:lpstr>
      <vt:lpstr>Презентация PowerPoint</vt:lpstr>
      <vt:lpstr>Тышқанды орнату</vt:lpstr>
      <vt:lpstr>Презентация PowerPoint</vt:lpstr>
      <vt:lpstr>Құпия сөзді орнату </vt:lpstr>
      <vt:lpstr>Презентация PowerPoint</vt:lpstr>
      <vt:lpstr>Презентация PowerPoint</vt:lpstr>
      <vt:lpstr>Дискіні дифрагментациялау</vt:lpstr>
      <vt:lpstr>Презентация PowerPoint</vt:lpstr>
      <vt:lpstr>Дискіні тазалау</vt:lpstr>
      <vt:lpstr>Презентация PowerPoint</vt:lpstr>
      <vt:lpstr>Антивирус программасы </vt:lpstr>
      <vt:lpstr>Деректерді мұрағаттау</vt:lpstr>
      <vt:lpstr>Презентация PowerPoint</vt:lpstr>
      <vt:lpstr>Презентация PowerPoint</vt:lpstr>
      <vt:lpstr>Презентация PowerPoint</vt:lpstr>
      <vt:lpstr>Презентация PowerPoint</vt:lpstr>
      <vt:lpstr>Бағдарламаны орнату</vt:lpstr>
      <vt:lpstr>“Ыстық” пернелер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Файлды ұйымдастыру</dc:title>
  <dc:creator>Макпал</dc:creator>
  <cp:lastModifiedBy>Муратжан</cp:lastModifiedBy>
  <cp:revision>59</cp:revision>
  <dcterms:created xsi:type="dcterms:W3CDTF">2016-05-05T16:00:11Z</dcterms:created>
  <dcterms:modified xsi:type="dcterms:W3CDTF">2017-04-02T20:33:19Z</dcterms:modified>
</cp:coreProperties>
</file>