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358" r:id="rId3"/>
    <p:sldId id="372" r:id="rId4"/>
    <p:sldId id="353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7" r:id="rId14"/>
    <p:sldId id="373" r:id="rId15"/>
    <p:sldId id="300" r:id="rId16"/>
    <p:sldId id="302" r:id="rId17"/>
    <p:sldId id="303" r:id="rId18"/>
    <p:sldId id="304" r:id="rId19"/>
    <p:sldId id="355" r:id="rId20"/>
    <p:sldId id="354" r:id="rId21"/>
    <p:sldId id="288" r:id="rId22"/>
    <p:sldId id="285" r:id="rId23"/>
    <p:sldId id="370" r:id="rId24"/>
    <p:sldId id="3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CC00"/>
    <a:srgbClr val="FF00FF"/>
    <a:srgbClr val="4B5B43"/>
    <a:srgbClr val="FFD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38" autoAdjust="0"/>
  </p:normalViewPr>
  <p:slideViewPr>
    <p:cSldViewPr>
      <p:cViewPr>
        <p:scale>
          <a:sx n="60" d="100"/>
          <a:sy n="60" d="100"/>
        </p:scale>
        <p:origin x="-2155" y="-52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C5EE4B-A796-4E9E-8935-BDAE512824B7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3F04F75-D991-4F40-ABE0-F3BA061F2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50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04F75-D991-4F40-ABE0-F3BA061F28C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4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F94A-67C1-4943-B38E-0A5B0CE6EA5D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87F4-C0CC-49D0-9005-BE9D888B5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7845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B9A7-418B-4091-8D1C-EB083186A644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2A62-8F10-438B-BD3C-53D1A2733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7472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00F87-71F1-4E14-84A0-3DB138407623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0A02-31F7-4BFC-AAA2-EE6CC8D8B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6709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900A-3CAF-4BF9-9B56-2A800789B0A0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8CCB-D653-4866-B1E3-33E7668B4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3808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16AA-0D9D-456F-B442-5C41730AA116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9A8E-C4B2-4133-B2B3-8ABE80158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7841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4D0E0-0C70-4A56-8CA2-78C2FC5688DC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E95E-615D-4196-B50E-7A1DF6D32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6634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77F9-46AB-4296-AB3B-DF8A625CAEC2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6394-B09C-42C1-92FE-353B6AA40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1678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0229-2CC8-4B13-B117-6385D0F8A77B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6CCA-C66F-4C60-9563-C0C1C3EAB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4597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E238-4804-44C0-AFEE-493981B3C5C5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457B-D5EC-41AC-B12D-2AF03410E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3661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71E4-43FB-4407-9E99-93BFD621910A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933A-46A6-4309-B50D-55B823D9E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426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8FFA-F551-4FFD-A94D-C8B08B0EBE24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35F3D-7166-4445-B52D-3EACD760D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0216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E1997C-513E-423F-9823-FECE8E58B6C7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04C30C-C48A-4A70-AEA6-62CA6F89B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7" r:id="rId9"/>
    <p:sldLayoutId id="2147484005" r:id="rId10"/>
    <p:sldLayoutId id="2147484006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jpe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jpe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jpeg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jpeg"/><Relationship Id="rId5" Type="http://schemas.openxmlformats.org/officeDocument/2006/relationships/image" Target="../media/image18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.emf"/><Relationship Id="rId9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5.xml"/><Relationship Id="rId3" Type="http://schemas.openxmlformats.org/officeDocument/2006/relationships/notesSlide" Target="../notesSlides/notesSlide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image" Target="../media/image2.emf"/><Relationship Id="rId15" Type="http://schemas.openxmlformats.org/officeDocument/2006/relationships/image" Target="../media/image3.jpeg"/><Relationship Id="rId10" Type="http://schemas.openxmlformats.org/officeDocument/2006/relationships/slide" Target="slide10.xml"/><Relationship Id="rId4" Type="http://schemas.openxmlformats.org/officeDocument/2006/relationships/oleObject" Target="../embeddings/oleObject3.bin"/><Relationship Id="rId9" Type="http://schemas.openxmlformats.org/officeDocument/2006/relationships/slide" Target="slide9.xml"/><Relationship Id="rId1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686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51648" cy="3240360"/>
          </a:xfrm>
          <a:noFill/>
          <a:ln>
            <a:noFill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WordPad </a:t>
            </a:r>
            <a:r>
              <a:rPr lang="kk-KZ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мәтіндік редакторының қосымша мүмкіндіктері</a:t>
            </a:r>
            <a:endParaRPr lang="ru-RU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2"/>
          <p:cNvSpPr txBox="1">
            <a:spLocks noChangeArrowheads="1"/>
          </p:cNvSpPr>
          <p:nvPr/>
        </p:nvSpPr>
        <p:spPr>
          <a:xfrm>
            <a:off x="457200" y="404813"/>
            <a:ext cx="8229600" cy="5721350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endParaRPr lang="kk-KZ" sz="4000" b="1" kern="0" dirty="0">
              <a:solidFill>
                <a:srgbClr val="FF0000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Терезенің  тақырып жолында не бейнеленеді</a:t>
            </a:r>
            <a:r>
              <a:rPr lang="kk-KZ" sz="5400" b="1" kern="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kk-KZ" sz="4400" b="1" kern="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    </a:t>
            </a:r>
            <a:endParaRPr lang="kk-KZ" sz="2400" b="1" kern="0" dirty="0">
              <a:solidFill>
                <a:srgbClr val="FF0000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solidFill>
                  <a:srgbClr val="FF0000"/>
                </a:solidFill>
                <a:latin typeface="+mn-lt"/>
              </a:rPr>
              <a:t>    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</a:rPr>
              <a:t>WordPad</a:t>
            </a:r>
            <a:r>
              <a:rPr lang="kk-KZ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</a:rPr>
              <a:t> бағдарламасының аты,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</a:rPr>
              <a:t> оның кескіні мен незізгі терезені басқарушы батырмалар.</a:t>
            </a:r>
            <a:endParaRPr lang="ru-RU" sz="2400" b="1" kern="0" dirty="0">
              <a:ln>
                <a:solidFill>
                  <a:schemeClr val="accent2"/>
                </a:solidFill>
              </a:ln>
              <a:solidFill>
                <a:srgbClr val="0000FF"/>
              </a:solidFill>
              <a:latin typeface="+mn-lt"/>
            </a:endParaRPr>
          </a:p>
        </p:txBody>
      </p:sp>
      <p:sp>
        <p:nvSpPr>
          <p:cNvPr id="80" name="AutoShape 33"/>
          <p:cNvSpPr>
            <a:spLocks noChangeArrowheads="1"/>
          </p:cNvSpPr>
          <p:nvPr/>
        </p:nvSpPr>
        <p:spPr bwMode="auto">
          <a:xfrm>
            <a:off x="714375" y="3929063"/>
            <a:ext cx="7920038" cy="22320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k-KZ"/>
          </a:p>
        </p:txBody>
      </p:sp>
      <p:sp>
        <p:nvSpPr>
          <p:cNvPr id="81" name="WordArt 34"/>
          <p:cNvSpPr>
            <a:spLocks noChangeArrowheads="1" noChangeShapeType="1" noTextEdit="1"/>
          </p:cNvSpPr>
          <p:nvPr/>
        </p:nvSpPr>
        <p:spPr bwMode="auto">
          <a:xfrm>
            <a:off x="1500188" y="4786313"/>
            <a:ext cx="662622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Жауабы</a:t>
            </a: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7092280" y="5875338"/>
            <a:ext cx="1800200" cy="794022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457200" y="26441"/>
            <a:ext cx="8229600" cy="5721350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endParaRPr lang="kk-KZ" sz="4000" b="1" kern="0" dirty="0">
              <a:solidFill>
                <a:srgbClr val="FF0000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WordPad редакторы терезесінде қалып-күй қатары қайда орналасқан</a:t>
            </a:r>
            <a:r>
              <a:rPr lang="kk-KZ" sz="5400" b="1" kern="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kk-KZ" sz="4400" b="1" kern="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    </a:t>
            </a:r>
            <a:r>
              <a:rPr lang="kk-KZ" sz="2400" b="1" kern="0" dirty="0">
                <a:solidFill>
                  <a:srgbClr val="FF0000"/>
                </a:solidFill>
                <a:latin typeface="+mn-lt"/>
              </a:rPr>
              <a:t>    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Терезенің төменгі бөлігінде</a:t>
            </a:r>
            <a:r>
              <a:rPr lang="en-US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kern="0" dirty="0">
              <a:ln>
                <a:solidFill>
                  <a:schemeClr val="accent2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33"/>
          <p:cNvSpPr>
            <a:spLocks noChangeArrowheads="1"/>
          </p:cNvSpPr>
          <p:nvPr/>
        </p:nvSpPr>
        <p:spPr bwMode="auto">
          <a:xfrm>
            <a:off x="674879" y="3933056"/>
            <a:ext cx="7920038" cy="22320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k-KZ"/>
          </a:p>
        </p:txBody>
      </p:sp>
      <p:sp>
        <p:nvSpPr>
          <p:cNvPr id="45" name="WordArt 34"/>
          <p:cNvSpPr>
            <a:spLocks noChangeArrowheads="1" noChangeShapeType="1" noTextEdit="1"/>
          </p:cNvSpPr>
          <p:nvPr/>
        </p:nvSpPr>
        <p:spPr bwMode="auto">
          <a:xfrm>
            <a:off x="1500188" y="5214938"/>
            <a:ext cx="662622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Жауабы</a:t>
            </a: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7123294" y="5980808"/>
            <a:ext cx="1800200" cy="794022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488156" y="57972"/>
            <a:ext cx="8229600" cy="5721350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endParaRPr lang="kk-KZ" sz="4000" b="1" kern="0" dirty="0">
              <a:solidFill>
                <a:srgbClr val="FF0000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5400" b="1" kern="0" dirty="0">
                <a:solidFill>
                  <a:srgbClr val="FF0000"/>
                </a:solidFill>
                <a:latin typeface="Times New Roman" pitchFamily="18" charset="0"/>
              </a:rPr>
              <a:t>Мәтінді беттің ортасы бойынша жазу үшін қай батырманы қолданамыз?</a:t>
            </a:r>
            <a:endParaRPr lang="kk-KZ" sz="4400" b="1" kern="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    </a:t>
            </a:r>
            <a:r>
              <a:rPr lang="kk-KZ" sz="2400" b="1" kern="0" dirty="0">
                <a:solidFill>
                  <a:srgbClr val="FF0000"/>
                </a:solidFill>
                <a:latin typeface="+mn-lt"/>
              </a:rPr>
              <a:t>    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Ортасы бойынша 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туралау батырмасы</a:t>
            </a:r>
            <a:endParaRPr lang="ru-RU" sz="2400" b="1" kern="0" dirty="0">
              <a:ln>
                <a:solidFill>
                  <a:schemeClr val="accent2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786313"/>
            <a:ext cx="1619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AutoShape 33"/>
          <p:cNvSpPr>
            <a:spLocks noChangeArrowheads="1"/>
          </p:cNvSpPr>
          <p:nvPr/>
        </p:nvSpPr>
        <p:spPr bwMode="auto">
          <a:xfrm>
            <a:off x="642497" y="4027487"/>
            <a:ext cx="7920037" cy="22320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k-KZ"/>
          </a:p>
        </p:txBody>
      </p:sp>
      <p:sp>
        <p:nvSpPr>
          <p:cNvPr id="71" name="WordArt 34"/>
          <p:cNvSpPr>
            <a:spLocks noChangeArrowheads="1" noChangeShapeType="1" noTextEdit="1"/>
          </p:cNvSpPr>
          <p:nvPr/>
        </p:nvSpPr>
        <p:spPr bwMode="auto">
          <a:xfrm>
            <a:off x="1428750" y="5143500"/>
            <a:ext cx="6626225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Жауабы</a:t>
            </a:r>
          </a:p>
        </p:txBody>
      </p:sp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7343800" y="6001296"/>
            <a:ext cx="1800200" cy="794022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15732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Слайд" r:id="rId3" imgW="4570551" imgH="3427315" progId="PowerPoint.Slide.8">
                  <p:embed/>
                </p:oleObj>
              </mc:Choice>
              <mc:Fallback>
                <p:oleObj name="Слайд" r:id="rId3" imgW="4570551" imgH="342731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 flipV="1">
            <a:off x="7308850" y="5805488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pPr algn="ctr"/>
            <a:endParaRPr lang="kk-KZ" sz="3600" b="1" i="1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484784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WordPad</a:t>
            </a:r>
            <a:r>
              <a:rPr lang="kk-KZ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 smtClean="0">
                <a:ln w="10541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программасында мәтіннің үзінділерін тышқанның көмегімен апару және көшіру әдістерімен көшіруге және жылжытуға болады.</a:t>
            </a:r>
            <a:endParaRPr lang="ru-RU" sz="4000" b="1" dirty="0">
              <a:ln w="10541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Слайд" r:id="rId3" imgW="4570551" imgH="3427315" progId="PowerPoint.Slide.8">
                  <p:embed/>
                </p:oleObj>
              </mc:Choice>
              <mc:Fallback>
                <p:oleObj name="Слайд" r:id="rId3" imgW="4570551" imgH="342731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 flipV="1">
            <a:off x="7308850" y="5805488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pPr algn="ctr"/>
            <a:endParaRPr lang="kk-KZ" sz="3600" b="1" i="1">
              <a:solidFill>
                <a:srgbClr val="CC3300"/>
              </a:solidFill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79388" y="476250"/>
            <a:ext cx="87153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endParaRPr lang="kk-KZ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kk-KZ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kk-KZ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Үзінді</a:t>
            </a:r>
            <a:r>
              <a:rPr lang="kk-KZ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мәтіннің бөлінген бөлігі.</a:t>
            </a:r>
          </a:p>
          <a:p>
            <a:pPr marL="342900" indent="-342900"/>
            <a:endParaRPr lang="kk-KZ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061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Слайд" r:id="rId3" imgW="4570551" imgH="3427315" progId="PowerPoint.Slide.8">
                  <p:embed/>
                </p:oleObj>
              </mc:Choice>
              <mc:Fallback>
                <p:oleObj name="Слайд" r:id="rId3" imgW="4570551" imgH="342731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341438"/>
            <a:ext cx="7920038" cy="4751387"/>
          </a:xfrm>
        </p:spPr>
        <p:txBody>
          <a:bodyPr/>
          <a:lstStyle/>
          <a:p>
            <a:pPr eaLnBrk="1" hangingPunct="1"/>
            <a:r>
              <a:rPr lang="kk-KZ" sz="6000" b="1" i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kk-KZ" sz="6000" b="1" i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kk-KZ" sz="6000" b="1" i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kk-KZ" sz="6000" b="1" i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kk-KZ" sz="6000" b="1" i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kk-KZ" sz="6000" b="1" i="1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6000" b="1" i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 flipV="1">
            <a:off x="7308850" y="5805488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pPr algn="ctr"/>
            <a:endParaRPr lang="kk-KZ" sz="3600" b="1" i="1">
              <a:solidFill>
                <a:srgbClr val="CC3300"/>
              </a:solidFill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39750" y="1268413"/>
            <a:ext cx="8374063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endParaRPr lang="kk-KZ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Өңдеу </a:t>
            </a:r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көшіру </a:t>
            </a:r>
            <a:endParaRPr lang="kk-KZ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Правка-Копировать)</a:t>
            </a:r>
          </a:p>
          <a:p>
            <a:endParaRPr lang="kk-KZ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Өңдеу </a:t>
            </a:r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Қиып </a:t>
            </a: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алу</a:t>
            </a:r>
          </a:p>
          <a:p>
            <a:pPr algn="ctr"/>
            <a:r>
              <a:rPr lang="kk-KZ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Правка – Вырезать)</a:t>
            </a:r>
            <a:endParaRPr lang="kk-KZ" sz="2800" b="1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endParaRPr lang="kk-KZ" sz="2800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endParaRPr lang="kk-KZ" sz="2800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endParaRPr lang="kk-KZ" sz="2800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979" y="124000"/>
            <a:ext cx="866730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err="1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3600" b="1" dirty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үзінділерін</a:t>
            </a:r>
            <a:r>
              <a:rPr lang="ru-RU" sz="3600" b="1" dirty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жылжыту</a:t>
            </a:r>
            <a:r>
              <a:rPr lang="ru-RU" sz="3600" b="1" dirty="0" err="1" smtClean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 err="1" smtClean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көшіру</a:t>
            </a:r>
            <a:r>
              <a:rPr lang="ru-RU" sz="3600" b="1" dirty="0" smtClean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қою</a:t>
            </a:r>
            <a:endParaRPr lang="ru-RU" sz="3600" b="1" dirty="0">
              <a:ln w="1143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http://iconizer.net/files/Ginux/orig/CUt-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31" y="3001724"/>
            <a:ext cx="717550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http://static8.depositphotos.com/1000255/942/i/450/depositphotos_9428422-Clipboard-and-paste-ic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31" y="1700808"/>
            <a:ext cx="747117" cy="69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93738" y="908050"/>
            <a:ext cx="76327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kk-KZ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kk-KZ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kk-KZ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Өңдеу </a:t>
            </a:r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Қою </a:t>
            </a:r>
            <a:endParaRPr lang="kk-KZ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Правка-Вставить)</a:t>
            </a:r>
            <a:r>
              <a:rPr lang="kk-KZ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kk-KZ" sz="2800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2928" y="4354846"/>
            <a:ext cx="761553" cy="90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5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9810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k-KZ" sz="2800" dirty="0" smtClean="0"/>
              <a:t>    </a:t>
            </a:r>
          </a:p>
          <a:p>
            <a:pPr algn="ctr" eaLnBrk="1" hangingPunct="1">
              <a:buFontTx/>
              <a:buNone/>
            </a:pPr>
            <a:endParaRPr lang="kk-KZ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Кірістіру </a:t>
            </a:r>
            <a:r>
              <a:rPr lang="kk-K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Күн мен уақыт </a:t>
            </a:r>
          </a:p>
          <a:p>
            <a:pPr algn="ctr" eaLnBrk="1" hangingPunct="1">
              <a:buFontTx/>
              <a:buNone/>
            </a:pPr>
            <a:r>
              <a:rPr lang="kk-KZ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(Вставка </a:t>
            </a:r>
            <a:r>
              <a:rPr lang="kk-KZ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–Дата и время)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378042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45617" y="124000"/>
            <a:ext cx="713002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err="1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4400" b="1" dirty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4400" b="1" dirty="0" err="1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уақытты</a:t>
            </a:r>
            <a:r>
              <a:rPr lang="ru-RU" sz="4400" b="1" dirty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кірістіру</a:t>
            </a:r>
            <a:endParaRPr lang="ru-RU" sz="4400" b="1" dirty="0">
              <a:ln w="1143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MADI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178272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kk-KZ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kk-K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Өңдеу – Іздеу</a:t>
            </a:r>
          </a:p>
          <a:p>
            <a:pPr algn="ctr" eaLnBrk="1" hangingPunct="1">
              <a:buFontTx/>
              <a:buNone/>
            </a:pPr>
            <a:r>
              <a:rPr lang="kk-KZ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(Правка – Найти) 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58" y="3573016"/>
            <a:ext cx="5900962" cy="21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95493" y="116632"/>
            <a:ext cx="42409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Мәтінді</a:t>
            </a:r>
            <a:r>
              <a:rPr lang="ru-RU" sz="5400" b="1" dirty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іздеу</a:t>
            </a:r>
            <a:endParaRPr lang="ru-RU" sz="5400" b="1" dirty="0">
              <a:ln w="1143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www.777icons.com/libs/db/binoculars-ic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4" y="1628800"/>
            <a:ext cx="108012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87488"/>
            <a:ext cx="8229600" cy="43894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k-K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Өңдеу – Ауыстыру</a:t>
            </a:r>
          </a:p>
          <a:p>
            <a:pPr algn="ctr" eaLnBrk="1" hangingPunct="1">
              <a:buFontTx/>
              <a:buNone/>
            </a:pPr>
            <a:r>
              <a:rPr lang="kk-KZ" sz="4400" b="1" dirty="0" smtClean="0">
                <a:solidFill>
                  <a:srgbClr val="002060"/>
                </a:solidFill>
              </a:rPr>
              <a:t>(Правка – Заменить)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75844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41689" y="124000"/>
            <a:ext cx="653788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 err="1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Мәтінді</a:t>
            </a:r>
            <a:r>
              <a:rPr lang="ru-RU" sz="6000" b="1" dirty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ауыстыру</a:t>
            </a:r>
            <a:endParaRPr lang="ru-RU" sz="6000" b="1" dirty="0">
              <a:ln w="1143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60185" y="124000"/>
            <a:ext cx="75009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WordPad </a:t>
            </a:r>
            <a:r>
              <a:rPr lang="kk-KZ" sz="3600" b="1" dirty="0">
                <a:ln w="1143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құжатына сурет кірістіру</a:t>
            </a:r>
            <a:endParaRPr lang="ru-RU" sz="3600" b="1" dirty="0">
              <a:ln w="1143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908050"/>
            <a:ext cx="856932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Құжатқа суреттерді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kk-KZ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графикалық редакторынан немесе басқа жердегі суреттерді кірістіруге болады.</a:t>
            </a:r>
          </a:p>
          <a:p>
            <a:pPr>
              <a:defRPr/>
            </a:pPr>
            <a:endParaRPr lang="kk-KZ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Сурет кірістіру үшін: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kk-KZ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Суретті белгілеп, </a:t>
            </a: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Правка – Копировать </a:t>
            </a:r>
            <a:r>
              <a:rPr lang="kk-KZ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командасын таңдау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kk-KZ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Мәтіндік құжатты ашып, </a:t>
            </a:r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Правка – Вставить </a:t>
            </a:r>
            <a:r>
              <a:rPr lang="kk-KZ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командасын орындау.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00"/>
            <a:ext cx="866146" cy="9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Объект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91239" y="1412776"/>
            <a:ext cx="5508431" cy="34163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Қайталау</a:t>
            </a:r>
            <a:endParaRPr lang="ru-RU" sz="9600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4800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7200" b="1" dirty="0">
                <a:ln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Перфокарта</a:t>
            </a:r>
            <a:endParaRPr lang="ru-RU" sz="7200" b="1" dirty="0">
              <a:ln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image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MCj04415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23749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MCj044153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05263"/>
            <a:ext cx="237648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1988840"/>
            <a:ext cx="903649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WordPad </a:t>
            </a:r>
            <a:r>
              <a:rPr lang="kk-KZ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мәтіндік </a:t>
            </a:r>
          </a:p>
          <a:p>
            <a:pPr algn="ctr">
              <a:defRPr/>
            </a:pPr>
            <a:r>
              <a:rPr lang="kk-KZ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редакторының қосымша мүмкіндіктері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8" descr="D:\Documents and Settings\Admin\Рабочий стол\анимация\88e88a02218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85938" y="6215063"/>
            <a:ext cx="55721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:\Documents and Settings\Admin\Рабочий стол\анимация\88e88a02218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98142" y="1196752"/>
            <a:ext cx="55721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Объект 2"/>
          <p:cNvGraphicFramePr>
            <a:graphicFrameLocks noChangeAspect="1"/>
          </p:cNvGraphicFramePr>
          <p:nvPr/>
        </p:nvGraphicFramePr>
        <p:xfrm>
          <a:off x="254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 anchor="t"/>
          <a:lstStyle/>
          <a:p>
            <a:pPr algn="ctr">
              <a:defRPr/>
            </a:pP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«Сәйкестікті анықта»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525588"/>
          <a:ext cx="8785225" cy="3916362"/>
        </p:xfrm>
        <a:graphic>
          <a:graphicData uri="http://schemas.openxmlformats.org/drawingml/2006/table">
            <a:tbl>
              <a:tblPr/>
              <a:tblGrid>
                <a:gridCol w="2952412"/>
                <a:gridCol w="1440201"/>
                <a:gridCol w="4392612"/>
              </a:tblGrid>
              <a:tr h="1095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u="none" strike="noStrike" kern="1200" dirty="0">
                          <a:solidFill>
                            <a:srgbClr val="0099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Мәтін үзінділерін </a:t>
                      </a:r>
                      <a:r>
                        <a:rPr lang="kk-KZ" sz="1800" b="1" u="none" strike="noStrike" kern="12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көшіру</a:t>
                      </a:r>
                      <a:endParaRPr lang="ru-RU" sz="1800" b="1" u="words" dirty="0">
                        <a:solidFill>
                          <a:srgbClr val="0099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80" marR="6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u="words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80" marR="6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lang="kk-KZ" sz="18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батырмасын басу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(</a:t>
                      </a:r>
                      <a:r>
                        <a:rPr lang="kk-KZ" sz="1800" b="1" u="none" strike="noStrike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Правка-Вставить</a:t>
                      </a:r>
                      <a:r>
                        <a:rPr lang="kk-KZ" sz="1800" b="1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  <a:endParaRPr lang="ru-RU" sz="1800" u="word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80" marR="6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8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u="none" strike="noStrike" kern="1200" dirty="0">
                          <a:solidFill>
                            <a:srgbClr val="0099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Күн мен уақыт кірістіру</a:t>
                      </a:r>
                      <a:endParaRPr lang="ru-RU" sz="1800" b="1" u="words" dirty="0">
                        <a:solidFill>
                          <a:srgbClr val="0099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80" marR="6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u="words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80" marR="6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</a:t>
                      </a:r>
                      <a:r>
                        <a:rPr lang="kk-KZ" sz="18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батырмасын басу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</a:t>
                      </a:r>
                      <a:r>
                        <a:rPr lang="kk-KZ" sz="1800" b="1" u="none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(Правка-Копировать)</a:t>
                      </a:r>
                      <a:endParaRPr lang="ru-RU" sz="1800" u="non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80" marR="6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7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u="none" strike="noStrike" kern="1200" dirty="0">
                          <a:solidFill>
                            <a:srgbClr val="0099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Мәтін үзінділерін </a:t>
                      </a:r>
                      <a:r>
                        <a:rPr lang="kk-KZ" sz="1800" b="1" u="none" strike="noStrike" kern="1200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қою</a:t>
                      </a:r>
                      <a:endParaRPr lang="ru-RU" sz="1800" b="1" u="words" dirty="0">
                        <a:solidFill>
                          <a:srgbClr val="0099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80" marR="6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u="words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80" marR="6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батырмасын</a:t>
                      </a:r>
                      <a:r>
                        <a:rPr lang="kk-KZ" sz="1800" b="1" u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8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шерту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lang="kk-KZ" sz="1800" b="1" u="none" strike="noStrike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(Правка – Найти) </a:t>
                      </a:r>
                      <a:endParaRPr lang="ru-RU" sz="1800" u="words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80" marR="6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5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u="none" strike="noStrike" kern="1200" dirty="0">
                          <a:solidFill>
                            <a:srgbClr val="0099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Мәтін іздеу</a:t>
                      </a:r>
                      <a:endParaRPr lang="ru-RU" sz="1800" b="1" u="words" dirty="0">
                        <a:solidFill>
                          <a:srgbClr val="0099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80" marR="6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u="words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80" marR="6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батырмасын басу</a:t>
                      </a:r>
                      <a:r>
                        <a:rPr lang="kk-KZ" sz="1800" b="1" u="none" strike="noStrike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u="none" strike="noStrike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(</a:t>
                      </a:r>
                      <a:r>
                        <a:rPr lang="kk-KZ" sz="1800" b="1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Вставка –Дата и время)</a:t>
                      </a:r>
                      <a:endParaRPr lang="ru-RU" sz="1800" u="none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980" marR="679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4611" name="Рисунок 3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5613097" y="1685755"/>
            <a:ext cx="510660" cy="58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612" name="Рисунок 1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5613097" y="2765072"/>
            <a:ext cx="529493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614" name="Рисунок 8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5629523" y="3746703"/>
            <a:ext cx="496639" cy="454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615" name="Рисунок 5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5597111" y="4638928"/>
            <a:ext cx="590326" cy="50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8" name="Прямая со стрелкой 7"/>
          <p:cNvCxnSpPr/>
          <p:nvPr/>
        </p:nvCxnSpPr>
        <p:spPr>
          <a:xfrm>
            <a:off x="3059113" y="1981200"/>
            <a:ext cx="1800225" cy="108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59113" y="3113088"/>
            <a:ext cx="1728787" cy="1779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076575" y="1981200"/>
            <a:ext cx="1711325" cy="205740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987675" y="3973513"/>
            <a:ext cx="1871663" cy="91916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Объект 3"/>
          <p:cNvGraphicFramePr>
            <a:graphicFrameLocks noChangeAspect="1"/>
          </p:cNvGraphicFramePr>
          <p:nvPr/>
        </p:nvGraphicFramePr>
        <p:xfrm>
          <a:off x="254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8313" y="1063625"/>
          <a:ext cx="8351837" cy="5245100"/>
        </p:xfrm>
        <a:graphic>
          <a:graphicData uri="http://schemas.openxmlformats.org/drawingml/2006/table">
            <a:tbl>
              <a:tblPr/>
              <a:tblGrid>
                <a:gridCol w="2783655"/>
                <a:gridCol w="2783655"/>
                <a:gridCol w="2784527"/>
              </a:tblGrid>
              <a:tr h="1804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u="none" strike="noStrike" dirty="0" smtClean="0">
                          <a:solidFill>
                            <a:srgbClr val="0099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Құжатты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u="none" strike="noStrike" dirty="0" smtClean="0">
                          <a:solidFill>
                            <a:srgbClr val="0099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сақтау</a:t>
                      </a:r>
                      <a:endParaRPr lang="ru-RU" sz="2800" b="1" u="words" dirty="0">
                        <a:solidFill>
                          <a:srgbClr val="0099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u="none" strike="noStrike" dirty="0" smtClean="0">
                          <a:solidFill>
                            <a:srgbClr val="0099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Құжатты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u="none" strike="noStrike" dirty="0" smtClean="0">
                          <a:solidFill>
                            <a:srgbClr val="0099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құру</a:t>
                      </a:r>
                      <a:endParaRPr lang="ru-RU" sz="2800" b="1" u="words" dirty="0">
                        <a:solidFill>
                          <a:srgbClr val="0099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u="none" strike="noStrike" dirty="0" smtClean="0">
                          <a:solidFill>
                            <a:srgbClr val="0099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Құжатты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u="none" strike="noStrike" dirty="0" smtClean="0">
                          <a:solidFill>
                            <a:srgbClr val="0099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ашу</a:t>
                      </a:r>
                      <a:endParaRPr lang="ru-RU" sz="2800" b="1" u="words" dirty="0">
                        <a:solidFill>
                          <a:srgbClr val="0099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u="words" dirty="0">
                        <a:solidFill>
                          <a:srgbClr val="0099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u="words" dirty="0">
                        <a:solidFill>
                          <a:srgbClr val="0099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u="words" dirty="0">
                        <a:solidFill>
                          <a:srgbClr val="0099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anchor="t"/>
          <a:lstStyle/>
          <a:p>
            <a:pPr algn="ctr">
              <a:defRPr/>
            </a:pP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Кестені толтыр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7863" y="3357563"/>
            <a:ext cx="2573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Сохранить 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03600" y="3367088"/>
            <a:ext cx="196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27763" y="3394075"/>
            <a:ext cx="2238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kk-K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Открыть 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91791"/>
              </p:ext>
            </p:extLst>
          </p:nvPr>
        </p:nvGraphicFramePr>
        <p:xfrm>
          <a:off x="0" y="1528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8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632075" y="193675"/>
            <a:ext cx="44037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5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Кім білімпаз?</a:t>
            </a:r>
            <a:endParaRPr lang="ru-RU" sz="5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84213" y="1268413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50825" y="1214438"/>
            <a:ext cx="2984500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2800" dirty="0">
                <a:solidFill>
                  <a:schemeClr val="accent2"/>
                </a:solidFill>
                <a:latin typeface="Arial" charset="0"/>
              </a:rPr>
              <a:t>Ағылшын тілінде</a:t>
            </a:r>
          </a:p>
          <a:p>
            <a:pPr>
              <a:defRPr/>
            </a:pPr>
            <a:r>
              <a:rPr lang="en-US" sz="2800" dirty="0">
                <a:solidFill>
                  <a:srgbClr val="009900"/>
                </a:solidFill>
                <a:latin typeface="Arial" charset="0"/>
              </a:rPr>
              <a:t>New</a:t>
            </a:r>
          </a:p>
          <a:p>
            <a:pPr>
              <a:defRPr/>
            </a:pPr>
            <a:endParaRPr lang="en-US" sz="2800" dirty="0">
              <a:solidFill>
                <a:srgbClr val="009900"/>
              </a:solidFill>
              <a:latin typeface="Arial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hlink"/>
                </a:solidFill>
                <a:latin typeface="Arial" charset="0"/>
              </a:rPr>
              <a:t>Open</a:t>
            </a:r>
          </a:p>
          <a:p>
            <a:pPr>
              <a:defRPr/>
            </a:pPr>
            <a:endParaRPr lang="en-US" sz="2800" dirty="0">
              <a:solidFill>
                <a:schemeClr val="hlink"/>
              </a:solidFill>
              <a:latin typeface="Arial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9966FF"/>
                </a:solidFill>
                <a:latin typeface="Arial" charset="0"/>
              </a:rPr>
              <a:t>Print</a:t>
            </a:r>
          </a:p>
          <a:p>
            <a:pPr>
              <a:defRPr/>
            </a:pPr>
            <a:endParaRPr lang="en-US" sz="2800" dirty="0">
              <a:solidFill>
                <a:srgbClr val="9966FF"/>
              </a:solidFill>
              <a:latin typeface="Arial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660066"/>
                </a:solidFill>
                <a:latin typeface="Arial" charset="0"/>
              </a:rPr>
              <a:t>Exit</a:t>
            </a:r>
          </a:p>
          <a:p>
            <a:pPr>
              <a:defRPr/>
            </a:pPr>
            <a:endParaRPr lang="en-US" sz="2800" dirty="0">
              <a:solidFill>
                <a:srgbClr val="660066"/>
              </a:solidFill>
              <a:latin typeface="Arial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663300"/>
                </a:solidFill>
                <a:latin typeface="Arial" charset="0"/>
              </a:rPr>
              <a:t>Save</a:t>
            </a:r>
          </a:p>
          <a:p>
            <a:pPr>
              <a:defRPr/>
            </a:pPr>
            <a:endParaRPr lang="en-US" sz="2800" dirty="0">
              <a:solidFill>
                <a:srgbClr val="663300"/>
              </a:solidFill>
              <a:latin typeface="Arial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FF0066"/>
                </a:solidFill>
                <a:latin typeface="Arial" charset="0"/>
              </a:rPr>
              <a:t>Save As</a:t>
            </a:r>
          </a:p>
          <a:p>
            <a:pPr>
              <a:defRPr/>
            </a:pPr>
            <a:endParaRPr lang="en-US" sz="280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492500" y="1196975"/>
            <a:ext cx="2566988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k-KZ" sz="2800" dirty="0">
                <a:solidFill>
                  <a:schemeClr val="accent2"/>
                </a:solidFill>
                <a:latin typeface="Arial" charset="0"/>
              </a:rPr>
              <a:t>Орыс тілінде</a:t>
            </a:r>
          </a:p>
          <a:p>
            <a:pPr>
              <a:defRPr/>
            </a:pPr>
            <a:r>
              <a:rPr lang="kk-KZ" sz="2800" dirty="0">
                <a:solidFill>
                  <a:srgbClr val="009900"/>
                </a:solidFill>
                <a:latin typeface="Arial" charset="0"/>
              </a:rPr>
              <a:t>Создать</a:t>
            </a:r>
          </a:p>
          <a:p>
            <a:pPr>
              <a:defRPr/>
            </a:pPr>
            <a:endParaRPr lang="kk-KZ" sz="2800" dirty="0">
              <a:solidFill>
                <a:srgbClr val="009900"/>
              </a:solidFill>
              <a:latin typeface="Arial" charset="0"/>
            </a:endParaRPr>
          </a:p>
          <a:p>
            <a:pPr>
              <a:defRPr/>
            </a:pPr>
            <a:r>
              <a:rPr lang="kk-KZ" sz="2800" dirty="0">
                <a:solidFill>
                  <a:schemeClr val="hlink"/>
                </a:solidFill>
                <a:latin typeface="Arial" charset="0"/>
              </a:rPr>
              <a:t>Открыть</a:t>
            </a:r>
          </a:p>
          <a:p>
            <a:pPr>
              <a:defRPr/>
            </a:pPr>
            <a:endParaRPr lang="kk-KZ" sz="2800" dirty="0">
              <a:solidFill>
                <a:schemeClr val="hlink"/>
              </a:solidFill>
              <a:latin typeface="Arial" charset="0"/>
            </a:endParaRPr>
          </a:p>
          <a:p>
            <a:pPr>
              <a:defRPr/>
            </a:pPr>
            <a:r>
              <a:rPr lang="kk-KZ" sz="2800" dirty="0">
                <a:solidFill>
                  <a:srgbClr val="9966FF"/>
                </a:solidFill>
                <a:latin typeface="Arial" charset="0"/>
              </a:rPr>
              <a:t>Печать</a:t>
            </a:r>
          </a:p>
          <a:p>
            <a:pPr>
              <a:defRPr/>
            </a:pPr>
            <a:endParaRPr lang="kk-KZ" sz="2800" dirty="0">
              <a:solidFill>
                <a:srgbClr val="9966FF"/>
              </a:solidFill>
              <a:latin typeface="Arial" charset="0"/>
            </a:endParaRPr>
          </a:p>
          <a:p>
            <a:pPr>
              <a:defRPr/>
            </a:pPr>
            <a:r>
              <a:rPr lang="kk-KZ" sz="2800" dirty="0">
                <a:solidFill>
                  <a:srgbClr val="660066"/>
                </a:solidFill>
                <a:latin typeface="Arial" charset="0"/>
              </a:rPr>
              <a:t>Закрыть</a:t>
            </a:r>
          </a:p>
          <a:p>
            <a:pPr>
              <a:defRPr/>
            </a:pPr>
            <a:endParaRPr lang="kk-KZ" sz="2800" dirty="0">
              <a:solidFill>
                <a:srgbClr val="660066"/>
              </a:solidFill>
              <a:latin typeface="Arial" charset="0"/>
            </a:endParaRPr>
          </a:p>
          <a:p>
            <a:pPr>
              <a:defRPr/>
            </a:pPr>
            <a:r>
              <a:rPr lang="kk-KZ" sz="2800" dirty="0">
                <a:solidFill>
                  <a:srgbClr val="663300"/>
                </a:solidFill>
                <a:latin typeface="Arial" charset="0"/>
              </a:rPr>
              <a:t>Сохранить</a:t>
            </a:r>
          </a:p>
          <a:p>
            <a:pPr>
              <a:defRPr/>
            </a:pPr>
            <a:endParaRPr lang="kk-KZ" sz="2800" dirty="0">
              <a:solidFill>
                <a:srgbClr val="663300"/>
              </a:solidFill>
              <a:latin typeface="Arial" charset="0"/>
            </a:endParaRPr>
          </a:p>
          <a:p>
            <a:pPr>
              <a:defRPr/>
            </a:pPr>
            <a:r>
              <a:rPr lang="kk-KZ" sz="2400" dirty="0">
                <a:solidFill>
                  <a:srgbClr val="FF0066"/>
                </a:solidFill>
                <a:latin typeface="Arial" charset="0"/>
              </a:rPr>
              <a:t>Сохранить как</a:t>
            </a:r>
            <a:endParaRPr lang="ru-RU" sz="240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305550" y="1214438"/>
            <a:ext cx="323532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k-KZ" sz="2800">
                <a:solidFill>
                  <a:schemeClr val="accent2"/>
                </a:solidFill>
                <a:latin typeface="Arial" charset="0"/>
              </a:rPr>
              <a:t>Қазақ тілінде</a:t>
            </a:r>
          </a:p>
          <a:p>
            <a:pPr>
              <a:defRPr/>
            </a:pPr>
            <a:r>
              <a:rPr lang="kk-KZ" sz="2800">
                <a:solidFill>
                  <a:srgbClr val="009900"/>
                </a:solidFill>
                <a:latin typeface="Arial" charset="0"/>
              </a:rPr>
              <a:t>Құру</a:t>
            </a:r>
          </a:p>
          <a:p>
            <a:pPr>
              <a:defRPr/>
            </a:pPr>
            <a:endParaRPr lang="kk-KZ" sz="2800">
              <a:solidFill>
                <a:srgbClr val="009900"/>
              </a:solidFill>
              <a:latin typeface="Arial" charset="0"/>
            </a:endParaRPr>
          </a:p>
          <a:p>
            <a:pPr>
              <a:defRPr/>
            </a:pPr>
            <a:r>
              <a:rPr lang="kk-KZ" sz="2800">
                <a:solidFill>
                  <a:schemeClr val="hlink"/>
                </a:solidFill>
                <a:latin typeface="Arial" charset="0"/>
              </a:rPr>
              <a:t>Ашу</a:t>
            </a:r>
          </a:p>
          <a:p>
            <a:pPr>
              <a:defRPr/>
            </a:pPr>
            <a:endParaRPr lang="kk-KZ" sz="2800">
              <a:solidFill>
                <a:schemeClr val="hlink"/>
              </a:solidFill>
              <a:latin typeface="Arial" charset="0"/>
            </a:endParaRPr>
          </a:p>
          <a:p>
            <a:pPr>
              <a:defRPr/>
            </a:pPr>
            <a:r>
              <a:rPr lang="kk-KZ" sz="2800">
                <a:solidFill>
                  <a:srgbClr val="9966FF"/>
                </a:solidFill>
                <a:latin typeface="Arial" charset="0"/>
              </a:rPr>
              <a:t>Баспаға шығару</a:t>
            </a:r>
          </a:p>
          <a:p>
            <a:pPr>
              <a:defRPr/>
            </a:pPr>
            <a:endParaRPr lang="kk-KZ" sz="2800">
              <a:solidFill>
                <a:srgbClr val="9966FF"/>
              </a:solidFill>
              <a:latin typeface="Arial" charset="0"/>
            </a:endParaRPr>
          </a:p>
          <a:p>
            <a:pPr>
              <a:defRPr/>
            </a:pPr>
            <a:r>
              <a:rPr lang="kk-KZ" sz="2800">
                <a:solidFill>
                  <a:srgbClr val="660066"/>
                </a:solidFill>
                <a:latin typeface="Arial" charset="0"/>
              </a:rPr>
              <a:t>Жабу </a:t>
            </a:r>
          </a:p>
          <a:p>
            <a:pPr>
              <a:defRPr/>
            </a:pPr>
            <a:endParaRPr lang="kk-KZ" sz="2800">
              <a:solidFill>
                <a:srgbClr val="660066"/>
              </a:solidFill>
              <a:latin typeface="Arial" charset="0"/>
            </a:endParaRPr>
          </a:p>
          <a:p>
            <a:pPr>
              <a:defRPr/>
            </a:pPr>
            <a:r>
              <a:rPr lang="kk-KZ" sz="2800">
                <a:solidFill>
                  <a:srgbClr val="663300"/>
                </a:solidFill>
                <a:latin typeface="Arial" charset="0"/>
              </a:rPr>
              <a:t>Сақтау</a:t>
            </a:r>
          </a:p>
          <a:p>
            <a:pPr>
              <a:defRPr/>
            </a:pPr>
            <a:endParaRPr lang="kk-KZ" sz="2800">
              <a:solidFill>
                <a:srgbClr val="663300"/>
              </a:solidFill>
              <a:latin typeface="Arial" charset="0"/>
            </a:endParaRPr>
          </a:p>
          <a:p>
            <a:pPr>
              <a:defRPr/>
            </a:pPr>
            <a:r>
              <a:rPr lang="kk-KZ" sz="2800">
                <a:solidFill>
                  <a:srgbClr val="FF0066"/>
                </a:solidFill>
                <a:latin typeface="Arial" charset="0"/>
              </a:rPr>
              <a:t>Деп сақтау</a:t>
            </a:r>
            <a:endParaRPr lang="ru-RU" sz="28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50825" y="1700213"/>
            <a:ext cx="2305050" cy="431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3492500" y="1700213"/>
            <a:ext cx="2374900" cy="431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3492500" y="2565400"/>
            <a:ext cx="2447925" cy="4318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6372225" y="5949950"/>
            <a:ext cx="2771775" cy="431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6372225" y="5084763"/>
            <a:ext cx="2771775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6372225" y="4292600"/>
            <a:ext cx="2771775" cy="431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6372225" y="3357563"/>
            <a:ext cx="2771775" cy="4318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6372225" y="2565400"/>
            <a:ext cx="2771775" cy="4318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6300788" y="1700213"/>
            <a:ext cx="2843212" cy="431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3492500" y="3357563"/>
            <a:ext cx="2447925" cy="4318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3492500" y="4292600"/>
            <a:ext cx="2447925" cy="431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3492500" y="5084763"/>
            <a:ext cx="2447925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250825" y="3357563"/>
            <a:ext cx="2305050" cy="4318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250825" y="2565400"/>
            <a:ext cx="2305050" cy="431800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250825" y="4292600"/>
            <a:ext cx="2305050" cy="431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323850" y="5949950"/>
            <a:ext cx="2232025" cy="431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250825" y="5084763"/>
            <a:ext cx="2305050" cy="431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3492500" y="5949950"/>
            <a:ext cx="2446338" cy="4318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7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719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5" grpId="0" animBg="1"/>
      <p:bldP spid="51216" grpId="0" animBg="1"/>
      <p:bldP spid="51217" grpId="0" animBg="1"/>
      <p:bldP spid="51218" grpId="0" animBg="1"/>
      <p:bldP spid="51219" grpId="0" animBg="1"/>
      <p:bldP spid="51220" grpId="0" animBg="1"/>
      <p:bldP spid="51221" grpId="0" animBg="1"/>
      <p:bldP spid="51222" grpId="0" animBg="1"/>
      <p:bldP spid="51223" grpId="0" animBg="1"/>
      <p:bldP spid="51224" grpId="0" animBg="1"/>
      <p:bldP spid="51225" grpId="0" animBg="1"/>
      <p:bldP spid="51226" grpId="0" animBg="1"/>
      <p:bldP spid="51229" grpId="0" animBg="1"/>
      <p:bldP spid="51230" grpId="0" animBg="1"/>
      <p:bldP spid="51231" grpId="0" animBg="1"/>
      <p:bldP spid="51232" grpId="0" animBg="1"/>
      <p:bldP spid="51233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571155"/>
              </p:ext>
            </p:extLst>
          </p:nvPr>
        </p:nvGraphicFramePr>
        <p:xfrm>
          <a:off x="0" y="15875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75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2060848"/>
            <a:ext cx="8352928" cy="2520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 жұмыс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98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992098"/>
              </p:ext>
            </p:extLst>
          </p:nvPr>
        </p:nvGraphicFramePr>
        <p:xfrm>
          <a:off x="0" y="-1"/>
          <a:ext cx="9144000" cy="764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132408"/>
                <a:gridCol w="899592"/>
              </a:tblGrid>
              <a:tr h="76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Көшіру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Ашу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Іздеу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Сақтау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Қарау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Баспаға шығару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Құру</a:t>
                      </a:r>
                      <a:endParaRPr lang="ru-RU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68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glow rad="228600">
                            <a:srgbClr val="005BD3">
                              <a:satMod val="175000"/>
                              <a:alpha val="40000"/>
                            </a:srgb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11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glow rad="228600">
                              <a:srgbClr val="005BD3">
                                <a:satMod val="175000"/>
                                <a:alpha val="40000"/>
                              </a:srgb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glow rad="228600">
                            <a:srgbClr val="005BD3">
                              <a:satMod val="175000"/>
                              <a:alpha val="40000"/>
                            </a:srgb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glow rad="228600">
                            <a:srgbClr val="005BD3">
                              <a:satMod val="175000"/>
                              <a:alpha val="40000"/>
                            </a:srgb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71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glow rad="228600">
                              <a:srgbClr val="005BD3">
                                <a:satMod val="175000"/>
                                <a:alpha val="40000"/>
                              </a:srgb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glow rad="228600">
                            <a:srgbClr val="005BD3">
                              <a:satMod val="175000"/>
                              <a:alpha val="40000"/>
                            </a:srgb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glow rad="228600">
                              <a:srgbClr val="005BD3">
                                <a:satMod val="175000"/>
                                <a:alpha val="40000"/>
                              </a:srgb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glow rad="228600">
                              <a:srgbClr val="005BD3">
                                <a:satMod val="175000"/>
                                <a:alpha val="40000"/>
                              </a:srgb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glow rad="228600">
                              <a:srgbClr val="005BD3">
                                <a:satMod val="175000"/>
                                <a:alpha val="40000"/>
                              </a:srgb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2" y="836712"/>
            <a:ext cx="792162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images.clipartlogo.com/files/images/19/190671/open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3573016"/>
            <a:ext cx="904875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english-area.com/paginas/sa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5" y="4517951"/>
            <a:ext cx="731837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iconizer.net/files/Nuvola/orig/print_prin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5205655"/>
            <a:ext cx="855662" cy="85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tp://www.iconshock.com/img_jpg/REALVISTA/general/jpg/256/preview_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4" y="6059730"/>
            <a:ext cx="749697" cy="72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ttp://www.777icons.com/libs/db/binoculars-ico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2" y="1642384"/>
            <a:ext cx="685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http://iconizer.net/files/Ginux/orig/CUt-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7" y="2636912"/>
            <a:ext cx="717550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http://static8.depositphotos.com/1000255/942/i/450/depositphotos_9428422-Clipboard-and-paste-ic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4" y="6915968"/>
            <a:ext cx="747117" cy="69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8424" y="572745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800" b="1" dirty="0"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1498432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800" b="1" dirty="0"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2518926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800" b="1" dirty="0"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3523461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800" b="1" dirty="0"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4382641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800" b="1" dirty="0"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2320" y="5251376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800" b="1" dirty="0"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1612" y="6027003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800" b="1" dirty="0"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6846545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4800" b="1" dirty="0"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32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Объект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Слайд" r:id="rId4" imgW="4572097" imgH="3429005" progId="PowerPoint.Slide.8">
                  <p:embed/>
                </p:oleObj>
              </mc:Choice>
              <mc:Fallback>
                <p:oleObj name="Слайд" r:id="rId4" imgW="4572097" imgH="3429005" progId="PowerPoint.Slide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53861" y="260648"/>
            <a:ext cx="6604693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 err="1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80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sz="8000" b="1" dirty="0">
                <a:ln/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рямоугольник с двумя вырезанными противолежащими углами 4">
            <a:hlinkClick r:id="rId6" action="ppaction://hlinksldjump"/>
          </p:cNvPr>
          <p:cNvSpPr/>
          <p:nvPr/>
        </p:nvSpPr>
        <p:spPr>
          <a:xfrm>
            <a:off x="2843808" y="1916832"/>
            <a:ext cx="1440160" cy="144016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>
            <a:hlinkClick r:id="rId7" action="ppaction://hlinksldjump"/>
          </p:cNvPr>
          <p:cNvSpPr/>
          <p:nvPr/>
        </p:nvSpPr>
        <p:spPr>
          <a:xfrm>
            <a:off x="4860032" y="1916832"/>
            <a:ext cx="1440160" cy="144016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>
            <a:hlinkClick r:id="rId8" action="ppaction://hlinksldjump"/>
          </p:cNvPr>
          <p:cNvSpPr/>
          <p:nvPr/>
        </p:nvSpPr>
        <p:spPr>
          <a:xfrm>
            <a:off x="6933667" y="1916832"/>
            <a:ext cx="1440160" cy="144016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>
            <a:hlinkClick r:id="rId9" action="ppaction://hlinksldjump"/>
          </p:cNvPr>
          <p:cNvSpPr/>
          <p:nvPr/>
        </p:nvSpPr>
        <p:spPr>
          <a:xfrm>
            <a:off x="827584" y="4217898"/>
            <a:ext cx="1440160" cy="144016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>
            <a:hlinkClick r:id="rId10" action="ppaction://hlinksldjump"/>
          </p:cNvPr>
          <p:cNvSpPr/>
          <p:nvPr/>
        </p:nvSpPr>
        <p:spPr>
          <a:xfrm>
            <a:off x="2843808" y="4242168"/>
            <a:ext cx="1440160" cy="144016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>
            <a:hlinkClick r:id="rId11" action="ppaction://hlinksldjump"/>
          </p:cNvPr>
          <p:cNvSpPr/>
          <p:nvPr/>
        </p:nvSpPr>
        <p:spPr>
          <a:xfrm>
            <a:off x="4860032" y="4229472"/>
            <a:ext cx="1440160" cy="144016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>
            <a:hlinkClick r:id="rId12" action="ppaction://hlinksldjump"/>
          </p:cNvPr>
          <p:cNvSpPr/>
          <p:nvPr/>
        </p:nvSpPr>
        <p:spPr>
          <a:xfrm>
            <a:off x="6933667" y="4242168"/>
            <a:ext cx="1440160" cy="144016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>
            <a:hlinkClick r:id="rId13" action="ppaction://hlinksldjump"/>
          </p:cNvPr>
          <p:cNvSpPr/>
          <p:nvPr/>
        </p:nvSpPr>
        <p:spPr>
          <a:xfrm>
            <a:off x="888156" y="1916832"/>
            <a:ext cx="1440160" cy="144016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rId14" action="ppaction://hlinksldjump" highlightClick="1"/>
          </p:cNvPr>
          <p:cNvSpPr/>
          <p:nvPr/>
        </p:nvSpPr>
        <p:spPr>
          <a:xfrm>
            <a:off x="7958138" y="6165850"/>
            <a:ext cx="1077912" cy="6921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457200" y="153988"/>
            <a:ext cx="8229600" cy="5721350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endParaRPr lang="kk-KZ" sz="4000" b="1" kern="0" dirty="0">
              <a:solidFill>
                <a:srgbClr val="FF0000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WordPad мәтіндік редакторын іске қосу жолы қандай</a:t>
            </a:r>
            <a:r>
              <a:rPr lang="kk-KZ" sz="5400" b="1" kern="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kk-KZ" sz="4400" b="1" kern="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algn="ctr">
              <a:spcBef>
                <a:spcPct val="20000"/>
              </a:spcBef>
              <a:buFontTx/>
              <a:buChar char="•"/>
              <a:defRPr/>
            </a:pPr>
            <a:endParaRPr lang="kk-KZ" sz="4400" b="1" kern="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    </a:t>
            </a:r>
            <a:r>
              <a:rPr lang="ru-RU" sz="2400" b="1" kern="0" dirty="0">
                <a:ln>
                  <a:solidFill>
                    <a:schemeClr val="accent2"/>
                  </a:solidFill>
                </a:ln>
                <a:solidFill>
                  <a:srgbClr val="0000FF"/>
                </a:solidFill>
                <a:latin typeface="+mn-lt"/>
              </a:rPr>
              <a:t>Пуск – Все программы – Стандартные - </a:t>
            </a:r>
            <a:r>
              <a:rPr lang="en-US" sz="2400" b="1" kern="0" dirty="0">
                <a:ln>
                  <a:solidFill>
                    <a:schemeClr val="accent2"/>
                  </a:solidFill>
                </a:ln>
                <a:solidFill>
                  <a:srgbClr val="0000FF"/>
                </a:solidFill>
                <a:latin typeface="+mn-lt"/>
              </a:rPr>
              <a:t>WordPad</a:t>
            </a:r>
            <a:endParaRPr lang="ru-RU" sz="2400" b="1" kern="0" dirty="0">
              <a:ln>
                <a:solidFill>
                  <a:schemeClr val="accent2"/>
                </a:solidFill>
              </a:ln>
              <a:solidFill>
                <a:srgbClr val="0000FF"/>
              </a:solidFill>
              <a:latin typeface="+mn-lt"/>
            </a:endParaRPr>
          </a:p>
        </p:txBody>
      </p:sp>
      <p:sp>
        <p:nvSpPr>
          <p:cNvPr id="71" name="AutoShape 33"/>
          <p:cNvSpPr>
            <a:spLocks noChangeArrowheads="1"/>
          </p:cNvSpPr>
          <p:nvPr/>
        </p:nvSpPr>
        <p:spPr bwMode="auto">
          <a:xfrm>
            <a:off x="714375" y="3643313"/>
            <a:ext cx="7920038" cy="22320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k-KZ"/>
          </a:p>
        </p:txBody>
      </p:sp>
      <p:sp>
        <p:nvSpPr>
          <p:cNvPr id="73" name="WordArt 34"/>
          <p:cNvSpPr>
            <a:spLocks noChangeArrowheads="1" noChangeShapeType="1" noTextEdit="1"/>
          </p:cNvSpPr>
          <p:nvPr/>
        </p:nvSpPr>
        <p:spPr bwMode="auto">
          <a:xfrm>
            <a:off x="1285875" y="4357688"/>
            <a:ext cx="662622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Жауабы</a:t>
            </a:r>
          </a:p>
        </p:txBody>
      </p:sp>
      <p:sp>
        <p:nvSpPr>
          <p:cNvPr id="2" name="Управляющая кнопка: назад 1">
            <a:hlinkClick r:id="rId5" action="ppaction://hlinksldjump" highlightClick="1"/>
          </p:cNvPr>
          <p:cNvSpPr/>
          <p:nvPr/>
        </p:nvSpPr>
        <p:spPr>
          <a:xfrm>
            <a:off x="7092280" y="5875338"/>
            <a:ext cx="1800200" cy="794022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457200" y="82550"/>
            <a:ext cx="8229600" cy="5721350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endParaRPr lang="kk-KZ" sz="4000" b="1" kern="0" dirty="0">
              <a:solidFill>
                <a:srgbClr val="FF0000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WordPad мәтіндік редакторының терезе элементтерін ата</a:t>
            </a:r>
            <a:r>
              <a:rPr lang="kk-KZ" sz="5400" b="1" kern="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kk-KZ" sz="4400" b="1" kern="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    </a:t>
            </a:r>
            <a:endParaRPr lang="kk-KZ" sz="2400" b="1" kern="0" dirty="0">
              <a:solidFill>
                <a:srgbClr val="FF0000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solidFill>
                  <a:srgbClr val="FF0000"/>
                </a:solidFill>
                <a:latin typeface="+mn-lt"/>
              </a:rPr>
              <a:t>     </a:t>
            </a:r>
            <a:r>
              <a:rPr lang="kk-KZ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</a:rPr>
              <a:t>Тақырып жолағы</a:t>
            </a:r>
            <a:r>
              <a:rPr lang="kk-KZ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, </a:t>
            </a:r>
            <a:r>
              <a:rPr lang="kk-KZ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меню қатары, құрал-саймандар құрал-саймандар тақтасы</a:t>
            </a:r>
            <a:r>
              <a:rPr lang="kk-KZ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, </a:t>
            </a:r>
            <a:r>
              <a:rPr lang="kk-KZ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пішімдеу тақтасы, сызғыш және терезенің жұмыс аймағы</a:t>
            </a:r>
            <a:r>
              <a:rPr lang="kk-KZ" sz="2400" dirty="0"/>
              <a:t>.</a:t>
            </a:r>
            <a:endParaRPr lang="ru-RU" sz="2400" b="1" kern="0" dirty="0">
              <a:ln>
                <a:solidFill>
                  <a:schemeClr val="accent2"/>
                </a:solidFill>
              </a:ln>
              <a:solidFill>
                <a:srgbClr val="0000FF"/>
              </a:solidFill>
              <a:latin typeface="+mn-lt"/>
            </a:endParaRPr>
          </a:p>
        </p:txBody>
      </p:sp>
      <p:sp>
        <p:nvSpPr>
          <p:cNvPr id="70" name="AutoShape 33"/>
          <p:cNvSpPr>
            <a:spLocks noChangeArrowheads="1"/>
          </p:cNvSpPr>
          <p:nvPr/>
        </p:nvSpPr>
        <p:spPr bwMode="auto">
          <a:xfrm>
            <a:off x="714375" y="3571875"/>
            <a:ext cx="7920038" cy="22320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k-KZ"/>
          </a:p>
        </p:txBody>
      </p:sp>
      <p:sp>
        <p:nvSpPr>
          <p:cNvPr id="71" name="WordArt 34"/>
          <p:cNvSpPr>
            <a:spLocks noChangeArrowheads="1" noChangeShapeType="1" noTextEdit="1"/>
          </p:cNvSpPr>
          <p:nvPr/>
        </p:nvSpPr>
        <p:spPr bwMode="auto">
          <a:xfrm>
            <a:off x="1500188" y="4429125"/>
            <a:ext cx="6626225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Жауабы</a:t>
            </a: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7092280" y="5875338"/>
            <a:ext cx="1800200" cy="794022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Rectangle 2"/>
          <p:cNvSpPr txBox="1">
            <a:spLocks noChangeArrowheads="1"/>
          </p:cNvSpPr>
          <p:nvPr/>
        </p:nvSpPr>
        <p:spPr>
          <a:xfrm>
            <a:off x="457200" y="404813"/>
            <a:ext cx="8229600" cy="5721350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kk-KZ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Құрал-саймандар тақтасында қандай батырмалар орналасқан</a:t>
            </a:r>
            <a:r>
              <a:rPr lang="kk-KZ" sz="5400" b="1" kern="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kk-KZ" sz="4400" b="1" kern="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    </a:t>
            </a:r>
            <a:endParaRPr lang="kk-KZ" sz="2400" b="1" kern="0" dirty="0">
              <a:solidFill>
                <a:srgbClr val="FF0000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solidFill>
                  <a:srgbClr val="FF0000"/>
                </a:solidFill>
                <a:latin typeface="+mn-lt"/>
              </a:rPr>
              <a:t>     </a:t>
            </a:r>
            <a:r>
              <a:rPr lang="kk-KZ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</a:rPr>
              <a:t>Жаңа құжат құру, сақталған құжатты ашу, сақтау, алдын ала қарап шығу, баспаға шығару, іздеу, көшіру, қою т.б.</a:t>
            </a:r>
            <a:r>
              <a:rPr lang="kk-KZ" sz="2400" dirty="0"/>
              <a:t>.</a:t>
            </a:r>
            <a:endParaRPr lang="ru-RU" sz="2400" b="1" kern="0" dirty="0">
              <a:ln>
                <a:solidFill>
                  <a:schemeClr val="accent2"/>
                </a:solidFill>
              </a:ln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0" name="AutoShape 33"/>
          <p:cNvSpPr>
            <a:spLocks noChangeArrowheads="1"/>
          </p:cNvSpPr>
          <p:nvPr/>
        </p:nvSpPr>
        <p:spPr bwMode="auto">
          <a:xfrm>
            <a:off x="831056" y="3813176"/>
            <a:ext cx="7920038" cy="2232025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k-KZ"/>
          </a:p>
        </p:txBody>
      </p:sp>
      <p:sp>
        <p:nvSpPr>
          <p:cNvPr id="121" name="WordArt 34"/>
          <p:cNvSpPr>
            <a:spLocks noChangeArrowheads="1" noChangeShapeType="1" noTextEdit="1"/>
          </p:cNvSpPr>
          <p:nvPr/>
        </p:nvSpPr>
        <p:spPr bwMode="auto">
          <a:xfrm>
            <a:off x="1477963" y="4676775"/>
            <a:ext cx="6626225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Жауабы</a:t>
            </a:r>
            <a:endParaRPr lang="ru-RU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7092280" y="5875338"/>
            <a:ext cx="1800200" cy="794022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Rectangle 2"/>
          <p:cNvSpPr txBox="1">
            <a:spLocks noChangeArrowheads="1"/>
          </p:cNvSpPr>
          <p:nvPr/>
        </p:nvSpPr>
        <p:spPr>
          <a:xfrm>
            <a:off x="457200" y="404813"/>
            <a:ext cx="8229600" cy="5721350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endParaRPr lang="kk-KZ" sz="4000" b="1" kern="0" dirty="0">
              <a:solidFill>
                <a:srgbClr val="FF0000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Мәзір жолағындағы мәзір аттарын ата</a:t>
            </a:r>
            <a:r>
              <a:rPr lang="kk-KZ" sz="5400" b="1" kern="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kk-KZ" sz="4400" b="1" kern="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    </a:t>
            </a:r>
            <a:endParaRPr lang="kk-KZ" sz="2400" b="1" kern="0" dirty="0">
              <a:solidFill>
                <a:srgbClr val="FF0000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solidFill>
                  <a:srgbClr val="FF0000"/>
                </a:solidFill>
                <a:latin typeface="+mn-lt"/>
              </a:rPr>
              <a:t>    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</a:rPr>
              <a:t>Файл, Правка, Вид, Вставка, 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</a:rPr>
              <a:t>Формат, Справка.</a:t>
            </a:r>
            <a:endParaRPr lang="ru-RU" sz="2400" b="1" kern="0" dirty="0">
              <a:ln>
                <a:solidFill>
                  <a:schemeClr val="accent2"/>
                </a:solidFill>
              </a:ln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5" name="AutoShape 33"/>
          <p:cNvSpPr>
            <a:spLocks noChangeArrowheads="1"/>
          </p:cNvSpPr>
          <p:nvPr/>
        </p:nvSpPr>
        <p:spPr bwMode="auto">
          <a:xfrm>
            <a:off x="714375" y="3214688"/>
            <a:ext cx="7920038" cy="22320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k-KZ"/>
          </a:p>
        </p:txBody>
      </p:sp>
      <p:sp>
        <p:nvSpPr>
          <p:cNvPr id="126" name="WordArt 34"/>
          <p:cNvSpPr>
            <a:spLocks noChangeArrowheads="1" noChangeShapeType="1" noTextEdit="1"/>
          </p:cNvSpPr>
          <p:nvPr/>
        </p:nvSpPr>
        <p:spPr bwMode="auto">
          <a:xfrm>
            <a:off x="1500188" y="4071938"/>
            <a:ext cx="66262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Жауабы</a:t>
            </a: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7092280" y="5875338"/>
            <a:ext cx="1800200" cy="794022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Слайд" r:id="rId3" imgW="4572097" imgH="3429005" progId="PowerPoint.Slide.8">
                  <p:embed/>
                </p:oleObj>
              </mc:Choice>
              <mc:Fallback>
                <p:oleObj name="Слайд" r:id="rId3" imgW="4572097" imgH="3429005" progId="PowerPoint.Slide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457200" y="404813"/>
            <a:ext cx="8229600" cy="5721350"/>
          </a:xfrm>
          <a:prstGeom prst="rect">
            <a:avLst/>
          </a:prstGeom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endParaRPr lang="kk-KZ" sz="4000" b="1" kern="0" dirty="0">
              <a:solidFill>
                <a:srgbClr val="FF0000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мәзірінде қандай мәзірлер орналасқан</a:t>
            </a:r>
            <a:r>
              <a:rPr lang="kk-KZ" sz="5400" b="1" kern="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kk-KZ" sz="4400" b="1" kern="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    </a:t>
            </a:r>
            <a:endParaRPr lang="kk-KZ" sz="2400" b="1" kern="0" dirty="0">
              <a:solidFill>
                <a:srgbClr val="FF0000"/>
              </a:solidFill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solidFill>
                  <a:srgbClr val="FF0000"/>
                </a:solidFill>
                <a:latin typeface="+mn-lt"/>
              </a:rPr>
              <a:t>    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</a:rPr>
              <a:t>Создать, открыть, сохранить, сохранить как,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</a:rPr>
              <a:t>печать,  параметры страницы, выход,</a:t>
            </a: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kk-KZ" sz="2400" b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</a:rPr>
              <a:t>Предварительный просмотр.</a:t>
            </a:r>
            <a:endParaRPr lang="ru-RU" sz="2400" b="1" kern="0" dirty="0">
              <a:ln>
                <a:solidFill>
                  <a:schemeClr val="accent2"/>
                </a:solidFill>
              </a:ln>
              <a:solidFill>
                <a:srgbClr val="0000FF"/>
              </a:solidFill>
              <a:latin typeface="+mn-lt"/>
            </a:endParaRPr>
          </a:p>
        </p:txBody>
      </p:sp>
      <p:sp>
        <p:nvSpPr>
          <p:cNvPr id="70" name="AutoShape 33"/>
          <p:cNvSpPr>
            <a:spLocks noChangeArrowheads="1"/>
          </p:cNvSpPr>
          <p:nvPr/>
        </p:nvSpPr>
        <p:spPr bwMode="auto">
          <a:xfrm>
            <a:off x="714375" y="3214688"/>
            <a:ext cx="7920038" cy="22320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k-KZ"/>
          </a:p>
        </p:txBody>
      </p:sp>
      <p:sp>
        <p:nvSpPr>
          <p:cNvPr id="71" name="WordArt 34"/>
          <p:cNvSpPr>
            <a:spLocks noChangeArrowheads="1" noChangeShapeType="1" noTextEdit="1"/>
          </p:cNvSpPr>
          <p:nvPr/>
        </p:nvSpPr>
        <p:spPr bwMode="auto">
          <a:xfrm>
            <a:off x="1500188" y="4071938"/>
            <a:ext cx="662622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Жауабы</a:t>
            </a: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7092280" y="5875338"/>
            <a:ext cx="1800200" cy="794022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6" descr="https://encrypted-tbn1.gstatic.com/images?q=tbn:ANd9GcQvHz-tVUjrT4VM3n8mDxfSORl0vlU2r2hRlJjXYaDLZblQajKwPwvww-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60350"/>
            <a:ext cx="89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461</Words>
  <Application>Microsoft Office PowerPoint</Application>
  <PresentationFormat>Экран (4:3)</PresentationFormat>
  <Paragraphs>188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Поток</vt:lpstr>
      <vt:lpstr>Слайд</vt:lpstr>
      <vt:lpstr>WordPad мәтіндік редакторының қосымша мүмкіндіктері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«Сәйкестікті анықта»</vt:lpstr>
      <vt:lpstr>Кестені толтыр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Eldos</dc:creator>
  <cp:lastModifiedBy>MADI</cp:lastModifiedBy>
  <cp:revision>163</cp:revision>
  <dcterms:created xsi:type="dcterms:W3CDTF">2011-04-09T17:32:22Z</dcterms:created>
  <dcterms:modified xsi:type="dcterms:W3CDTF">2014-02-21T15:21:13Z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3836669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