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C7F2-DCB0-4B9A-9086-0353264330FE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D6E1-393D-464F-A200-457D00FA99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C7F2-DCB0-4B9A-9086-0353264330FE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D6E1-393D-464F-A200-457D00FA9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C7F2-DCB0-4B9A-9086-0353264330FE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D6E1-393D-464F-A200-457D00FA9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C7F2-DCB0-4B9A-9086-0353264330FE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D6E1-393D-464F-A200-457D00FA9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C7F2-DCB0-4B9A-9086-0353264330FE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D6E1-393D-464F-A200-457D00FA99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C7F2-DCB0-4B9A-9086-0353264330FE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D6E1-393D-464F-A200-457D00FA9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C7F2-DCB0-4B9A-9086-0353264330FE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D6E1-393D-464F-A200-457D00FA9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C7F2-DCB0-4B9A-9086-0353264330FE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89D6E1-393D-464F-A200-457D00FA99C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C7F2-DCB0-4B9A-9086-0353264330FE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D6E1-393D-464F-A200-457D00FA9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C7F2-DCB0-4B9A-9086-0353264330FE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489D6E1-393D-464F-A200-457D00FA9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416C7F2-DCB0-4B9A-9086-0353264330FE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D6E1-393D-464F-A200-457D00FA9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16C7F2-DCB0-4B9A-9086-0353264330FE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489D6E1-393D-464F-A200-457D00FA99C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8280920" cy="266128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«Өнер-білім бар жұрттар» (Ыбырай Алтынсариннің поэзиялық шығармалары)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5793507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Табиғат көріністері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Ыбырайдың </a:t>
            </a: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«Өзен», «Жаз»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өлеңдері табиғат көріністерін суреттеуге арналған.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 • Мұндай тұтас лирикалық, пейзаждық өлеңдер Ыбырайға дейінгі қазақ әдебиетінде сирек кездесетін.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 • Осы өлеңдер арқылы ол қазақтың жазба әдебиетінде табиғат лирикасын бастады, оны кейін Абай тереңдете дамытты.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507288" cy="6336704"/>
          </a:xfrm>
        </p:spPr>
        <p:txBody>
          <a:bodyPr>
            <a:normAutofit/>
          </a:bodyPr>
          <a:lstStyle/>
          <a:p>
            <a:r>
              <a:rPr lang="kk-KZ" b="1" dirty="0" smtClean="0"/>
              <a:t>«Өзен»</a:t>
            </a:r>
            <a:endParaRPr lang="ru-RU" dirty="0" smtClean="0"/>
          </a:p>
          <a:p>
            <a:r>
              <a:rPr lang="kk-KZ" dirty="0" smtClean="0"/>
              <a:t>    • Үзінді:</a:t>
            </a:r>
            <a:endParaRPr lang="ru-RU" dirty="0" smtClean="0"/>
          </a:p>
          <a:p>
            <a:r>
              <a:rPr lang="kk-KZ" i="1" dirty="0" smtClean="0"/>
              <a:t>Таулардан өзен ағар сарқыраған,                  </a:t>
            </a:r>
            <a:endParaRPr lang="ru-RU" dirty="0" smtClean="0"/>
          </a:p>
          <a:p>
            <a:r>
              <a:rPr lang="kk-KZ" i="1" dirty="0" smtClean="0"/>
              <a:t>Айнадай сәуле беріп жарқыраған.                </a:t>
            </a:r>
            <a:endParaRPr lang="ru-RU" dirty="0" smtClean="0"/>
          </a:p>
          <a:p>
            <a:r>
              <a:rPr lang="kk-KZ" i="1" dirty="0" smtClean="0"/>
              <a:t>Жел соқса, ыстық соқса, бір қалыпта,       </a:t>
            </a:r>
            <a:endParaRPr lang="ru-RU" dirty="0" smtClean="0"/>
          </a:p>
          <a:p>
            <a:r>
              <a:rPr lang="kk-KZ" i="1" dirty="0" smtClean="0"/>
              <a:t>Аралап тау мен тасты арқыраған.   </a:t>
            </a:r>
            <a:endParaRPr lang="kk-KZ" i="1" dirty="0" smtClean="0"/>
          </a:p>
          <a:p>
            <a:r>
              <a:rPr lang="kk-KZ" i="1" dirty="0" smtClean="0"/>
              <a:t>Көңілің суын ішсең, ашылады, </a:t>
            </a:r>
          </a:p>
          <a:p>
            <a:r>
              <a:rPr lang="kk-KZ" i="1" dirty="0" smtClean="0"/>
              <a:t>Денеңде бар дертіңді қашырады.</a:t>
            </a:r>
          </a:p>
          <a:p>
            <a:r>
              <a:rPr lang="kk-KZ" i="1" dirty="0" smtClean="0"/>
              <a:t>Өксіген оттай жанып жануарлар</a:t>
            </a:r>
          </a:p>
          <a:p>
            <a:r>
              <a:rPr lang="kk-KZ" i="1" dirty="0" smtClean="0"/>
              <a:t>Өзеннен рақат тауып басылады.</a:t>
            </a:r>
            <a:endParaRPr lang="ru-RU" dirty="0" smtClean="0"/>
          </a:p>
          <a:p>
            <a:r>
              <a:rPr lang="kk-KZ" i="1" dirty="0" smtClean="0"/>
              <a:t>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435280" cy="6408712"/>
          </a:xfrm>
        </p:spPr>
        <p:txBody>
          <a:bodyPr>
            <a:normAutofit fontScale="92500" lnSpcReduction="20000"/>
          </a:bodyPr>
          <a:lstStyle/>
          <a:p>
            <a:r>
              <a:rPr lang="kk-KZ" b="1" dirty="0" smtClean="0"/>
              <a:t>«Жаз»</a:t>
            </a:r>
            <a:endParaRPr lang="ru-RU" dirty="0" smtClean="0"/>
          </a:p>
          <a:p>
            <a:r>
              <a:rPr lang="kk-KZ" dirty="0" smtClean="0"/>
              <a:t>    </a:t>
            </a:r>
            <a:r>
              <a:rPr lang="kk-KZ" i="1" dirty="0" smtClean="0"/>
              <a:t>•</a:t>
            </a:r>
            <a:r>
              <a:rPr lang="kk-KZ" dirty="0" smtClean="0"/>
              <a:t> Үзінді:</a:t>
            </a:r>
            <a:endParaRPr lang="ru-RU" dirty="0" smtClean="0"/>
          </a:p>
          <a:p>
            <a:r>
              <a:rPr lang="kk-KZ" i="1" dirty="0" smtClean="0"/>
              <a:t>Сәуірде көтерілер рақмет туы,                      </a:t>
            </a:r>
            <a:endParaRPr lang="ru-RU" dirty="0" smtClean="0"/>
          </a:p>
          <a:p>
            <a:r>
              <a:rPr lang="kk-KZ" i="1" dirty="0" smtClean="0"/>
              <a:t>Көрінер көк жүзінде қаз бен қуы.                   </a:t>
            </a:r>
            <a:endParaRPr lang="ru-RU" dirty="0" smtClean="0"/>
          </a:p>
          <a:p>
            <a:r>
              <a:rPr lang="kk-KZ" i="1" dirty="0" smtClean="0"/>
              <a:t>Көктен жаңбыр, таулардан сулар жүріп,  </a:t>
            </a:r>
            <a:endParaRPr lang="ru-RU" dirty="0" smtClean="0"/>
          </a:p>
          <a:p>
            <a:r>
              <a:rPr lang="kk-KZ" i="1" dirty="0" smtClean="0"/>
              <a:t>Жайылар жер жүзіне қардың суы...              </a:t>
            </a:r>
            <a:endParaRPr lang="ru-RU" dirty="0" smtClean="0"/>
          </a:p>
          <a:p>
            <a:r>
              <a:rPr lang="kk-KZ" i="1" dirty="0" smtClean="0"/>
              <a:t>Ұшпақтың бір сәулесі жерге түсіп,              </a:t>
            </a:r>
            <a:endParaRPr lang="ru-RU" dirty="0" smtClean="0"/>
          </a:p>
          <a:p>
            <a:r>
              <a:rPr lang="kk-KZ" i="1" dirty="0" smtClean="0"/>
              <a:t>Өсірер жерден шөпті нұрдың буы!..  </a:t>
            </a:r>
            <a:endParaRPr lang="kk-KZ" i="1" dirty="0" smtClean="0"/>
          </a:p>
          <a:p>
            <a:r>
              <a:rPr lang="kk-KZ" i="1" dirty="0" smtClean="0"/>
              <a:t>Жақындар құдайымның көктен күні, </a:t>
            </a:r>
          </a:p>
          <a:p>
            <a:r>
              <a:rPr lang="kk-KZ" i="1" dirty="0" smtClean="0"/>
              <a:t>Тең болар жарлықпенен күн мен түні.</a:t>
            </a:r>
          </a:p>
          <a:p>
            <a:r>
              <a:rPr lang="kk-KZ" i="1" dirty="0" smtClean="0"/>
              <a:t>Аспаннан рақымменен күн төнгенде</a:t>
            </a:r>
          </a:p>
          <a:p>
            <a:r>
              <a:rPr lang="kk-KZ" i="1" dirty="0" smtClean="0"/>
              <a:t>Қуанып қыбырлайды ыныс-жыны.</a:t>
            </a:r>
          </a:p>
          <a:p>
            <a:r>
              <a:rPr lang="kk-KZ" i="1" dirty="0" smtClean="0"/>
              <a:t>Ұйқыдан көзін ашқан жас балаша, </a:t>
            </a:r>
          </a:p>
          <a:p>
            <a:r>
              <a:rPr lang="kk-KZ" i="1" dirty="0" smtClean="0"/>
              <a:t>Жайқалып шыға келер жердің гүлі.</a:t>
            </a:r>
            <a:r>
              <a:rPr lang="kk-KZ" i="1" dirty="0" smtClean="0"/>
              <a:t>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5793507"/>
          </a:xfrm>
        </p:spPr>
        <p:txBody>
          <a:bodyPr>
            <a:normAutofit/>
          </a:bodyPr>
          <a:lstStyle/>
          <a:p>
            <a:r>
              <a:rPr lang="kk-KZ" sz="3200" b="1" dirty="0" smtClean="0"/>
              <a:t>Тіл бейнелілігі</a:t>
            </a:r>
            <a:endParaRPr lang="ru-RU" sz="3200" dirty="0" smtClean="0"/>
          </a:p>
          <a:p>
            <a:r>
              <a:rPr lang="kk-KZ" sz="3200" dirty="0" smtClean="0"/>
              <a:t>    • </a:t>
            </a:r>
            <a:r>
              <a:rPr lang="kk-KZ" sz="3200" i="1" dirty="0" smtClean="0"/>
              <a:t>«Ұшпақтың бір сәулесі жерге түсіп»</a:t>
            </a:r>
            <a:endParaRPr lang="ru-RU" sz="3200" dirty="0" smtClean="0"/>
          </a:p>
          <a:p>
            <a:r>
              <a:rPr lang="kk-KZ" sz="3200" dirty="0" smtClean="0"/>
              <a:t>    </a:t>
            </a:r>
            <a:r>
              <a:rPr lang="kk-KZ" sz="3200" i="1" dirty="0" smtClean="0"/>
              <a:t>• «Аспаннан рақымменен күн төнгенде»</a:t>
            </a:r>
            <a:endParaRPr lang="ru-RU" sz="3200" dirty="0" smtClean="0"/>
          </a:p>
          <a:p>
            <a:r>
              <a:rPr lang="kk-KZ" sz="3200" i="1" dirty="0" smtClean="0"/>
              <a:t>    • «Ұйқыдан көзін ашқан жас балаша, жайқалып шыға келер жердің гүлі»</a:t>
            </a:r>
            <a:endParaRPr lang="ru-RU" sz="3200" dirty="0" smtClean="0"/>
          </a:p>
          <a:p>
            <a:r>
              <a:rPr lang="kk-KZ" sz="3200" i="1" dirty="0" smtClean="0"/>
              <a:t>    • «Кеш болса, күн қонады таудан асып, шапаққа қызыл алтын нұрын шашып», т.б.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721499"/>
          </a:xfrm>
        </p:spPr>
        <p:txBody>
          <a:bodyPr>
            <a:normAutofit lnSpcReduction="10000"/>
          </a:bodyPr>
          <a:lstStyle/>
          <a:p>
            <a:r>
              <a:rPr lang="kk-KZ" b="1" dirty="0" smtClean="0"/>
              <a:t>Түйін</a:t>
            </a:r>
            <a:endParaRPr lang="ru-RU" dirty="0" smtClean="0"/>
          </a:p>
          <a:p>
            <a:r>
              <a:rPr lang="kk-KZ" i="1" dirty="0" smtClean="0"/>
              <a:t>    • Ыбырай өлеңдері – ақынның қазақ табиғатын жырлап, сол арқылы өзінің жас шәкірттерінің бойында табиғатты, Отанды сүю сезімдерін тәрбиелеуге жасаған елеулі талабы.</a:t>
            </a:r>
            <a:endParaRPr lang="ru-RU" dirty="0" smtClean="0"/>
          </a:p>
          <a:p>
            <a:r>
              <a:rPr lang="kk-KZ" i="1" dirty="0" smtClean="0"/>
              <a:t>    • Ақын табиғат көрінісін жалаң алмай, халық тіршілігімен байланыстыра көрсетеді.</a:t>
            </a:r>
            <a:endParaRPr lang="ru-RU" dirty="0" smtClean="0"/>
          </a:p>
          <a:p>
            <a:r>
              <a:rPr lang="kk-KZ" i="1" dirty="0" smtClean="0"/>
              <a:t>    • Табиғат пен адамның байланысын, табиғаттың адам ісіне, еңбекке, ой-сезіміне тигізер жанды әсерін бейнелейді.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sz="4900" b="1" i="1" dirty="0" smtClean="0"/>
              <a:t>Тақырып жоспары:</a:t>
            </a:r>
            <a:r>
              <a:rPr lang="ru-RU" sz="4900" dirty="0" smtClean="0"/>
              <a:t/>
            </a:r>
            <a:br>
              <a:rPr lang="ru-RU" sz="49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. Ыбырай Алтынсарин өлеңдеріндегі өнер-білім тақырыбы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2. Ел ішіндегі теңсіздік туралы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3. Табиғат көріністері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>
            <a:norm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Ақындығы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• Ыбырайдың ақындығы «Қазақ хрестоматиясына» енген өлеңдерінен танылады.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• Ақын өлеңдері оның көркем шығарма жазуды ағартушылық идеясына бағындырғанын айқын көрсетеді.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• Ол әдебиетті бала санасына әсер ететін, оны жақсы, үлгілі істерге үйрететін күшті құрал деп ұқты.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649491"/>
          </a:xfrm>
        </p:spPr>
        <p:txBody>
          <a:bodyPr>
            <a:normAutofit/>
          </a:bodyPr>
          <a:lstStyle/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Басты тақырыптары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kk-KZ" sz="4000" i="1" dirty="0" smtClean="0">
                <a:latin typeface="Times New Roman" pitchFamily="18" charset="0"/>
                <a:cs typeface="Times New Roman" pitchFamily="18" charset="0"/>
              </a:rPr>
              <a:t>Оқу-білімге шақыру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  • </a:t>
            </a:r>
            <a:r>
              <a:rPr lang="kk-KZ" sz="4000" i="1" dirty="0" smtClean="0">
                <a:latin typeface="Times New Roman" pitchFamily="18" charset="0"/>
                <a:cs typeface="Times New Roman" pitchFamily="18" charset="0"/>
              </a:rPr>
              <a:t>Әлеуметтік теңсіздік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  • </a:t>
            </a:r>
            <a:r>
              <a:rPr lang="kk-KZ" sz="4000" i="1" dirty="0" smtClean="0">
                <a:latin typeface="Times New Roman" pitchFamily="18" charset="0"/>
                <a:cs typeface="Times New Roman" pitchFamily="18" charset="0"/>
              </a:rPr>
              <a:t>Табиғат көріністері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kk-KZ" sz="4000" i="1" dirty="0" smtClean="0">
                <a:latin typeface="Times New Roman" pitchFamily="18" charset="0"/>
                <a:cs typeface="Times New Roman" pitchFamily="18" charset="0"/>
              </a:rPr>
              <a:t>Өсиет өлеңдер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/>
              <a:t>Өнер-білім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 lnSpcReduction="10000"/>
          </a:bodyPr>
          <a:lstStyle/>
          <a:p>
            <a:pPr algn="ctr"/>
            <a:r>
              <a:rPr lang="kk-KZ" dirty="0" smtClean="0"/>
              <a:t>Үзінді</a:t>
            </a:r>
            <a:endParaRPr lang="ru-RU" dirty="0" smtClean="0"/>
          </a:p>
          <a:p>
            <a:r>
              <a:rPr lang="kk-KZ" dirty="0" smtClean="0"/>
              <a:t>• «Кел, балалар, оқылық!» </a:t>
            </a:r>
            <a:endParaRPr lang="ru-RU" dirty="0" smtClean="0"/>
          </a:p>
          <a:p>
            <a:r>
              <a:rPr lang="kk-KZ" i="1" dirty="0" smtClean="0"/>
              <a:t>Бір Аллаға сыйынып,</a:t>
            </a:r>
            <a:endParaRPr lang="ru-RU" dirty="0" smtClean="0"/>
          </a:p>
          <a:p>
            <a:r>
              <a:rPr lang="kk-KZ" i="1" dirty="0" smtClean="0"/>
              <a:t>Кел, балалар, оқылық!</a:t>
            </a:r>
            <a:endParaRPr lang="ru-RU" dirty="0" smtClean="0"/>
          </a:p>
          <a:p>
            <a:r>
              <a:rPr lang="kk-KZ" i="1" dirty="0" smtClean="0"/>
              <a:t>Оқығанды көңілге</a:t>
            </a:r>
            <a:endParaRPr lang="ru-RU" dirty="0" smtClean="0"/>
          </a:p>
          <a:p>
            <a:r>
              <a:rPr lang="kk-KZ" i="1" dirty="0" smtClean="0"/>
              <a:t>Ықыласпен тоқылық!</a:t>
            </a:r>
            <a:endParaRPr lang="ru-RU" dirty="0" smtClean="0"/>
          </a:p>
          <a:p>
            <a:r>
              <a:rPr lang="kk-KZ" i="1" dirty="0" smtClean="0"/>
              <a:t>Оқысаңдар, балалар,</a:t>
            </a:r>
            <a:endParaRPr lang="ru-RU" dirty="0" smtClean="0"/>
          </a:p>
          <a:p>
            <a:r>
              <a:rPr lang="kk-KZ" i="1" dirty="0" smtClean="0"/>
              <a:t>Шамнан шырақ жағылар.</a:t>
            </a:r>
            <a:endParaRPr lang="ru-RU" dirty="0" smtClean="0"/>
          </a:p>
          <a:p>
            <a:r>
              <a:rPr lang="kk-KZ" i="1" dirty="0" smtClean="0"/>
              <a:t>Тілегенің алдыңнан</a:t>
            </a:r>
            <a:endParaRPr lang="ru-RU" dirty="0" smtClean="0"/>
          </a:p>
          <a:p>
            <a:r>
              <a:rPr lang="kk-KZ" i="1" dirty="0" smtClean="0"/>
              <a:t>Іздемей-ақ табылар...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86400" y="1556792"/>
            <a:ext cx="3657600" cy="4525963"/>
          </a:xfrm>
        </p:spPr>
        <p:txBody>
          <a:bodyPr>
            <a:normAutofit lnSpcReduction="10000"/>
          </a:bodyPr>
          <a:lstStyle/>
          <a:p>
            <a:pPr algn="ctr"/>
            <a:r>
              <a:rPr lang="kk-KZ" dirty="0" smtClean="0"/>
              <a:t>Ерекшелігі</a:t>
            </a:r>
            <a:endParaRPr lang="ru-RU" dirty="0" smtClean="0"/>
          </a:p>
          <a:p>
            <a:r>
              <a:rPr lang="kk-KZ" dirty="0" smtClean="0"/>
              <a:t>Оқуға, білім алуға шақыру үлгісінде жазылған.</a:t>
            </a:r>
            <a:endParaRPr lang="ru-RU" dirty="0" smtClean="0"/>
          </a:p>
          <a:p>
            <a:r>
              <a:rPr lang="kk-KZ" dirty="0" smtClean="0"/>
              <a:t>Тілге жеңіл, тез жатталады.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402832" cy="550547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kk-KZ" dirty="0" smtClean="0"/>
              <a:t>Үзінді</a:t>
            </a:r>
            <a:endParaRPr lang="ru-RU" dirty="0" smtClean="0"/>
          </a:p>
          <a:p>
            <a:r>
              <a:rPr lang="kk-KZ" dirty="0" smtClean="0"/>
              <a:t>• «Өнер-білім бар жұрттар» </a:t>
            </a:r>
            <a:endParaRPr lang="ru-RU" dirty="0" smtClean="0"/>
          </a:p>
          <a:p>
            <a:r>
              <a:rPr lang="kk-KZ" i="1" dirty="0" smtClean="0"/>
              <a:t>Өнер-білім бар жұрттар</a:t>
            </a:r>
            <a:endParaRPr lang="ru-RU" dirty="0" smtClean="0"/>
          </a:p>
          <a:p>
            <a:r>
              <a:rPr lang="kk-KZ" i="1" dirty="0" smtClean="0"/>
              <a:t>Тастан сарай салғызды.</a:t>
            </a:r>
            <a:endParaRPr lang="ru-RU" dirty="0" smtClean="0"/>
          </a:p>
          <a:p>
            <a:r>
              <a:rPr lang="kk-KZ" i="1" dirty="0" smtClean="0"/>
              <a:t>Айшылық алыс жерлерден</a:t>
            </a:r>
            <a:endParaRPr lang="ru-RU" dirty="0" smtClean="0"/>
          </a:p>
          <a:p>
            <a:r>
              <a:rPr lang="kk-KZ" i="1" dirty="0" smtClean="0"/>
              <a:t>Көзіңді ашып-жұмғанша,</a:t>
            </a:r>
            <a:endParaRPr lang="ru-RU" dirty="0" smtClean="0"/>
          </a:p>
          <a:p>
            <a:r>
              <a:rPr lang="kk-KZ" i="1" dirty="0" smtClean="0"/>
              <a:t>Жылдам хабар алғызды.</a:t>
            </a:r>
            <a:endParaRPr lang="ru-RU" dirty="0" smtClean="0"/>
          </a:p>
          <a:p>
            <a:r>
              <a:rPr lang="kk-KZ" i="1" dirty="0" smtClean="0"/>
              <a:t>...Отынсыз тамақ пісірді,</a:t>
            </a:r>
            <a:endParaRPr lang="ru-RU" dirty="0" smtClean="0"/>
          </a:p>
          <a:p>
            <a:r>
              <a:rPr lang="kk-KZ" i="1" dirty="0" smtClean="0"/>
              <a:t>Сусыздан сусын ішірді.</a:t>
            </a:r>
            <a:endParaRPr lang="ru-RU" dirty="0" smtClean="0"/>
          </a:p>
          <a:p>
            <a:r>
              <a:rPr lang="kk-KZ" i="1" dirty="0" smtClean="0"/>
              <a:t>Теңізге жүзді балықтай,</a:t>
            </a:r>
            <a:endParaRPr lang="ru-RU" dirty="0" smtClean="0"/>
          </a:p>
          <a:p>
            <a:r>
              <a:rPr lang="kk-KZ" i="1" dirty="0" smtClean="0"/>
              <a:t>Дүниені кезді жалықпай...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040" y="620688"/>
            <a:ext cx="4211960" cy="5505475"/>
          </a:xfrm>
        </p:spPr>
        <p:txBody>
          <a:bodyPr>
            <a:normAutofit fontScale="92500" lnSpcReduction="10000"/>
          </a:bodyPr>
          <a:lstStyle/>
          <a:p>
            <a:r>
              <a:rPr lang="kk-KZ" dirty="0" smtClean="0"/>
              <a:t>Оқу, білім алудағы мақсат неде екенін кеңінен аша түседі.</a:t>
            </a:r>
            <a:endParaRPr lang="ru-RU" dirty="0" smtClean="0"/>
          </a:p>
          <a:p>
            <a:r>
              <a:rPr lang="kk-KZ" dirty="0" smtClean="0"/>
              <a:t>Тілге жеңіл, тез жатталады.</a:t>
            </a:r>
            <a:endParaRPr lang="ru-RU" dirty="0" smtClean="0"/>
          </a:p>
          <a:p>
            <a:r>
              <a:rPr lang="kk-KZ" dirty="0" smtClean="0"/>
              <a:t>Негізгі идеясы – қараңғы қазақ қауымына озық мәдениетті елдердің үлгі-өнегесін көрсету.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586551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Әлеуметтік теңсіздік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• «Залым төреге»             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«Әй, жігіттер»             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«Азған елдің хандары»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«Азған елдің қожасы»           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«Азған елдің молдасы»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«Азған елдің билері»            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«Азған елдің байлары»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«Азған елдің адамы»           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• «Береке кеткен елдерде»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572149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Маңызы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• Ел ішіндегі теңсіздік мәселесіне көңіл бөледі.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 • Теңсіздікті тудырып отырған жағдайларды көрсетеді.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 • Билеушілердің мінез-құлқын, іс-әрекетін сынға алады.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 • Бұл өлеңдер Ыбырайдың демократтық, халықтық көзқарасын танытады.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264696"/>
          </a:xfrm>
        </p:spPr>
        <p:txBody>
          <a:bodyPr>
            <a:norm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«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Залым төреге»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• Өлең төреден әділетсіздік көрген қарапайым адамның монологі түрінде жазылған.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• Үзінді: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Оразаның түбіне мақсұм жетер,                    Ай, тақсыр, бұл дүние өтер-кетер,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Азған елдің түбіне тақсыр жетер.                 Мал иесі артыңнан қуып жетер.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Әділдіктен хан тайса, наным кетер,              Жарлылар да бір табар әділ қазы,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Жылай-жылай жарлының малы кетер.         Таразылы күн болса, арыз етер.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</TotalTime>
  <Words>680</Words>
  <Application>Microsoft Office PowerPoint</Application>
  <PresentationFormat>Экран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«Өнер-білім бар жұрттар» (Ыбырай Алтынсариннің поэзиялық шығармалары)</vt:lpstr>
      <vt:lpstr>Тақырып жоспары: </vt:lpstr>
      <vt:lpstr>Слайд 3</vt:lpstr>
      <vt:lpstr>Слайд 4</vt:lpstr>
      <vt:lpstr>Өнер-білім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«Өнер-білім бар жұрттар» (Ыбырай Алтынсариннің поэзиялық шығармалары)</dc:title>
  <dc:creator>БЕКШ</dc:creator>
  <cp:lastModifiedBy>БЕКШ</cp:lastModifiedBy>
  <cp:revision>2</cp:revision>
  <dcterms:created xsi:type="dcterms:W3CDTF">2015-04-12T21:10:30Z</dcterms:created>
  <dcterms:modified xsi:type="dcterms:W3CDTF">2015-04-12T21:24:46Z</dcterms:modified>
</cp:coreProperties>
</file>