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420" y="7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6708E-D4C9-4405-8426-191239F15C7D}" type="datetimeFigureOut">
              <a:rPr lang="ru-RU" smtClean="0"/>
              <a:pPr/>
              <a:t>27.06.2019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C3BAD-1F3E-469A-8DE0-3DC9A0F905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6708E-D4C9-4405-8426-191239F15C7D}" type="datetimeFigureOut">
              <a:rPr lang="ru-RU" smtClean="0"/>
              <a:pPr/>
              <a:t>27.06.2019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C3BAD-1F3E-469A-8DE0-3DC9A0F905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6708E-D4C9-4405-8426-191239F15C7D}" type="datetimeFigureOut">
              <a:rPr lang="ru-RU" smtClean="0"/>
              <a:pPr/>
              <a:t>27.06.2019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C3BAD-1F3E-469A-8DE0-3DC9A0F905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6708E-D4C9-4405-8426-191239F15C7D}" type="datetimeFigureOut">
              <a:rPr lang="ru-RU" smtClean="0"/>
              <a:pPr/>
              <a:t>27.06.2019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C3BAD-1F3E-469A-8DE0-3DC9A0F905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6708E-D4C9-4405-8426-191239F15C7D}" type="datetimeFigureOut">
              <a:rPr lang="ru-RU" smtClean="0"/>
              <a:pPr/>
              <a:t>27.06.2019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C3BAD-1F3E-469A-8DE0-3DC9A0F905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6708E-D4C9-4405-8426-191239F15C7D}" type="datetimeFigureOut">
              <a:rPr lang="ru-RU" smtClean="0"/>
              <a:pPr/>
              <a:t>27.06.2019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C3BAD-1F3E-469A-8DE0-3DC9A0F905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6708E-D4C9-4405-8426-191239F15C7D}" type="datetimeFigureOut">
              <a:rPr lang="ru-RU" smtClean="0"/>
              <a:pPr/>
              <a:t>27.06.2019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C3BAD-1F3E-469A-8DE0-3DC9A0F905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6708E-D4C9-4405-8426-191239F15C7D}" type="datetimeFigureOut">
              <a:rPr lang="ru-RU" smtClean="0"/>
              <a:pPr/>
              <a:t>27.06.2019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C3BAD-1F3E-469A-8DE0-3DC9A0F905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6708E-D4C9-4405-8426-191239F15C7D}" type="datetimeFigureOut">
              <a:rPr lang="ru-RU" smtClean="0"/>
              <a:pPr/>
              <a:t>27.06.2019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C3BAD-1F3E-469A-8DE0-3DC9A0F905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6708E-D4C9-4405-8426-191239F15C7D}" type="datetimeFigureOut">
              <a:rPr lang="ru-RU" smtClean="0"/>
              <a:pPr/>
              <a:t>27.06.2019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C3BAD-1F3E-469A-8DE0-3DC9A0F905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6708E-D4C9-4405-8426-191239F15C7D}" type="datetimeFigureOut">
              <a:rPr lang="ru-RU" smtClean="0"/>
              <a:pPr/>
              <a:t>27.06.2019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C3BAD-1F3E-469A-8DE0-3DC9A0F905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6708E-D4C9-4405-8426-191239F15C7D}" type="datetimeFigureOut">
              <a:rPr lang="ru-RU" smtClean="0"/>
              <a:pPr/>
              <a:t>27.06.2019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FC3BAD-1F3E-469A-8DE0-3DC9A0F905D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42844" y="142852"/>
            <a:ext cx="871543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altLang="ru-RU" sz="1400" i="1" dirty="0" smtClean="0">
                <a:latin typeface="Times New Roman" pitchFamily="18" charset="0"/>
                <a:cs typeface="Times New Roman" pitchFamily="18" charset="0"/>
              </a:rPr>
              <a:t>ШҚО, Алтай  </a:t>
            </a:r>
            <a:r>
              <a:rPr lang="kk-KZ" altLang="ru-RU" sz="1400" i="1" dirty="0" smtClean="0">
                <a:latin typeface="Times New Roman" pitchFamily="18" charset="0"/>
                <a:cs typeface="Times New Roman" pitchFamily="18" charset="0"/>
              </a:rPr>
              <a:t>қаласының №9 орта мектебі КММ                        </a:t>
            </a:r>
            <a:r>
              <a:rPr lang="kk-KZ" altLang="ru-RU" sz="1400" i="1" dirty="0" smtClean="0">
                <a:latin typeface="Times New Roman" pitchFamily="18" charset="0"/>
                <a:cs typeface="Times New Roman" pitchFamily="18" charset="0"/>
              </a:rPr>
              <a:t>Химия-биология </a:t>
            </a:r>
            <a:r>
              <a:rPr lang="kk-KZ" altLang="ru-RU" sz="1400" i="1" dirty="0" smtClean="0">
                <a:latin typeface="Times New Roman" pitchFamily="18" charset="0"/>
                <a:cs typeface="Times New Roman" pitchFamily="18" charset="0"/>
              </a:rPr>
              <a:t>пәні мұғалімі: Бисатова К. Ш.</a:t>
            </a:r>
            <a:endParaRPr lang="ru-RU" altLang="ru-RU" sz="1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42844" y="500042"/>
            <a:ext cx="878687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1600" b="1" dirty="0">
                <a:latin typeface="Times New Roman" pitchFamily="18" charset="0"/>
                <a:cs typeface="Times New Roman" pitchFamily="18" charset="0"/>
              </a:rPr>
              <a:t>Сабақтың тақырыбы</a:t>
            </a:r>
            <a:r>
              <a:rPr lang="kk-KZ" sz="16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571736" y="428604"/>
            <a:ext cx="635798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1600" dirty="0" smtClean="0">
                <a:latin typeface="Times New Roman" pitchFamily="18" charset="0"/>
                <a:cs typeface="Times New Roman" pitchFamily="18" charset="0"/>
              </a:rPr>
              <a:t>Ыдырау </a:t>
            </a:r>
            <a:r>
              <a:rPr lang="kk-KZ" sz="1600" dirty="0">
                <a:latin typeface="Times New Roman" pitchFamily="18" charset="0"/>
                <a:cs typeface="Times New Roman" pitchFamily="18" charset="0"/>
              </a:rPr>
              <a:t>үдерісі. Асқорыту ферменттерінің әсері. Асқорытудағы ферменттердің маңызы. Сіңіру және бөліп шығару.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42844" y="1000108"/>
            <a:ext cx="871546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1600" b="1" dirty="0">
                <a:latin typeface="Times New Roman" pitchFamily="18" charset="0"/>
                <a:cs typeface="Times New Roman" pitchFamily="18" charset="0"/>
              </a:rPr>
              <a:t>Осы сабақта қол </a:t>
            </a:r>
            <a:r>
              <a:rPr lang="kk-KZ" sz="1600" b="1" dirty="0" smtClean="0">
                <a:latin typeface="Times New Roman" pitchFamily="18" charset="0"/>
                <a:cs typeface="Times New Roman" pitchFamily="18" charset="0"/>
              </a:rPr>
              <a:t>жеткізілетін       </a:t>
            </a:r>
          </a:p>
          <a:p>
            <a:r>
              <a:rPr lang="kk-KZ" sz="1600" b="1" dirty="0" smtClean="0">
                <a:latin typeface="Times New Roman" pitchFamily="18" charset="0"/>
                <a:cs typeface="Times New Roman" pitchFamily="18" charset="0"/>
              </a:rPr>
              <a:t>оқу мақсаттары: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000364" y="1000108"/>
            <a:ext cx="585791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1600" dirty="0" smtClean="0">
                <a:latin typeface="Times New Roman" pitchFamily="18" charset="0"/>
                <a:cs typeface="Times New Roman" pitchFamily="18" charset="0"/>
              </a:rPr>
              <a:t>9.1.2.1 адамның асқорыту жолдарындағы  үдерістерді сипаттау</a:t>
            </a:r>
          </a:p>
          <a:p>
            <a:r>
              <a:rPr lang="kk-KZ" sz="1600" dirty="0" smtClean="0">
                <a:latin typeface="Times New Roman" pitchFamily="18" charset="0"/>
                <a:cs typeface="Times New Roman" pitchFamily="18" charset="0"/>
              </a:rPr>
              <a:t>9.1.2.2 ас қорыту үдерісіндегі органикалық заттар мен сәйкес     ферменттердің арасындағы байланысты орнату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42844" y="1928802"/>
            <a:ext cx="878687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1600" b="1" dirty="0">
                <a:latin typeface="Times New Roman" pitchFamily="18" charset="0"/>
                <a:cs typeface="Times New Roman" pitchFamily="18" charset="0"/>
              </a:rPr>
              <a:t>Сабақ </a:t>
            </a:r>
            <a:r>
              <a:rPr lang="kk-KZ" sz="1600" b="1" dirty="0" smtClean="0">
                <a:latin typeface="Times New Roman" pitchFamily="18" charset="0"/>
                <a:cs typeface="Times New Roman" pitchFamily="18" charset="0"/>
              </a:rPr>
              <a:t>мақсаты: барлық </a:t>
            </a:r>
            <a:r>
              <a:rPr lang="kk-KZ" sz="1600" b="1" dirty="0">
                <a:latin typeface="Times New Roman" pitchFamily="18" charset="0"/>
                <a:cs typeface="Times New Roman" pitchFamily="18" charset="0"/>
              </a:rPr>
              <a:t>оқушылар:</a:t>
            </a:r>
            <a:r>
              <a:rPr lang="kk-KZ" sz="1600" dirty="0">
                <a:latin typeface="Times New Roman" pitchFamily="18" charset="0"/>
                <a:cs typeface="Times New Roman" pitchFamily="18" charset="0"/>
              </a:rPr>
              <a:t> адамның асқорыту жолдарындағы ыдырау, сіңіру, </a:t>
            </a:r>
            <a:r>
              <a:rPr lang="kk-KZ" sz="1600" dirty="0" smtClean="0">
                <a:latin typeface="Times New Roman" pitchFamily="18" charset="0"/>
                <a:cs typeface="Times New Roman" pitchFamily="18" charset="0"/>
              </a:rPr>
              <a:t>бөлу </a:t>
            </a:r>
          </a:p>
          <a:p>
            <a:r>
              <a:rPr lang="kk-KZ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16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үдерістерін  </a:t>
            </a:r>
            <a:r>
              <a:rPr lang="kk-KZ" sz="1600" dirty="0">
                <a:latin typeface="Times New Roman" pitchFamily="18" charset="0"/>
                <a:cs typeface="Times New Roman" pitchFamily="18" charset="0"/>
              </a:rPr>
              <a:t>сипаттайды, асқорыту ферменттерінің </a:t>
            </a:r>
            <a:r>
              <a:rPr lang="kk-KZ" sz="1600" dirty="0" smtClean="0">
                <a:latin typeface="Times New Roman" pitchFamily="18" charset="0"/>
                <a:cs typeface="Times New Roman" pitchFamily="18" charset="0"/>
              </a:rPr>
              <a:t>әсері</a:t>
            </a:r>
          </a:p>
          <a:p>
            <a:r>
              <a:rPr lang="kk-KZ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16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мен маңызын біледі</a:t>
            </a:r>
          </a:p>
          <a:p>
            <a:r>
              <a:rPr lang="kk-KZ" sz="1600" dirty="0"/>
              <a:t> </a:t>
            </a:r>
            <a:r>
              <a:rPr lang="kk-KZ" sz="1600" dirty="0" smtClean="0"/>
              <a:t>                                  </a:t>
            </a:r>
          </a:p>
          <a:p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643042" y="2643182"/>
            <a:ext cx="721523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1600" b="1" dirty="0"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kk-KZ" sz="1600" b="1" dirty="0" smtClean="0">
                <a:latin typeface="Times New Roman" pitchFamily="18" charset="0"/>
                <a:cs typeface="Times New Roman" pitchFamily="18" charset="0"/>
              </a:rPr>
              <a:t>өпшілігі: </a:t>
            </a:r>
            <a:r>
              <a:rPr lang="kk-KZ" sz="1600" dirty="0">
                <a:latin typeface="Times New Roman" pitchFamily="18" charset="0"/>
                <a:cs typeface="Times New Roman" pitchFamily="18" charset="0"/>
              </a:rPr>
              <a:t>ас қорыту үдерісіндегі органикалық заттар мен </a:t>
            </a:r>
            <a:r>
              <a:rPr lang="kk-KZ" sz="1600" dirty="0" smtClean="0">
                <a:latin typeface="Times New Roman" pitchFamily="18" charset="0"/>
                <a:cs typeface="Times New Roman" pitchFamily="18" charset="0"/>
              </a:rPr>
              <a:t>сәйкес</a:t>
            </a:r>
          </a:p>
          <a:p>
            <a:r>
              <a:rPr lang="kk-KZ" sz="1600" dirty="0" smtClean="0">
                <a:latin typeface="Times New Roman" pitchFamily="18" charset="0"/>
                <a:cs typeface="Times New Roman" pitchFamily="18" charset="0"/>
              </a:rPr>
              <a:t>                   ферменттердің арасындағы </a:t>
            </a:r>
            <a:r>
              <a:rPr lang="kk-KZ" sz="1600" dirty="0">
                <a:latin typeface="Times New Roman" pitchFamily="18" charset="0"/>
                <a:cs typeface="Times New Roman" pitchFamily="18" charset="0"/>
              </a:rPr>
              <a:t>байланысты </a:t>
            </a:r>
            <a:r>
              <a:rPr lang="kk-KZ" sz="1600" dirty="0" smtClean="0">
                <a:latin typeface="Times New Roman" pitchFamily="18" charset="0"/>
                <a:cs typeface="Times New Roman" pitchFamily="18" charset="0"/>
              </a:rPr>
              <a:t>анықтайды</a:t>
            </a:r>
          </a:p>
          <a:p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643042" y="3286124"/>
            <a:ext cx="707236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1600" b="1" dirty="0" smtClean="0">
                <a:latin typeface="Times New Roman" pitchFamily="18" charset="0"/>
                <a:cs typeface="Times New Roman" pitchFamily="18" charset="0"/>
              </a:rPr>
              <a:t>кейбір оқушылар</a:t>
            </a:r>
            <a:r>
              <a:rPr lang="kk-KZ" sz="1600" b="1" dirty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kk-KZ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1600" dirty="0" smtClean="0">
                <a:latin typeface="Times New Roman" pitchFamily="18" charset="0"/>
                <a:cs typeface="Times New Roman" pitchFamily="18" charset="0"/>
              </a:rPr>
              <a:t>ыдырау, сіңіру, бөліп шығару </a:t>
            </a:r>
            <a:r>
              <a:rPr lang="kk-KZ" sz="1600" dirty="0">
                <a:latin typeface="Times New Roman" pitchFamily="18" charset="0"/>
                <a:cs typeface="Times New Roman" pitchFamily="18" charset="0"/>
              </a:rPr>
              <a:t>– зат және </a:t>
            </a:r>
            <a:r>
              <a:rPr lang="kk-KZ" sz="1600" dirty="0" smtClean="0">
                <a:latin typeface="Times New Roman" pitchFamily="18" charset="0"/>
                <a:cs typeface="Times New Roman" pitchFamily="18" charset="0"/>
              </a:rPr>
              <a:t>энергия</a:t>
            </a:r>
          </a:p>
          <a:p>
            <a:r>
              <a:rPr lang="kk-KZ" sz="1600" dirty="0" smtClean="0">
                <a:latin typeface="Times New Roman" pitchFamily="18" charset="0"/>
                <a:cs typeface="Times New Roman" pitchFamily="18" charset="0"/>
              </a:rPr>
              <a:t>                                  </a:t>
            </a:r>
            <a:r>
              <a:rPr lang="kk-KZ" sz="1600" dirty="0">
                <a:latin typeface="Times New Roman" pitchFamily="18" charset="0"/>
                <a:cs typeface="Times New Roman" pitchFamily="18" charset="0"/>
              </a:rPr>
              <a:t>алмасудың ажырамас </a:t>
            </a:r>
            <a:r>
              <a:rPr lang="kk-KZ" sz="1600" dirty="0" smtClean="0">
                <a:latin typeface="Times New Roman" pitchFamily="18" charset="0"/>
                <a:cs typeface="Times New Roman" pitchFamily="18" charset="0"/>
              </a:rPr>
              <a:t>бір бөлігі </a:t>
            </a:r>
            <a:r>
              <a:rPr lang="kk-KZ" sz="1600" dirty="0">
                <a:latin typeface="Times New Roman" pitchFamily="18" charset="0"/>
                <a:cs typeface="Times New Roman" pitchFamily="18" charset="0"/>
              </a:rPr>
              <a:t>екенін түсінеді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14282" y="3929066"/>
            <a:ext cx="200343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k-KZ" sz="1600" b="1" dirty="0">
                <a:latin typeface="Times New Roman" pitchFamily="18" charset="0"/>
                <a:cs typeface="Times New Roman" pitchFamily="18" charset="0"/>
              </a:rPr>
              <a:t>Бағалау </a:t>
            </a:r>
            <a:r>
              <a:rPr lang="kk-KZ" sz="1600" b="1" dirty="0" smtClean="0">
                <a:latin typeface="Times New Roman" pitchFamily="18" charset="0"/>
                <a:cs typeface="Times New Roman" pitchFamily="18" charset="0"/>
              </a:rPr>
              <a:t>критерийі: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2214546" y="3929066"/>
            <a:ext cx="642942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kk-KZ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Ақуыз, май, көмірсулардың асқорыту мүшелерінің бөлімдерінде механикалық және химиялық өңделу ерекшеліктерін біледі, сипаттайды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kk-KZ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Асқорыту процесіндегі органикалық заттар мен оларға сәйкес ферменттердің арасындағы өзара байланысты сәйкестендіреді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kk-KZ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Ыдырау, сіңіру, бөліп шығару үрдістері – зат және энергия алмасудың ажырамас бөлігі екенін дәлелдейді </a:t>
            </a:r>
            <a:endParaRPr kumimoji="0" lang="kk-KZ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57158" y="285728"/>
            <a:ext cx="8286808" cy="57150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k-KZ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kk-KZ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Белсенді оқу әдістері</a:t>
            </a:r>
            <a:endParaRPr lang="ru-RU" sz="32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4500562" y="2928934"/>
            <a:ext cx="3143272" cy="128588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k-KZ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Мазмұны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14282" y="1500174"/>
            <a:ext cx="3143272" cy="57150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kk-KZ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Түйінді сөз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14282" y="2428868"/>
            <a:ext cx="3143272" cy="57150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«М</a:t>
            </a:r>
            <a:r>
              <a:rPr lang="kk-KZ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иға шабуыл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14282" y="3357562"/>
            <a:ext cx="3143272" cy="57150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«ДЖИГСО»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14282" y="4286256"/>
            <a:ext cx="3143272" cy="57150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Постер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құру»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14282" y="5143512"/>
            <a:ext cx="3143272" cy="57150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Инсерт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Стрелка вправо 21"/>
          <p:cNvSpPr/>
          <p:nvPr/>
        </p:nvSpPr>
        <p:spPr>
          <a:xfrm rot="11928582">
            <a:off x="3448809" y="2840092"/>
            <a:ext cx="1056984" cy="2931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ик 26"/>
          <p:cNvSpPr/>
          <p:nvPr/>
        </p:nvSpPr>
        <p:spPr>
          <a:xfrm>
            <a:off x="7429520" y="2071678"/>
            <a:ext cx="1357322" cy="7143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k-KZ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kk-KZ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9.1.2.1.</a:t>
            </a:r>
            <a:endParaRPr lang="ru-RU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kk-KZ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7572396" y="4429132"/>
            <a:ext cx="1285884" cy="57150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9.1.2.2.</a:t>
            </a:r>
            <a:endParaRPr lang="ru-RU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Стрелка вправо 30"/>
          <p:cNvSpPr/>
          <p:nvPr/>
        </p:nvSpPr>
        <p:spPr>
          <a:xfrm rot="12721342">
            <a:off x="3519246" y="2237254"/>
            <a:ext cx="1056984" cy="2931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Стрелка вправо 31"/>
          <p:cNvSpPr/>
          <p:nvPr/>
        </p:nvSpPr>
        <p:spPr>
          <a:xfrm rot="9126535">
            <a:off x="3588287" y="4902250"/>
            <a:ext cx="1056984" cy="2931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Стрелка вправо 32"/>
          <p:cNvSpPr/>
          <p:nvPr/>
        </p:nvSpPr>
        <p:spPr>
          <a:xfrm rot="9759681">
            <a:off x="3446305" y="4323988"/>
            <a:ext cx="1056984" cy="2931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Стрелка вправо 33"/>
          <p:cNvSpPr/>
          <p:nvPr/>
        </p:nvSpPr>
        <p:spPr>
          <a:xfrm rot="10800000">
            <a:off x="3357554" y="3571876"/>
            <a:ext cx="1056984" cy="2931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Стрелка вправо 34"/>
          <p:cNvSpPr/>
          <p:nvPr/>
        </p:nvSpPr>
        <p:spPr>
          <a:xfrm rot="20076189">
            <a:off x="6222936" y="2444490"/>
            <a:ext cx="1138307" cy="2931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Стрелка вправо 36"/>
          <p:cNvSpPr/>
          <p:nvPr/>
        </p:nvSpPr>
        <p:spPr>
          <a:xfrm rot="1311155">
            <a:off x="6372807" y="4338515"/>
            <a:ext cx="1105083" cy="2931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285720" y="1643050"/>
            <a:ext cx="2571768" cy="914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kk-KZ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Қарқын арқылы саралау</a:t>
            </a:r>
            <a:endParaRPr lang="ru-RU" dirty="0"/>
          </a:p>
        </p:txBody>
      </p:sp>
      <p:sp>
        <p:nvSpPr>
          <p:cNvPr id="21" name="Овал 20"/>
          <p:cNvSpPr/>
          <p:nvPr/>
        </p:nvSpPr>
        <p:spPr>
          <a:xfrm>
            <a:off x="500034" y="357166"/>
            <a:ext cx="2357454" cy="9144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k-KZ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Саралау тәсілдері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Овал 23"/>
          <p:cNvSpPr/>
          <p:nvPr/>
        </p:nvSpPr>
        <p:spPr>
          <a:xfrm>
            <a:off x="3357554" y="357166"/>
            <a:ext cx="2571768" cy="9144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k-KZ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Сабақ әдістері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Овал 24"/>
          <p:cNvSpPr/>
          <p:nvPr/>
        </p:nvSpPr>
        <p:spPr>
          <a:xfrm>
            <a:off x="6357950" y="357166"/>
            <a:ext cx="2428892" cy="9144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k-KZ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Бағалау түрлері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285720" y="2857496"/>
            <a:ext cx="2571768" cy="914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/>
            </a:pPr>
            <a:r>
              <a:rPr lang="kk-KZ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Ақпараттар арқылы саралау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285720" y="4071942"/>
            <a:ext cx="2571768" cy="914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/>
            </a:pPr>
            <a:r>
              <a:rPr lang="kk-KZ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Тапсырмалар арқылы саралау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285720" y="5286388"/>
            <a:ext cx="2571768" cy="914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k-KZ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Нәтиже арқылы саралау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3357554" y="5286388"/>
            <a:ext cx="2500330" cy="914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Постер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қорғау»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3357554" y="4071942"/>
            <a:ext cx="2500330" cy="914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>
                <a:solidFill>
                  <a:schemeClr val="tx1"/>
                </a:solidFill>
              </a:rPr>
              <a:t>«Сәйкестендіру кестесі</a:t>
            </a:r>
            <a:r>
              <a:rPr lang="ru-RU" dirty="0" smtClean="0">
                <a:solidFill>
                  <a:schemeClr val="tx1"/>
                </a:solidFill>
              </a:rPr>
              <a:t>»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3357554" y="2857496"/>
            <a:ext cx="2500330" cy="914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«</a:t>
            </a:r>
            <a:r>
              <a:rPr lang="kk-KZ" dirty="0" smtClean="0">
                <a:solidFill>
                  <a:schemeClr val="tx1"/>
                </a:solidFill>
              </a:rPr>
              <a:t>ДЖИГСО</a:t>
            </a:r>
            <a:r>
              <a:rPr lang="ru-RU" dirty="0" smtClean="0">
                <a:solidFill>
                  <a:schemeClr val="tx1"/>
                </a:solidFill>
              </a:rPr>
              <a:t>»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3357554" y="1643050"/>
            <a:ext cx="2500330" cy="914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kk-KZ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«Миға шабуыл»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6286512" y="5286388"/>
            <a:ext cx="2500330" cy="914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>
                <a:solidFill>
                  <a:schemeClr val="tx1"/>
                </a:solidFill>
              </a:rPr>
              <a:t>«Басбармақ»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6286512" y="4071942"/>
            <a:ext cx="2500330" cy="914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«</a:t>
            </a:r>
            <a:r>
              <a:rPr lang="ru-RU" dirty="0" err="1" smtClean="0">
                <a:solidFill>
                  <a:schemeClr val="tx1"/>
                </a:solidFill>
              </a:rPr>
              <a:t>Смайликтер</a:t>
            </a:r>
            <a:r>
              <a:rPr lang="ru-RU" dirty="0" smtClean="0">
                <a:solidFill>
                  <a:schemeClr val="tx1"/>
                </a:solidFill>
              </a:rPr>
              <a:t>»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6286512" y="2857496"/>
            <a:ext cx="2500330" cy="914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>
                <a:solidFill>
                  <a:schemeClr val="tx1"/>
                </a:solidFill>
              </a:rPr>
              <a:t>«Жұлдызша»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6286512" y="1643050"/>
            <a:ext cx="2500330" cy="914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«Ақ тақтада көрсету»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" name="Стрелка вправо 48"/>
          <p:cNvSpPr/>
          <p:nvPr/>
        </p:nvSpPr>
        <p:spPr>
          <a:xfrm rot="3886448">
            <a:off x="1325868" y="2544765"/>
            <a:ext cx="315753" cy="293162"/>
          </a:xfrm>
          <a:prstGeom prst="rightArrow">
            <a:avLst>
              <a:gd name="adj1" fmla="val 0"/>
              <a:gd name="adj2" fmla="val 8713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Стрелка вправо 49"/>
          <p:cNvSpPr/>
          <p:nvPr/>
        </p:nvSpPr>
        <p:spPr>
          <a:xfrm rot="3886448">
            <a:off x="1327862" y="3773462"/>
            <a:ext cx="315753" cy="293162"/>
          </a:xfrm>
          <a:prstGeom prst="rightArrow">
            <a:avLst>
              <a:gd name="adj1" fmla="val 0"/>
              <a:gd name="adj2" fmla="val 8713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Стрелка вправо 50"/>
          <p:cNvSpPr/>
          <p:nvPr/>
        </p:nvSpPr>
        <p:spPr>
          <a:xfrm rot="3886448">
            <a:off x="1256425" y="4987909"/>
            <a:ext cx="315753" cy="293162"/>
          </a:xfrm>
          <a:prstGeom prst="rightArrow">
            <a:avLst>
              <a:gd name="adj1" fmla="val 0"/>
              <a:gd name="adj2" fmla="val 8713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Стрелка вправо 51"/>
          <p:cNvSpPr/>
          <p:nvPr/>
        </p:nvSpPr>
        <p:spPr>
          <a:xfrm rot="3886448">
            <a:off x="4471134" y="2559017"/>
            <a:ext cx="315753" cy="293162"/>
          </a:xfrm>
          <a:prstGeom prst="rightArrow">
            <a:avLst>
              <a:gd name="adj1" fmla="val 0"/>
              <a:gd name="adj2" fmla="val 8713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Стрелка вправо 52"/>
          <p:cNvSpPr/>
          <p:nvPr/>
        </p:nvSpPr>
        <p:spPr>
          <a:xfrm rot="3886448">
            <a:off x="4471135" y="3773462"/>
            <a:ext cx="315753" cy="293162"/>
          </a:xfrm>
          <a:prstGeom prst="rightArrow">
            <a:avLst>
              <a:gd name="adj1" fmla="val 0"/>
              <a:gd name="adj2" fmla="val 8713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Стрелка вправо 53"/>
          <p:cNvSpPr/>
          <p:nvPr/>
        </p:nvSpPr>
        <p:spPr>
          <a:xfrm rot="3886448">
            <a:off x="4399698" y="4987908"/>
            <a:ext cx="315753" cy="293162"/>
          </a:xfrm>
          <a:prstGeom prst="rightArrow">
            <a:avLst>
              <a:gd name="adj1" fmla="val 0"/>
              <a:gd name="adj2" fmla="val 8713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Стрелка вправо 54"/>
          <p:cNvSpPr/>
          <p:nvPr/>
        </p:nvSpPr>
        <p:spPr>
          <a:xfrm rot="3886448">
            <a:off x="7471531" y="2559016"/>
            <a:ext cx="315753" cy="293162"/>
          </a:xfrm>
          <a:prstGeom prst="rightArrow">
            <a:avLst>
              <a:gd name="adj1" fmla="val 0"/>
              <a:gd name="adj2" fmla="val 8713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Стрелка вправо 55"/>
          <p:cNvSpPr/>
          <p:nvPr/>
        </p:nvSpPr>
        <p:spPr>
          <a:xfrm rot="3886448">
            <a:off x="7471530" y="3773461"/>
            <a:ext cx="315753" cy="293162"/>
          </a:xfrm>
          <a:prstGeom prst="rightArrow">
            <a:avLst>
              <a:gd name="adj1" fmla="val 0"/>
              <a:gd name="adj2" fmla="val 8713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Стрелка вправо 56"/>
          <p:cNvSpPr/>
          <p:nvPr/>
        </p:nvSpPr>
        <p:spPr>
          <a:xfrm rot="3886448">
            <a:off x="7400092" y="4987909"/>
            <a:ext cx="315753" cy="293162"/>
          </a:xfrm>
          <a:prstGeom prst="rightArrow">
            <a:avLst>
              <a:gd name="adj1" fmla="val 0"/>
              <a:gd name="adj2" fmla="val 8713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8" name="Стрелка вправо 57"/>
          <p:cNvSpPr/>
          <p:nvPr/>
        </p:nvSpPr>
        <p:spPr>
          <a:xfrm rot="11038557">
            <a:off x="2857428" y="719648"/>
            <a:ext cx="468656" cy="293162"/>
          </a:xfrm>
          <a:prstGeom prst="rightArrow">
            <a:avLst>
              <a:gd name="adj1" fmla="val 0"/>
              <a:gd name="adj2" fmla="val 8713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Стрелка вправо 58"/>
          <p:cNvSpPr/>
          <p:nvPr/>
        </p:nvSpPr>
        <p:spPr>
          <a:xfrm rot="21381674">
            <a:off x="5899752" y="697152"/>
            <a:ext cx="456878" cy="293162"/>
          </a:xfrm>
          <a:prstGeom prst="rightArrow">
            <a:avLst>
              <a:gd name="adj1" fmla="val 0"/>
              <a:gd name="adj2" fmla="val 8713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Стрелка вправо 59"/>
          <p:cNvSpPr/>
          <p:nvPr/>
        </p:nvSpPr>
        <p:spPr>
          <a:xfrm rot="5400000">
            <a:off x="1425676" y="1318792"/>
            <a:ext cx="359524" cy="293162"/>
          </a:xfrm>
          <a:prstGeom prst="rightArrow">
            <a:avLst>
              <a:gd name="adj1" fmla="val 0"/>
              <a:gd name="adj2" fmla="val 8713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Стрелка вправо 60"/>
          <p:cNvSpPr/>
          <p:nvPr/>
        </p:nvSpPr>
        <p:spPr>
          <a:xfrm rot="5400000">
            <a:off x="7442475" y="1298815"/>
            <a:ext cx="357188" cy="331281"/>
          </a:xfrm>
          <a:prstGeom prst="rightArrow">
            <a:avLst>
              <a:gd name="adj1" fmla="val 0"/>
              <a:gd name="adj2" fmla="val 8713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Стрелка вправо 61"/>
          <p:cNvSpPr/>
          <p:nvPr/>
        </p:nvSpPr>
        <p:spPr>
          <a:xfrm rot="5400000">
            <a:off x="4487608" y="1298814"/>
            <a:ext cx="357188" cy="331281"/>
          </a:xfrm>
          <a:prstGeom prst="rightArrow">
            <a:avLst>
              <a:gd name="adj1" fmla="val 0"/>
              <a:gd name="adj2" fmla="val 8713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трелка вправо 3"/>
          <p:cNvSpPr/>
          <p:nvPr/>
        </p:nvSpPr>
        <p:spPr>
          <a:xfrm rot="5400000">
            <a:off x="4058980" y="3084764"/>
            <a:ext cx="357188" cy="331281"/>
          </a:xfrm>
          <a:prstGeom prst="rightArrow">
            <a:avLst>
              <a:gd name="adj1" fmla="val 0"/>
              <a:gd name="adj2" fmla="val 8713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право 4"/>
          <p:cNvSpPr/>
          <p:nvPr/>
        </p:nvSpPr>
        <p:spPr>
          <a:xfrm rot="5400000">
            <a:off x="4058980" y="4370648"/>
            <a:ext cx="357188" cy="331281"/>
          </a:xfrm>
          <a:prstGeom prst="rightArrow">
            <a:avLst>
              <a:gd name="adj1" fmla="val 0"/>
              <a:gd name="adj2" fmla="val 8713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право 5"/>
          <p:cNvSpPr/>
          <p:nvPr/>
        </p:nvSpPr>
        <p:spPr>
          <a:xfrm rot="5400000">
            <a:off x="4058980" y="1870318"/>
            <a:ext cx="357188" cy="331281"/>
          </a:xfrm>
          <a:prstGeom prst="rightArrow">
            <a:avLst>
              <a:gd name="adj1" fmla="val 0"/>
              <a:gd name="adj2" fmla="val 8713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214282" y="142852"/>
            <a:ext cx="4286280" cy="57150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k-KZ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Критериалды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ба</a:t>
            </a:r>
            <a:r>
              <a:rPr lang="kk-KZ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ғалау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572132" y="4786322"/>
            <a:ext cx="2286016" cy="7143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k-KZ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Мазмұндық сызба құру, дәлелдеу.</a:t>
            </a:r>
            <a:endParaRPr lang="ru-RU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kk-KZ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500694" y="3571876"/>
            <a:ext cx="2286016" cy="7143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Сәйкестендіру</a:t>
            </a:r>
          </a:p>
          <a:p>
            <a:endParaRPr lang="kk-KZ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643570" y="2285992"/>
            <a:ext cx="2286016" cy="7143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k-KZ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kk-KZ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Мүшелердегі ыдырау үдерістерін сипаттау</a:t>
            </a:r>
          </a:p>
          <a:p>
            <a:endParaRPr lang="kk-KZ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357554" y="4857760"/>
            <a:ext cx="1785950" cy="7143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Дәлелдейді</a:t>
            </a:r>
          </a:p>
          <a:p>
            <a:endParaRPr lang="kk-KZ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357554" y="3571876"/>
            <a:ext cx="1785950" cy="7143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k-KZ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Сәйкестендіреді</a:t>
            </a:r>
          </a:p>
          <a:p>
            <a:endParaRPr lang="kk-KZ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357554" y="2285992"/>
            <a:ext cx="1785950" cy="7143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k-KZ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kk-KZ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Біледі, сипаттайды</a:t>
            </a:r>
          </a:p>
          <a:p>
            <a:endParaRPr lang="kk-KZ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928662" y="4286256"/>
            <a:ext cx="1357322" cy="7143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k-KZ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kk-KZ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9.1.2.1.</a:t>
            </a:r>
            <a:endParaRPr lang="ru-RU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kk-KZ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928662" y="2786058"/>
            <a:ext cx="1357322" cy="7143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k-KZ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kk-KZ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9.1.2.2.</a:t>
            </a:r>
            <a:endParaRPr lang="ru-RU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kk-KZ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Овал 16"/>
          <p:cNvSpPr/>
          <p:nvPr/>
        </p:nvSpPr>
        <p:spPr>
          <a:xfrm rot="5400000">
            <a:off x="7000892" y="3500438"/>
            <a:ext cx="3071834" cy="92869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kk-KZ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</a:t>
            </a:r>
          </a:p>
          <a:p>
            <a:pPr algn="ctr"/>
            <a:r>
              <a:rPr lang="kk-KZ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</a:t>
            </a:r>
          </a:p>
          <a:p>
            <a:pPr algn="ctr"/>
            <a:r>
              <a:rPr lang="kk-KZ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</a:t>
            </a:r>
          </a:p>
          <a:p>
            <a:pPr algn="ctr"/>
            <a:r>
              <a:rPr lang="kk-KZ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</a:t>
            </a:r>
          </a:p>
          <a:p>
            <a:pPr algn="ctr"/>
            <a:r>
              <a:rPr lang="kk-KZ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Ұ</a:t>
            </a:r>
          </a:p>
          <a:p>
            <a:pPr algn="ctr"/>
            <a:r>
              <a:rPr lang="kk-KZ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</a:t>
            </a:r>
          </a:p>
          <a:p>
            <a:pPr algn="ctr"/>
            <a:r>
              <a:rPr lang="kk-KZ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ы</a:t>
            </a:r>
          </a:p>
        </p:txBody>
      </p:sp>
      <p:sp>
        <p:nvSpPr>
          <p:cNvPr id="18" name="Овал 17"/>
          <p:cNvSpPr/>
          <p:nvPr/>
        </p:nvSpPr>
        <p:spPr>
          <a:xfrm>
            <a:off x="6000760" y="1000108"/>
            <a:ext cx="2571768" cy="85725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k-KZ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Тапсырмалар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Овал 18"/>
          <p:cNvSpPr/>
          <p:nvPr/>
        </p:nvSpPr>
        <p:spPr>
          <a:xfrm>
            <a:off x="3214678" y="1000108"/>
            <a:ext cx="2500330" cy="85725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k-KZ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Бағалау критерийлері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Овал 19"/>
          <p:cNvSpPr/>
          <p:nvPr/>
        </p:nvSpPr>
        <p:spPr>
          <a:xfrm>
            <a:off x="428596" y="5715016"/>
            <a:ext cx="2500330" cy="92869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k-KZ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Оқу мақсаты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Овал 21"/>
          <p:cNvSpPr/>
          <p:nvPr/>
        </p:nvSpPr>
        <p:spPr>
          <a:xfrm>
            <a:off x="428596" y="1000108"/>
            <a:ext cx="2500330" cy="92869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k-KZ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Сабақ мақсаты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Овал 22"/>
          <p:cNvSpPr/>
          <p:nvPr/>
        </p:nvSpPr>
        <p:spPr>
          <a:xfrm>
            <a:off x="4643438" y="5715016"/>
            <a:ext cx="2500330" cy="92869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k-KZ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Сабақ тақырыбы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Стрелка вправо 23"/>
          <p:cNvSpPr/>
          <p:nvPr/>
        </p:nvSpPr>
        <p:spPr>
          <a:xfrm rot="10800000">
            <a:off x="3000364" y="6072205"/>
            <a:ext cx="1571636" cy="272796"/>
          </a:xfrm>
          <a:prstGeom prst="rightArrow">
            <a:avLst>
              <a:gd name="adj1" fmla="val 0"/>
              <a:gd name="adj2" fmla="val 8713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Стрелка вправо 24"/>
          <p:cNvSpPr/>
          <p:nvPr/>
        </p:nvSpPr>
        <p:spPr>
          <a:xfrm rot="9159471">
            <a:off x="7236319" y="5636737"/>
            <a:ext cx="984006" cy="331281"/>
          </a:xfrm>
          <a:prstGeom prst="rightArrow">
            <a:avLst>
              <a:gd name="adj1" fmla="val 0"/>
              <a:gd name="adj2" fmla="val 8713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Стрелка вправо 25"/>
          <p:cNvSpPr/>
          <p:nvPr/>
        </p:nvSpPr>
        <p:spPr>
          <a:xfrm rot="5400000">
            <a:off x="8166664" y="1834599"/>
            <a:ext cx="714380" cy="331281"/>
          </a:xfrm>
          <a:prstGeom prst="rightArrow">
            <a:avLst>
              <a:gd name="adj1" fmla="val 0"/>
              <a:gd name="adj2" fmla="val 8713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Стрелка вправо 26"/>
          <p:cNvSpPr/>
          <p:nvPr/>
        </p:nvSpPr>
        <p:spPr>
          <a:xfrm>
            <a:off x="5630616" y="1298814"/>
            <a:ext cx="357188" cy="331281"/>
          </a:xfrm>
          <a:prstGeom prst="rightArrow">
            <a:avLst>
              <a:gd name="adj1" fmla="val 0"/>
              <a:gd name="adj2" fmla="val 8713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Стрелка вправо 27"/>
          <p:cNvSpPr/>
          <p:nvPr/>
        </p:nvSpPr>
        <p:spPr>
          <a:xfrm>
            <a:off x="2872208" y="1301850"/>
            <a:ext cx="357188" cy="331281"/>
          </a:xfrm>
          <a:prstGeom prst="rightArrow">
            <a:avLst>
              <a:gd name="adj1" fmla="val 0"/>
              <a:gd name="adj2" fmla="val 8713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Стрелка вправо 28"/>
          <p:cNvSpPr/>
          <p:nvPr/>
        </p:nvSpPr>
        <p:spPr>
          <a:xfrm rot="16200000">
            <a:off x="1237179" y="2120351"/>
            <a:ext cx="571503" cy="331281"/>
          </a:xfrm>
          <a:prstGeom prst="rightArrow">
            <a:avLst>
              <a:gd name="adj1" fmla="val 0"/>
              <a:gd name="adj2" fmla="val 8713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Стрелка вправо 29"/>
          <p:cNvSpPr/>
          <p:nvPr/>
        </p:nvSpPr>
        <p:spPr>
          <a:xfrm rot="16200000">
            <a:off x="1237179" y="3691987"/>
            <a:ext cx="571503" cy="331281"/>
          </a:xfrm>
          <a:prstGeom prst="rightArrow">
            <a:avLst>
              <a:gd name="adj1" fmla="val 0"/>
              <a:gd name="adj2" fmla="val 8713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Стрелка вправо 30"/>
          <p:cNvSpPr/>
          <p:nvPr/>
        </p:nvSpPr>
        <p:spPr>
          <a:xfrm rot="16200000">
            <a:off x="1237179" y="5192185"/>
            <a:ext cx="571503" cy="331281"/>
          </a:xfrm>
          <a:prstGeom prst="rightArrow">
            <a:avLst>
              <a:gd name="adj1" fmla="val 0"/>
              <a:gd name="adj2" fmla="val 8713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Стрелка вправо 31"/>
          <p:cNvSpPr/>
          <p:nvPr/>
        </p:nvSpPr>
        <p:spPr>
          <a:xfrm rot="5400000">
            <a:off x="7059376" y="1870317"/>
            <a:ext cx="357188" cy="331281"/>
          </a:xfrm>
          <a:prstGeom prst="rightArrow">
            <a:avLst>
              <a:gd name="adj1" fmla="val 0"/>
              <a:gd name="adj2" fmla="val 8713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Стрелка вправо 32"/>
          <p:cNvSpPr/>
          <p:nvPr/>
        </p:nvSpPr>
        <p:spPr>
          <a:xfrm rot="5400000">
            <a:off x="6987938" y="4299210"/>
            <a:ext cx="357188" cy="331281"/>
          </a:xfrm>
          <a:prstGeom prst="rightArrow">
            <a:avLst>
              <a:gd name="adj1" fmla="val 0"/>
              <a:gd name="adj2" fmla="val 8713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Стрелка вправо 33"/>
          <p:cNvSpPr/>
          <p:nvPr/>
        </p:nvSpPr>
        <p:spPr>
          <a:xfrm rot="5400000">
            <a:off x="6987938" y="3084764"/>
            <a:ext cx="357188" cy="331281"/>
          </a:xfrm>
          <a:prstGeom prst="rightArrow">
            <a:avLst>
              <a:gd name="adj1" fmla="val 0"/>
              <a:gd name="adj2" fmla="val 8713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Стрелка вправо 34"/>
          <p:cNvSpPr/>
          <p:nvPr/>
        </p:nvSpPr>
        <p:spPr>
          <a:xfrm rot="20007285">
            <a:off x="7388719" y="5789137"/>
            <a:ext cx="984006" cy="331281"/>
          </a:xfrm>
          <a:prstGeom prst="rightArrow">
            <a:avLst>
              <a:gd name="adj1" fmla="val 0"/>
              <a:gd name="adj2" fmla="val 8713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Стрелка вправо 35"/>
          <p:cNvSpPr/>
          <p:nvPr/>
        </p:nvSpPr>
        <p:spPr>
          <a:xfrm rot="20288110">
            <a:off x="7906988" y="5055232"/>
            <a:ext cx="357188" cy="331281"/>
          </a:xfrm>
          <a:prstGeom prst="rightArrow">
            <a:avLst>
              <a:gd name="adj1" fmla="val 0"/>
              <a:gd name="adj2" fmla="val 8713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Стрелка вправо 36"/>
          <p:cNvSpPr/>
          <p:nvPr/>
        </p:nvSpPr>
        <p:spPr>
          <a:xfrm rot="21300738">
            <a:off x="7800435" y="3801090"/>
            <a:ext cx="357188" cy="331281"/>
          </a:xfrm>
          <a:prstGeom prst="rightArrow">
            <a:avLst>
              <a:gd name="adj1" fmla="val 0"/>
              <a:gd name="adj2" fmla="val 8713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Стрелка вправо 37"/>
          <p:cNvSpPr/>
          <p:nvPr/>
        </p:nvSpPr>
        <p:spPr>
          <a:xfrm rot="2795425">
            <a:off x="7922617" y="2578237"/>
            <a:ext cx="357188" cy="331281"/>
          </a:xfrm>
          <a:prstGeom prst="rightArrow">
            <a:avLst>
              <a:gd name="adj1" fmla="val 0"/>
              <a:gd name="adj2" fmla="val 8713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359</TotalTime>
  <Words>282</Words>
  <Application>Microsoft Office PowerPoint</Application>
  <PresentationFormat>Экран (4:3)</PresentationFormat>
  <Paragraphs>71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Слайд 1</vt:lpstr>
      <vt:lpstr>Слайд 2</vt:lpstr>
      <vt:lpstr>Слайд 3</vt:lpstr>
      <vt:lpstr>Слайд 4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Win10</cp:lastModifiedBy>
  <cp:revision>38</cp:revision>
  <dcterms:created xsi:type="dcterms:W3CDTF">2019-06-27T03:45:12Z</dcterms:created>
  <dcterms:modified xsi:type="dcterms:W3CDTF">2019-06-27T15:13:54Z</dcterms:modified>
</cp:coreProperties>
</file>