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81" r:id="rId4"/>
    <p:sldId id="258" r:id="rId5"/>
    <p:sldId id="260" r:id="rId6"/>
    <p:sldId id="262" r:id="rId7"/>
    <p:sldId id="264" r:id="rId8"/>
    <p:sldId id="267" r:id="rId9"/>
    <p:sldId id="268" r:id="rId10"/>
    <p:sldId id="269" r:id="rId11"/>
    <p:sldId id="270" r:id="rId12"/>
    <p:sldId id="272" r:id="rId13"/>
    <p:sldId id="274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5E287-FD50-4E25-966F-58C258DD092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79515-8CF0-4A88-BC99-F312BA143B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3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79515-8CF0-4A88-BC99-F312BA143B8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1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5D859F-6530-4551-A6F2-8204733D505B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696EEE-377C-41C0-8543-B8F80A4D3E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280920" cy="50405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500" dirty="0"/>
              <a:t>Рекомендации по организации и проведению обязательного зачета по предмету «Физическая культура» для обучающихся 4 классов </a:t>
            </a:r>
            <a:r>
              <a:rPr lang="ru-RU" sz="4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09062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108012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Б.) Организация </a:t>
            </a:r>
            <a:r>
              <a:rPr lang="ru-RU" sz="2400" dirty="0">
                <a:solidFill>
                  <a:srgbClr val="00B0F0"/>
                </a:solidFill>
              </a:rPr>
              <a:t>и методика диагностики </a:t>
            </a:r>
            <a:r>
              <a:rPr lang="ru-RU" sz="2400" dirty="0" smtClean="0">
                <a:solidFill>
                  <a:srgbClr val="00B0F0"/>
                </a:solidFill>
              </a:rPr>
              <a:t>технической </a:t>
            </a:r>
            <a:r>
              <a:rPr lang="ru-RU" sz="2400" dirty="0">
                <a:solidFill>
                  <a:srgbClr val="00B0F0"/>
                </a:solidFill>
              </a:rPr>
              <a:t>подготовленности учащихся 4-х классов по спортивным играм (баскетбол).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84784"/>
            <a:ext cx="8784976" cy="5112568"/>
          </a:xfrm>
        </p:spPr>
        <p:txBody>
          <a:bodyPr>
            <a:normAutofit lnSpcReduction="10000"/>
          </a:bodyPr>
          <a:lstStyle/>
          <a:p>
            <a:r>
              <a:rPr lang="ru-RU" sz="1900" dirty="0"/>
              <a:t>Общие требования к оценке технической подготовленности школьников.</a:t>
            </a:r>
          </a:p>
          <a:p>
            <a:r>
              <a:rPr lang="ru-RU" sz="1900" dirty="0"/>
              <a:t>Оборудование: упражнение выполняется на площадке со специальной разметкой для игры в баскетбол, мяч баскетбольный, фишки -  ориентиры.</a:t>
            </a:r>
          </a:p>
          <a:p>
            <a:r>
              <a:rPr lang="ru-RU" sz="1900" dirty="0"/>
              <a:t>Выполнение и содержание тестового упражнения («владение мячом»).</a:t>
            </a:r>
          </a:p>
          <a:p>
            <a:r>
              <a:rPr lang="ru-RU" sz="1900" dirty="0"/>
              <a:t>Испытуемый находится за лицевой линией с мячом в руках (с левой стороны от щита) лицом к средней  линии. </a:t>
            </a:r>
          </a:p>
          <a:p>
            <a:r>
              <a:rPr lang="ru-RU" sz="1900" dirty="0"/>
              <a:t>В беге выполняет ведение мяча правой рукой по прямой до средней линии. Выполнив остановку, продолжает ведение шагом правой рукой до игрока № 1 (на штрафной линии). Находясь на расстоянии 2-х метров от него, передает мяч, ускоряется, получает обратную передачу, останавливается в ограниченной зоне с правой стороны от щита, выполнят удар в щит, ловит мяч и с ведением правой рукой движется к фишкам (5 штук, расположенных на одной линии вдоль боковой на расстоянии 2 м друг от друга) и, выполняя «змейку», обводит фишки то левой, то правой рукой. Двигаясь  по прямой с ведением правой рукой, пересекает лицевую линию. Упражнение считается законченным.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913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765976" cy="720080"/>
          </a:xfrm>
        </p:spPr>
        <p:txBody>
          <a:bodyPr/>
          <a:lstStyle/>
          <a:p>
            <a:pPr marL="0" indent="0">
              <a:buNone/>
            </a:pPr>
            <a:r>
              <a:rPr lang="ru-RU" sz="1900" dirty="0">
                <a:solidFill>
                  <a:schemeClr val="tx1"/>
                </a:solidFill>
              </a:rPr>
              <a:t>Оценка выполнения технических элементов владения мячом : </a:t>
            </a:r>
            <a:br>
              <a:rPr lang="ru-RU" sz="1900" dirty="0">
                <a:solidFill>
                  <a:schemeClr val="tx1"/>
                </a:solidFill>
              </a:rPr>
            </a:br>
            <a:r>
              <a:rPr lang="ru-RU" sz="1900" dirty="0">
                <a:solidFill>
                  <a:schemeClr val="tx1"/>
                </a:solidFill>
              </a:rPr>
              <a:t>Ведение мяча</a:t>
            </a:r>
            <a:r>
              <a:rPr lang="ru-RU" sz="1900" dirty="0" smtClean="0">
                <a:solidFill>
                  <a:schemeClr val="tx1"/>
                </a:solidFill>
              </a:rPr>
              <a:t>: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052736"/>
            <a:ext cx="8715667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/>
              <a:t>Отлично» - нет потери мяча </a:t>
            </a:r>
          </a:p>
          <a:p>
            <a:r>
              <a:rPr lang="ru-RU" dirty="0"/>
              <a:t>«Хорошо» - мяч поднимается до уровня груди и выше. </a:t>
            </a:r>
          </a:p>
          <a:p>
            <a:r>
              <a:rPr lang="ru-RU" dirty="0"/>
              <a:t>«Удовлетворительно» - «хлопанье» по мячу кистью, мяч постоянно отстает от игрока (в движении).</a:t>
            </a:r>
          </a:p>
          <a:p>
            <a:r>
              <a:rPr lang="ru-RU" dirty="0"/>
              <a:t>«Неудовлетворительно» - мяч поднимается до уровня груди и выше, кистью хлопанье по мячу, мяч постоянно отстает от игрока (в движении), постоянно взгляд на  мяч.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753" y="2492896"/>
            <a:ext cx="864096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/>
              <a:t>Передача двумя руками:</a:t>
            </a:r>
          </a:p>
          <a:p>
            <a:r>
              <a:rPr lang="ru-RU" sz="1400" dirty="0" smtClean="0"/>
              <a:t>«</a:t>
            </a:r>
            <a:r>
              <a:rPr lang="ru-RU" sz="1400" dirty="0" smtClean="0"/>
              <a:t>Отлично» - нет потери мяча и замечаний, указанных ниже,</a:t>
            </a:r>
          </a:p>
          <a:p>
            <a:r>
              <a:rPr lang="ru-RU" sz="1400" dirty="0" smtClean="0"/>
              <a:t>«Хорошо» - отдергивание рук (положение рук прямо в сторону направления полета мяча),</a:t>
            </a:r>
          </a:p>
          <a:p>
            <a:r>
              <a:rPr lang="ru-RU" sz="1400" dirty="0" smtClean="0"/>
              <a:t>«Удовлетворительно» - передача с большим усилием и искривлением туловища в момент передачи, потеря равновесия в момент замаха мяча.</a:t>
            </a:r>
          </a:p>
          <a:p>
            <a:r>
              <a:rPr lang="ru-RU" sz="1400" dirty="0" smtClean="0"/>
              <a:t>«Неудовлетворительно» - передача с большим усилием и искривлением туловища в момент передачи, потеря равновесия в момент замаха мяча – отдергивание рук (положение рук прямо в сторону направления полета мяча) мяч летит неточно (с большим отклонением от игрока, получающего мяч).</a:t>
            </a:r>
            <a:endParaRPr lang="ru-RU" sz="1400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323528" y="4601165"/>
            <a:ext cx="8496944" cy="2256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b="1" dirty="0" smtClean="0"/>
              <a:t>Ловля меча:</a:t>
            </a:r>
            <a:endParaRPr lang="ru-RU" sz="1900" b="1" dirty="0"/>
          </a:p>
          <a:p>
            <a:r>
              <a:rPr lang="ru-RU" dirty="0" smtClean="0"/>
              <a:t>«Отлично» - нет потери мяча.</a:t>
            </a:r>
          </a:p>
          <a:p>
            <a:r>
              <a:rPr lang="ru-RU" dirty="0" smtClean="0"/>
              <a:t>«Хорошо» - руки не вытянуты навстречу мячу.</a:t>
            </a:r>
          </a:p>
          <a:p>
            <a:r>
              <a:rPr lang="ru-RU" dirty="0" smtClean="0"/>
              <a:t>«Удовлетворительно» - руки вытянуты навстречу мячу, кисти параллельно, при ловле мяч ударяется об грудь (кисти мяча не касаются, ловит мяч предплечьем – как вратарь).</a:t>
            </a:r>
          </a:p>
          <a:p>
            <a:r>
              <a:rPr lang="ru-RU" dirty="0" smtClean="0"/>
              <a:t>«Неудовлетворительно» - руки не вытянуты навстречу мячу, кисти параллельно, при ловле мяч ударяется о грудь, потеря мяча.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867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33454" cy="82644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В.) Организация </a:t>
            </a:r>
            <a:r>
              <a:rPr lang="ru-RU" sz="2400" dirty="0">
                <a:solidFill>
                  <a:srgbClr val="00B0F0"/>
                </a:solidFill>
              </a:rPr>
              <a:t>и методика диагностики технической подготовленности по гимнастике с основами акробатики.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124744"/>
            <a:ext cx="5544616" cy="1800200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Опорный прыжок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smtClean="0"/>
              <a:t>Содержание </a:t>
            </a:r>
            <a:r>
              <a:rPr lang="ru-RU" dirty="0"/>
              <a:t>теста: опорный прыжок через козла в ширину, h = 100 см (мальчики и девочки).</a:t>
            </a:r>
          </a:p>
          <a:p>
            <a:r>
              <a:rPr lang="ru-RU" dirty="0"/>
              <a:t>Вскок в упор стоя на коленях, взмахом руками соскок прогнувшись.</a:t>
            </a:r>
          </a:p>
          <a:p>
            <a:r>
              <a:rPr lang="ru-RU" dirty="0"/>
              <a:t>Основы судейства тестового упражнения: </a:t>
            </a:r>
          </a:p>
          <a:p>
            <a:r>
              <a:rPr lang="ru-RU" dirty="0" smtClean="0"/>
              <a:t>- конечный </a:t>
            </a:r>
            <a:r>
              <a:rPr lang="ru-RU" dirty="0"/>
              <a:t>результат выставляется в баллах, исходя из требований классификационной программы по гимнастике и правил судейства соревнований. Максимально возможная оценка – 10 баллов; 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24744"/>
            <a:ext cx="331236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3"/>
          <p:cNvSpPr txBox="1">
            <a:spLocks/>
          </p:cNvSpPr>
          <p:nvPr/>
        </p:nvSpPr>
        <p:spPr>
          <a:xfrm>
            <a:off x="5216236" y="3398941"/>
            <a:ext cx="3744416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>
                <a:solidFill>
                  <a:schemeClr val="tx1"/>
                </a:solidFill>
              </a:rPr>
              <a:t>2. Мелкие ошибки (не влияющие на искажение техники) – от 0,1 б. до 0,4 б.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 не оттянуты носки – 0,1 - 0,2 б.; 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 разведены ноги (если не предусмотрено техникой) – 0,2 - 0,3 б.;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-согнуты ноги – 0,3 - 0,4 б.; 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 ошибки приземления – 0,1 - 0,4 б.; </a:t>
            </a:r>
          </a:p>
          <a:p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1979712" y="5440262"/>
            <a:ext cx="592949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500" b="1" dirty="0" smtClean="0">
                <a:solidFill>
                  <a:schemeClr val="tx1"/>
                </a:solidFill>
              </a:rPr>
              <a:t>Исходя из конечной оценки, выставляется отметка:</a:t>
            </a:r>
          </a:p>
          <a:p>
            <a:r>
              <a:rPr lang="ru-RU" sz="1500" b="1" dirty="0" smtClean="0">
                <a:solidFill>
                  <a:schemeClr val="tx1"/>
                </a:solidFill>
              </a:rPr>
              <a:t>10,0 – 8,0 баллов – «отлично»;   7,9 – 6,9 баллов – «хорошо»; </a:t>
            </a:r>
          </a:p>
          <a:p>
            <a:r>
              <a:rPr lang="ru-RU" sz="1500" b="1" dirty="0" smtClean="0">
                <a:solidFill>
                  <a:schemeClr val="tx1"/>
                </a:solidFill>
              </a:rPr>
              <a:t>6,0 -  5,0 баллов – «удовлетворительно»;</a:t>
            </a:r>
          </a:p>
          <a:p>
            <a:r>
              <a:rPr lang="ru-RU" sz="1500" b="1" dirty="0" smtClean="0">
                <a:solidFill>
                  <a:schemeClr val="tx1"/>
                </a:solidFill>
              </a:rPr>
              <a:t>4,9- и ниже баллов – «неудовлетворительно». </a:t>
            </a:r>
          </a:p>
          <a:p>
            <a:endParaRPr lang="ru-RU" dirty="0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244214" y="3375074"/>
            <a:ext cx="4972022" cy="22141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 smtClean="0">
                <a:solidFill>
                  <a:schemeClr val="tx1"/>
                </a:solidFill>
              </a:rPr>
              <a:t>1.Грубые ошибки (влияющие на искажение техники) – от 0,5 б. до полной «стоимости» элемента: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 наскок на мост в не толчковую зону – 0,5 б.; 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 толчок поочередной постановкой ног (если не предусмотрено техникой) –  0,5-0,7 б.; 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 - отсутствие замаха (если предусмотрено техникой) – 0,5 - 1,5 б.; 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 положение туловища над снарядом - 0,7 – 1,0 б.; 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 постановка и толчок руками – 0,5 б. – «невыполнение»; </a:t>
            </a:r>
          </a:p>
          <a:p>
            <a:r>
              <a:rPr lang="ru-RU" sz="1300" dirty="0" smtClean="0">
                <a:solidFill>
                  <a:schemeClr val="tx1"/>
                </a:solidFill>
              </a:rPr>
              <a:t>- падение в приземлении – 0,7 б. – «невыполнение».</a:t>
            </a:r>
          </a:p>
          <a:p>
            <a:endParaRPr lang="ru-RU" dirty="0"/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154677" y="2871018"/>
            <a:ext cx="8802978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300" dirty="0" smtClean="0"/>
              <a:t>- за выполнение (или выполнение с ошибками) определенных фаз прыжка, положений туловища, рук, ног и головы, предусмотренных техникой элемента, вычитается сбавка согласно следующей классификации: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27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00" y="260648"/>
            <a:ext cx="8712968" cy="46640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00B0F0"/>
                </a:solidFill>
              </a:rPr>
              <a:t>Акробатика, 4 класс (мальчики и девочки):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3888432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88843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6953"/>
            <a:ext cx="388843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1"/>
            <a:ext cx="3888432" cy="1007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84" y="5156610"/>
            <a:ext cx="3766359" cy="13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026983" y="881227"/>
            <a:ext cx="576064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И.п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–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о.с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стойка на носках, руки вверх – в стороны    -0,5 б.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59226" y="2005389"/>
            <a:ext cx="49071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упор присев – кувырок назад в упор присев   -0,2 б.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779912" y="3164465"/>
            <a:ext cx="49972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перекатом назад стойка на лопатках (держать)  -3,0</a:t>
            </a:r>
            <a:r>
              <a:rPr lang="ru-RU" altLang="ru-RU" dirty="0"/>
              <a:t> </a:t>
            </a:r>
            <a:r>
              <a:rPr lang="ru-RU" altLang="ru-RU" sz="1400" dirty="0" smtClean="0"/>
              <a:t>б.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283968" y="4131858"/>
            <a:ext cx="4572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перекат вперед в упор присев                   -2,0 б.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635896" y="5373216"/>
            <a:ext cx="54024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-прыжок прогнувшись, руки вверх – в стороны        -0,5 б.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69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7342"/>
            <a:ext cx="8784976" cy="2585594"/>
          </a:xfrm>
        </p:spPr>
        <p:txBody>
          <a:bodyPr>
            <a:normAutofit/>
          </a:bodyPr>
          <a:lstStyle/>
          <a:p>
            <a:r>
              <a:rPr lang="ru-RU" sz="2400" b="1" dirty="0"/>
              <a:t>Основы судейства тестового упражнения. </a:t>
            </a:r>
            <a:endParaRPr lang="ru-RU" sz="2400" b="1" dirty="0" smtClean="0"/>
          </a:p>
          <a:p>
            <a:r>
              <a:rPr lang="ru-RU" dirty="0" smtClean="0"/>
              <a:t>Конечный </a:t>
            </a:r>
            <a:r>
              <a:rPr lang="ru-RU" dirty="0"/>
              <a:t>результат выставляется в баллах, исходя из требований классификационной программы по гимнастике и правил судейства соревнований. </a:t>
            </a:r>
            <a:endParaRPr lang="ru-RU" dirty="0" smtClean="0"/>
          </a:p>
          <a:p>
            <a:r>
              <a:rPr lang="ru-RU" dirty="0" smtClean="0"/>
              <a:t>Оценивание </a:t>
            </a:r>
            <a:r>
              <a:rPr lang="ru-RU" dirty="0"/>
              <a:t>происходит по 10-ти бальной системе. </a:t>
            </a:r>
            <a:endParaRPr lang="ru-RU" dirty="0" smtClean="0"/>
          </a:p>
          <a:p>
            <a:r>
              <a:rPr lang="ru-RU" dirty="0" smtClean="0"/>
              <a:t>Максимально </a:t>
            </a:r>
            <a:r>
              <a:rPr lang="ru-RU" dirty="0"/>
              <a:t>возможная оценка – 10 баллов.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невыполнение (или выполнение с ошибками) определенных фаз двигательного действия, положений туловища, рук, ног и головы, предусмотренных техникой элемента, вычитается сбавка согласно следующей классификации: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7709" y="2564904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1. Грубые ошибки (влияющие на искажение техники) – от 0,5 б. до полной «стоимости» элемента.</a:t>
            </a:r>
          </a:p>
          <a:p>
            <a:r>
              <a:rPr lang="ru-RU" sz="1400" dirty="0" smtClean="0"/>
              <a:t>- выполнение в другом положении или другим способом – 0,5 б. – «невыполнение»;</a:t>
            </a:r>
          </a:p>
          <a:p>
            <a:r>
              <a:rPr lang="ru-RU" sz="1400" dirty="0" smtClean="0"/>
              <a:t>- выполнение в неопределенном положении – «невыполнение</a:t>
            </a:r>
            <a:r>
              <a:rPr lang="ru-RU" sz="1400" dirty="0" smtClean="0"/>
              <a:t>».</a:t>
            </a:r>
            <a:endParaRPr lang="ru-RU" sz="1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426843" y="2573871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2</a:t>
            </a:r>
            <a:r>
              <a:rPr lang="ru-RU" sz="1400" dirty="0" smtClean="0"/>
              <a:t>. Мелкие ошибки (не влияющие на искажение техники) – 0,1 – 0,2 б. </a:t>
            </a:r>
          </a:p>
          <a:p>
            <a:r>
              <a:rPr lang="ru-RU" sz="1400" dirty="0" smtClean="0"/>
              <a:t>- не оттянуты носки – 0,1 – 0,2 б.; </a:t>
            </a:r>
          </a:p>
          <a:p>
            <a:r>
              <a:rPr lang="ru-RU" sz="1400" dirty="0" smtClean="0"/>
              <a:t>- разведены ноги (если не предусмотрено техникой) – 0,2 – 0,3 б.;</a:t>
            </a:r>
          </a:p>
          <a:p>
            <a:r>
              <a:rPr lang="ru-RU" sz="1400" dirty="0" smtClean="0"/>
              <a:t>- согнуты ноги – 0,3 – 0,4 б.;</a:t>
            </a:r>
            <a:endParaRPr lang="ru-RU" sz="1400" dirty="0"/>
          </a:p>
        </p:txBody>
      </p:sp>
      <p:sp>
        <p:nvSpPr>
          <p:cNvPr id="7" name="Текст 3"/>
          <p:cNvSpPr txBox="1">
            <a:spLocks/>
          </p:cNvSpPr>
          <p:nvPr/>
        </p:nvSpPr>
        <p:spPr>
          <a:xfrm>
            <a:off x="2447256" y="4869160"/>
            <a:ext cx="4752528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u="sng" dirty="0" smtClean="0"/>
              <a:t>Исходя из конечной оценки, выставляется отметка:</a:t>
            </a:r>
          </a:p>
          <a:p>
            <a:r>
              <a:rPr lang="ru-RU" b="1" u="sng" dirty="0" smtClean="0"/>
              <a:t>10,0 – 8,0 баллов – «отлично»;</a:t>
            </a:r>
          </a:p>
          <a:p>
            <a:r>
              <a:rPr lang="ru-RU" b="1" u="sng" dirty="0" smtClean="0"/>
              <a:t>7,9 – 6,9 баллов – «хорошо»;</a:t>
            </a:r>
          </a:p>
          <a:p>
            <a:r>
              <a:rPr lang="ru-RU" b="1" u="sng" dirty="0" smtClean="0"/>
              <a:t>6,0 -  5,0 баллов – «удовлетворительно»;</a:t>
            </a:r>
          </a:p>
          <a:p>
            <a:r>
              <a:rPr lang="ru-RU" b="1" u="sng" dirty="0" smtClean="0"/>
              <a:t>4,9 - и ниже баллов – «неудовлетворительно</a:t>
            </a: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158600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568952" cy="5904656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sz="3900" dirty="0" smtClean="0"/>
              <a:t>Основные рекомендации</a:t>
            </a:r>
            <a:r>
              <a:rPr lang="ru-RU" sz="3900" dirty="0" smtClean="0"/>
              <a:t>: </a:t>
            </a:r>
            <a:endParaRPr lang="ru-RU" sz="3900" dirty="0"/>
          </a:p>
          <a:p>
            <a:endParaRPr lang="ru-RU" dirty="0"/>
          </a:p>
          <a:p>
            <a:pPr marL="45720" indent="0">
              <a:buNone/>
            </a:pPr>
            <a:r>
              <a:rPr lang="ru-RU" dirty="0" smtClean="0"/>
              <a:t>            </a:t>
            </a:r>
            <a:r>
              <a:rPr lang="ru-RU" sz="2700" dirty="0" smtClean="0"/>
              <a:t>Обязательный </a:t>
            </a:r>
            <a:r>
              <a:rPr lang="ru-RU" sz="2700" dirty="0"/>
              <a:t>зачет по предмету «Физическая культура» проводится в общеобразовательных организациях для обучающихся 4-х. </a:t>
            </a:r>
          </a:p>
          <a:p>
            <a:pPr marL="45720" indent="0">
              <a:buNone/>
            </a:pPr>
            <a:r>
              <a:rPr lang="ru-RU" sz="2700" dirty="0" smtClean="0"/>
              <a:t>          В </a:t>
            </a:r>
            <a:r>
              <a:rPr lang="ru-RU" sz="2700" dirty="0"/>
              <a:t>программе </a:t>
            </a:r>
            <a:r>
              <a:rPr lang="ru-RU" sz="2700" dirty="0" smtClean="0"/>
              <a:t>зачета определение </a:t>
            </a:r>
            <a:r>
              <a:rPr lang="ru-RU" sz="2700" dirty="0"/>
              <a:t>технической подготовленности: </a:t>
            </a:r>
            <a:endParaRPr lang="ru-RU" sz="2700" dirty="0" smtClean="0"/>
          </a:p>
          <a:p>
            <a:pPr marL="45720" indent="0">
              <a:buNone/>
            </a:pPr>
            <a:r>
              <a:rPr lang="ru-RU" sz="2700" dirty="0"/>
              <a:t> </a:t>
            </a:r>
            <a:r>
              <a:rPr lang="ru-RU" sz="2700" dirty="0" smtClean="0"/>
              <a:t>  </a:t>
            </a:r>
            <a:r>
              <a:rPr lang="ru-RU" sz="2700" dirty="0" smtClean="0"/>
              <a:t>- по </a:t>
            </a:r>
            <a:r>
              <a:rPr lang="ru-RU" sz="2700" dirty="0"/>
              <a:t>легкой атлетике, </a:t>
            </a:r>
            <a:endParaRPr lang="ru-RU" sz="2700" dirty="0" smtClean="0"/>
          </a:p>
          <a:p>
            <a:pPr marL="45720" indent="0">
              <a:buNone/>
            </a:pPr>
            <a:r>
              <a:rPr lang="ru-RU" sz="2700" dirty="0"/>
              <a:t> </a:t>
            </a:r>
            <a:r>
              <a:rPr lang="ru-RU" sz="2700" dirty="0" smtClean="0"/>
              <a:t>  </a:t>
            </a:r>
            <a:r>
              <a:rPr lang="ru-RU" sz="2700" dirty="0" smtClean="0"/>
              <a:t>- по баскетболу</a:t>
            </a:r>
            <a:r>
              <a:rPr lang="ru-RU" sz="2700" dirty="0"/>
              <a:t>, </a:t>
            </a:r>
            <a:endParaRPr lang="ru-RU" sz="2700" dirty="0" smtClean="0"/>
          </a:p>
          <a:p>
            <a:pPr marL="45720" indent="0">
              <a:buNone/>
            </a:pPr>
            <a:r>
              <a:rPr lang="ru-RU" sz="2700" dirty="0"/>
              <a:t> </a:t>
            </a:r>
            <a:r>
              <a:rPr lang="ru-RU" sz="2700" dirty="0" smtClean="0"/>
              <a:t>  </a:t>
            </a:r>
            <a:r>
              <a:rPr lang="ru-RU" sz="2700" dirty="0" smtClean="0"/>
              <a:t>- по гимнастике </a:t>
            </a:r>
            <a:r>
              <a:rPr lang="ru-RU" sz="2700" dirty="0"/>
              <a:t>с основами акробатики;</a:t>
            </a:r>
          </a:p>
          <a:p>
            <a:pPr marL="45720" indent="0">
              <a:buNone/>
            </a:pPr>
            <a:r>
              <a:rPr lang="ru-RU" sz="2700" dirty="0" smtClean="0"/>
              <a:t>          По </a:t>
            </a:r>
            <a:r>
              <a:rPr lang="ru-RU" sz="2700" dirty="0"/>
              <a:t>итогам выполнения заданий выставляется «Зачет» или «Незачет».   </a:t>
            </a:r>
          </a:p>
          <a:p>
            <a:pPr marL="45720" indent="0">
              <a:buNone/>
            </a:pPr>
            <a:r>
              <a:rPr lang="ru-RU" sz="2700" dirty="0" smtClean="0"/>
              <a:t>          Для </a:t>
            </a:r>
            <a:r>
              <a:rPr lang="ru-RU" sz="2700" dirty="0"/>
              <a:t>обучающихся </a:t>
            </a:r>
            <a:r>
              <a:rPr lang="ru-RU" sz="2700" dirty="0" smtClean="0"/>
              <a:t>выставляется </a:t>
            </a:r>
            <a:r>
              <a:rPr lang="ru-RU" sz="2700" dirty="0"/>
              <a:t>оценка «4» и «5» за год, если учащийся получает «Зачет» и  имеет уровень физической подготовленности не ниже «ниже среднего».</a:t>
            </a:r>
          </a:p>
          <a:p>
            <a:pPr marL="45720" indent="0">
              <a:buNone/>
            </a:pPr>
            <a:r>
              <a:rPr lang="ru-RU" sz="2700" dirty="0" smtClean="0"/>
              <a:t>          Обучающийся </a:t>
            </a:r>
            <a:r>
              <a:rPr lang="ru-RU" sz="2700" dirty="0"/>
              <a:t>получает «Зачет» если средняя оценка за все виды технической подготовки (по легкой атлетике, баскетболу, гимнастике с основами акробатики) не ниже оценки «4».</a:t>
            </a:r>
          </a:p>
          <a:p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80626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А.) </a:t>
            </a:r>
            <a:r>
              <a:rPr lang="ru-RU" dirty="0">
                <a:solidFill>
                  <a:srgbClr val="00B0F0"/>
                </a:solidFill>
              </a:rPr>
              <a:t>Организация и методика диагностики </a:t>
            </a:r>
            <a:r>
              <a:rPr lang="ru-RU" dirty="0" smtClean="0">
                <a:solidFill>
                  <a:srgbClr val="00B0F0"/>
                </a:solidFill>
              </a:rPr>
              <a:t>технической </a:t>
            </a:r>
            <a:r>
              <a:rPr lang="ru-RU" dirty="0">
                <a:solidFill>
                  <a:srgbClr val="00B0F0"/>
                </a:solidFill>
              </a:rPr>
              <a:t>подготовленности по легкой </a:t>
            </a:r>
            <a:r>
              <a:rPr lang="ru-RU" dirty="0" smtClean="0">
                <a:solidFill>
                  <a:srgbClr val="00B0F0"/>
                </a:solidFill>
              </a:rPr>
              <a:t>атлетике.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484784"/>
            <a:ext cx="8712968" cy="936103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2400" dirty="0"/>
              <a:t>Тест 1. </a:t>
            </a:r>
            <a:r>
              <a:rPr lang="ru-RU" sz="2400" i="1" dirty="0"/>
              <a:t>«Комбинированное выполнение специально-беговых упражнений».</a:t>
            </a: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5610" y="4689140"/>
            <a:ext cx="8712968" cy="122413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2400" dirty="0"/>
              <a:t>Тест 3. </a:t>
            </a:r>
            <a:r>
              <a:rPr lang="ru-RU" sz="2400" i="1" dirty="0"/>
              <a:t>«Метание теннисного мяча с места в стену, из положения стоя боком в направлении метания с расстояния 6 м».</a:t>
            </a:r>
            <a:endParaRPr lang="ru-RU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3468062"/>
            <a:ext cx="8712968" cy="936103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2400" i="1" dirty="0"/>
              <a:t>Вариант 2. «Прыжок в длину с разбега способом «согнув ноги».</a:t>
            </a:r>
            <a:endParaRPr lang="ru-RU" sz="2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5610" y="2608009"/>
            <a:ext cx="8843903" cy="388944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2400" dirty="0"/>
              <a:t>Тест 2. (выполняется один из предложенных вариантов)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39552" y="2996953"/>
            <a:ext cx="8712968" cy="468052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ru-RU" sz="2400" i="1" dirty="0"/>
              <a:t>Вариант 1. «Прыжок в высоту с прямого разбега».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43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662" y="404664"/>
            <a:ext cx="8177794" cy="79208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Тест 1. «Комбинированное выполнение специально-беговых упражнений». 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877" y="1124744"/>
            <a:ext cx="8496944" cy="1656184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Назначение</a:t>
            </a:r>
            <a:r>
              <a:rPr lang="ru-RU" sz="1900" dirty="0"/>
              <a:t>: оценка освоения навыков бега.</a:t>
            </a:r>
          </a:p>
          <a:p>
            <a:r>
              <a:rPr lang="ru-RU" sz="1900" dirty="0"/>
              <a:t>Оборудование: 4 фишки; свисток.</a:t>
            </a:r>
          </a:p>
          <a:p>
            <a:r>
              <a:rPr lang="ru-RU" sz="1900" dirty="0"/>
              <a:t>Процедура: тест выполняется на волейбольной площадке, по углам которой расположены 4 фишки. 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074" y="2364139"/>
            <a:ext cx="3744416" cy="145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3"/>
          <p:cNvSpPr txBox="1">
            <a:spLocks/>
          </p:cNvSpPr>
          <p:nvPr/>
        </p:nvSpPr>
        <p:spPr>
          <a:xfrm>
            <a:off x="498662" y="2564904"/>
            <a:ext cx="4145345" cy="1224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dirty="0" smtClean="0"/>
              <a:t>          По сигналу учащийся выполняет бег с высоким подниманием бедра от первой фишки до второй (15-16 метров) </a:t>
            </a:r>
            <a:endParaRPr lang="ru-RU" sz="19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22" y="3789040"/>
            <a:ext cx="3816424" cy="1158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16016" y="3894047"/>
            <a:ext cx="417646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/>
              <a:t>от второй фишки до третьей бег с захлестыванием голени назад (9-10 м</a:t>
            </a:r>
            <a:r>
              <a:rPr lang="ru-RU" sz="1900" dirty="0" smtClean="0"/>
              <a:t>),</a:t>
            </a:r>
            <a:r>
              <a:rPr lang="ru-RU" sz="1900" dirty="0"/>
              <a:t> от третьей до четвертой фишки  прыжки в шаге (16-18м)</a:t>
            </a:r>
          </a:p>
          <a:p>
            <a:endParaRPr lang="ru-RU" sz="1900" dirty="0"/>
          </a:p>
        </p:txBody>
      </p:sp>
      <p:sp>
        <p:nvSpPr>
          <p:cNvPr id="8" name="Текст 3"/>
          <p:cNvSpPr txBox="1">
            <a:spLocks/>
          </p:cNvSpPr>
          <p:nvPr/>
        </p:nvSpPr>
        <p:spPr>
          <a:xfrm>
            <a:off x="4644008" y="5601222"/>
            <a:ext cx="396044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1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60" y="5078986"/>
            <a:ext cx="384268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815171" y="5086291"/>
            <a:ext cx="407730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от четвертой до пятой фишки бег приставными прыжками: 3 - правым боком, поворот 3- левым боком (9-10 м).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26771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99992" y="1208174"/>
            <a:ext cx="43924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От пятой до четвертой бег </a:t>
            </a:r>
            <a:r>
              <a:rPr lang="ru-RU" sz="1900" dirty="0" err="1" smtClean="0"/>
              <a:t>скрестным</a:t>
            </a:r>
            <a:r>
              <a:rPr lang="ru-RU" sz="1900" dirty="0" smtClean="0"/>
              <a:t> шагом.</a:t>
            </a:r>
            <a:endParaRPr lang="ru-RU" sz="19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71284"/>
            <a:ext cx="4086225" cy="160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499992" y="2132856"/>
            <a:ext cx="4536504" cy="702401"/>
          </a:xfrm>
        </p:spPr>
        <p:txBody>
          <a:bodyPr/>
          <a:lstStyle/>
          <a:p>
            <a:pPr marL="0" indent="0">
              <a:buNone/>
            </a:pPr>
            <a:r>
              <a:rPr lang="ru-RU" sz="1900" dirty="0"/>
              <a:t>Дается одна попытка</a:t>
            </a:r>
            <a:r>
              <a:rPr lang="ru-RU" sz="1900" dirty="0" smtClean="0"/>
              <a:t>. Оценка </a:t>
            </a:r>
            <a:r>
              <a:rPr lang="ru-RU" sz="1900" dirty="0"/>
              <a:t>выставляется по окончании задания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67544" y="332656"/>
            <a:ext cx="8208912" cy="864095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228600" indent="-2286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28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ru-RU" sz="2400" dirty="0" smtClean="0"/>
              <a:t>Тест 1. «Комбинированное выполнение специально-беговых упражнений». </a:t>
            </a:r>
            <a:r>
              <a:rPr lang="ru-RU" sz="1600" dirty="0" smtClean="0"/>
              <a:t>продолжение</a:t>
            </a:r>
            <a:endParaRPr lang="ru-RU" sz="16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924944"/>
            <a:ext cx="8604448" cy="3384376"/>
          </a:xfrm>
        </p:spPr>
        <p:txBody>
          <a:bodyPr>
            <a:noAutofit/>
          </a:bodyPr>
          <a:lstStyle/>
          <a:p>
            <a:r>
              <a:rPr lang="ru-RU" sz="1100" i="1" dirty="0"/>
              <a:t>«Отлично» - обучающийся выполняет задание на передней части стопы. При беге с высоким подниманием бедра, прыжках в шаге опорная нога выпрямлена в коленном суставе; маховая нога согнута, бедро параллельно опоре. При беге с захлестыванием голени опорная нога выпрямлена, маховая – активно сгибается, пятка двигается под ягодицу, подошва ноги – вверх. При передвижении правым и левым боком прыжки примерно одной длины с активным отталкиванием вверх-вперед. Во всех упражнениях руки согнуты в локтевых суставах. В беге с высоким подниманием бедра и захлестыванием голени, прыжках в шаге руки двигаются как при беге – в </a:t>
            </a:r>
            <a:r>
              <a:rPr lang="ru-RU" sz="1100" i="1" dirty="0" err="1"/>
              <a:t>передне</a:t>
            </a:r>
            <a:r>
              <a:rPr lang="ru-RU" sz="1100" i="1" dirty="0"/>
              <a:t>-заднем направлении в перекрестной координации. В беге приставными прыжками руки двигаются «на взлет», вперед-вверх одновременно с отталкиванием. Положение туловища составляет беговой наклон 85 градусов.</a:t>
            </a:r>
          </a:p>
          <a:p>
            <a:r>
              <a:rPr lang="ru-RU" sz="1100" i="1" dirty="0" smtClean="0"/>
              <a:t>«</a:t>
            </a:r>
            <a:r>
              <a:rPr lang="ru-RU" sz="1100" i="1" dirty="0"/>
              <a:t>Хорошо» - обучающийся выполняет задание с незначительными ошибками. Нарушается ритм движения. При прыжках в шаге носок оттянут, не «взят на себя». Руки немного согнуты. Незначительное отклонение туловища, недостаточная работа рук в переднее - заднем направлении (работа поперек туловища</a:t>
            </a:r>
            <a:r>
              <a:rPr lang="ru-RU" sz="1100" i="1" dirty="0" smtClean="0"/>
              <a:t>).</a:t>
            </a:r>
          </a:p>
          <a:p>
            <a:r>
              <a:rPr lang="ru-RU" sz="1100" i="1" dirty="0" smtClean="0"/>
              <a:t>«</a:t>
            </a:r>
            <a:r>
              <a:rPr lang="ru-RU" sz="1100" i="1" dirty="0"/>
              <a:t>Удовлетворительно» - обучающийся выполняет задание с большим количеством ошибок. Не во всех упражнениях удерживается на передней части стопы. В беге с высоким подниманием бедра, в прыжках в шаге опорная нога полностью не выпрямляется. В беге с захлестыванием голени не до конца сгибает маховую в коленном суставе. Руки в упражнениях почти выпрямлены или согнуты, но прижаты к туловищу. Положение туловища с большим отклонением от вертикали</a:t>
            </a:r>
            <a:r>
              <a:rPr lang="ru-RU" sz="1100" i="1" dirty="0" smtClean="0"/>
              <a:t>.</a:t>
            </a:r>
          </a:p>
          <a:p>
            <a:r>
              <a:rPr lang="ru-RU" sz="1100" i="1" dirty="0" smtClean="0"/>
              <a:t>«</a:t>
            </a:r>
            <a:r>
              <a:rPr lang="ru-RU" sz="1100" i="1" dirty="0"/>
              <a:t>Неудовлетворительно» - обучающийся выполняет задание с грубыми ошибками: передвигается с пяток, опорную ногу не выпрямляет в коленном суставе. Упражнение выполняется на согнутых ногах. Движение рук и ног не согласовано. Положение туловища отклонено сильно назад или наклонено сильно вперед. В беге с высоким подниманием бедра, прыжках в шаге бедро маховой ноги не удерживается в параллельном опоре положении. В беге с захлестыванием голени маховая нога мало сгибается в коленном суставе. Руки выпрямлены. Положение головы неестественное: либо очень низко опущен подбородок – ученик смотрит вниз, либо очень высоко поднят – голова наклонена назад</a:t>
            </a:r>
            <a:r>
              <a:rPr lang="ru-RU" sz="1100" i="1" dirty="0" smtClean="0"/>
              <a:t>.</a:t>
            </a:r>
            <a:endParaRPr lang="ru-RU" sz="1100" i="1" dirty="0"/>
          </a:p>
        </p:txBody>
      </p:sp>
    </p:spTree>
    <p:extLst>
      <p:ext uri="{BB962C8B-B14F-4D97-AF65-F5344CB8AC3E}">
        <p14:creationId xmlns:p14="http://schemas.microsoft.com/office/powerpoint/2010/main" val="173755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5"/>
            <a:ext cx="8568952" cy="86409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00B0F0"/>
                </a:solidFill>
              </a:rPr>
              <a:t/>
            </a:r>
            <a:br>
              <a:rPr lang="ru-RU" sz="2400" dirty="0">
                <a:solidFill>
                  <a:srgbClr val="00B0F0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Тест 2. 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/>
              <a:t>Вариант </a:t>
            </a:r>
            <a:r>
              <a:rPr lang="ru-RU" sz="2400" dirty="0"/>
              <a:t>1. «Прыжок в высоту с прямого разбега</a:t>
            </a:r>
            <a:r>
              <a:rPr lang="ru-RU" sz="2400" dirty="0" smtClean="0"/>
              <a:t>». 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4608512" cy="2304256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/>
              <a:t>Назначение: оценка освоения навыков прыжков в высоту.</a:t>
            </a:r>
          </a:p>
          <a:p>
            <a:r>
              <a:rPr lang="ru-RU" sz="2300" dirty="0"/>
              <a:t>Оборудование: 3 гимнастических мата; 2 стойки; резиновый жгут.</a:t>
            </a:r>
          </a:p>
          <a:p>
            <a:r>
              <a:rPr lang="ru-RU" sz="2300" dirty="0"/>
              <a:t>Процедура: учащийся самостоятельно измеряет разбег. С 3-5 шагов прямолинейного разбега учащийся выполняет прыжок в высоту толчком одной ноги с преодолением планки (резинового жгута), установленной на высоте 60 см. Дается 3 попытки.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6752"/>
            <a:ext cx="417646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3"/>
          <p:cNvSpPr txBox="1">
            <a:spLocks/>
          </p:cNvSpPr>
          <p:nvPr/>
        </p:nvSpPr>
        <p:spPr>
          <a:xfrm>
            <a:off x="190064" y="3573016"/>
            <a:ext cx="8784976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i="1" smtClean="0"/>
              <a:t>Оценка. Каждая попытка оценивается. Из трех оценок в зачет идет средняя. </a:t>
            </a:r>
          </a:p>
          <a:p>
            <a:r>
              <a:rPr lang="ru-RU" sz="1300" i="1" smtClean="0"/>
              <a:t>«Отлично» - обучающийся уверенно выполняет разбег с 3 или 5 шагов. В разбеге удерживается на передней части стопы. Движение рук согласованно с движением ног, отталкивание выполняется вверх. Переход через планку - движением ног, отталкивание выполняется вверх. Переход через планку – согнув ноги, приземление на слегка согнутые ноги на гимнастические маты.</a:t>
            </a:r>
          </a:p>
          <a:p>
            <a:r>
              <a:rPr lang="ru-RU" sz="1300" i="1" smtClean="0"/>
              <a:t>«Хорошо» - обучающийся выполняет задание с незначительными ошибками. Несогласованная работа рук и ног, чрезмерно высокое поднимание рук. Маховое движение выполняется скованно, закрепощено.</a:t>
            </a:r>
          </a:p>
          <a:p>
            <a:r>
              <a:rPr lang="ru-RU" sz="1300" i="1" smtClean="0"/>
              <a:t>«Удовлетворительно» - обучающийся выполняет задание с большим количеством ошибок. Не может правильно выполнить разбег в 3-5 беговых шага: шаги либо растягивает, либо укорачивает. Несогласованно работают руки и ноги,  бег с пяток. Отталкивание производит вперед, а не вверх. Приземляется на выпрямленные ноги.</a:t>
            </a:r>
          </a:p>
          <a:p>
            <a:r>
              <a:rPr lang="ru-RU" sz="1300" i="1" smtClean="0"/>
              <a:t>«Неудовлетворительно» - обучающийся не может выполнить прыжок в высоту с 3-5 шагов прямолинейного разбега.</a:t>
            </a:r>
            <a:endParaRPr lang="ru-RU" sz="1300" i="1" dirty="0"/>
          </a:p>
        </p:txBody>
      </p:sp>
    </p:spTree>
    <p:extLst>
      <p:ext uri="{BB962C8B-B14F-4D97-AF65-F5344CB8AC3E}">
        <p14:creationId xmlns:p14="http://schemas.microsoft.com/office/powerpoint/2010/main" val="409537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86409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Тест 2. </a:t>
            </a:r>
            <a:r>
              <a:rPr lang="ru-RU" sz="2400" dirty="0" smtClean="0"/>
              <a:t>Вариант </a:t>
            </a:r>
            <a:r>
              <a:rPr lang="ru-RU" sz="2400" dirty="0"/>
              <a:t>2. «Прыжок в длину с разбега способом «согнув ноги».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268760"/>
            <a:ext cx="4608512" cy="2736304"/>
          </a:xfrm>
        </p:spPr>
        <p:txBody>
          <a:bodyPr>
            <a:noAutofit/>
          </a:bodyPr>
          <a:lstStyle/>
          <a:p>
            <a:r>
              <a:rPr lang="ru-RU" sz="1800" dirty="0"/>
              <a:t>Назначение: оценка освоения навыков прыжков в длину с разбега.</a:t>
            </a:r>
          </a:p>
          <a:p>
            <a:r>
              <a:rPr lang="ru-RU" sz="1800" dirty="0"/>
              <a:t>Оборудование: 3 гимнастических мата;</a:t>
            </a:r>
          </a:p>
          <a:p>
            <a:r>
              <a:rPr lang="ru-RU" sz="1800" dirty="0"/>
              <a:t>Процедура: учащийся самостоятельно отмеряет разбег. С 6-8 беговых шагов (средний разбег) учащийся выполняет прыжок в длину способом «согнув ноги». Дается три попытки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96752"/>
            <a:ext cx="396044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Текст 3"/>
          <p:cNvSpPr txBox="1">
            <a:spLocks/>
          </p:cNvSpPr>
          <p:nvPr/>
        </p:nvSpPr>
        <p:spPr>
          <a:xfrm>
            <a:off x="251520" y="3846344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chemeClr val="tx1"/>
                </a:solidFill>
              </a:rPr>
              <a:t>Оценка. Каждая попытка оценивается. Из трех оценок в зачет идет средняя.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«Отлично» - обучающийся уверенно выполняет разбег с 6 или 8 шагов. В разбеге удерживается на передней части стопы, скорость набирается плавно к месту отталкивания. Движение рук согласованно с движением ног, Отталкивание выполняется вперед-вверх. В фазе полета двигательные действия учащегося обеспечивают равновесие тела и далекое «выбрасывание» ног при приземлении.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«Хорошо» - обучающийся выполняет задание с незначительными ошибками. Не согласованная работа рук и ног, чрезмерно высокое поднимание рук при отталкивании. Маховое движение выполняется скованно, закрепощено.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«Удовлетворительно» - обучающийся выполняет задание с большим количеством ошибок. Не может правильно выполнить разбег с 6-8 беговых шагов: шаги либо растягивает, либо укорачивает; не согласованно работают руки и ноги, выполняет бег с пяток. Отталкивание производит под очень низким углом. Приземляется на выпрямленные ноги.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«Неудовлетворительно» - обучающийся не может выполнить прыжок в длину способом «согнув ноги» с 6-8 беговых шагов.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30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640960" cy="125849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Тест 3. «Метание теннисного мяча с места в стену, из положения стоя боком в направлении метания с расстояния 6 м».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556792"/>
            <a:ext cx="4536504" cy="4608512"/>
          </a:xfrm>
        </p:spPr>
        <p:txBody>
          <a:bodyPr>
            <a:normAutofit/>
          </a:bodyPr>
          <a:lstStyle/>
          <a:p>
            <a:r>
              <a:rPr lang="ru-RU" sz="1900" dirty="0"/>
              <a:t>Назначение: оценка овладения навыками метания малого мяча.</a:t>
            </a:r>
          </a:p>
          <a:p>
            <a:r>
              <a:rPr lang="ru-RU" sz="1900" dirty="0"/>
              <a:t>Оборудование: теннисные мячи – 3 штуки, фишки – 2 штуки, мел.</a:t>
            </a:r>
          </a:p>
          <a:p>
            <a:r>
              <a:rPr lang="ru-RU" sz="1900" dirty="0"/>
              <a:t>Процедура: отмерить 6 м от стены. Мелом прочертить линию, поставить ограничения (фишки) по ширине для метания – 10 м. Из </a:t>
            </a:r>
            <a:r>
              <a:rPr lang="ru-RU" sz="1900" dirty="0" err="1"/>
              <a:t>и.п</a:t>
            </a:r>
            <a:r>
              <a:rPr lang="ru-RU" sz="1900" dirty="0"/>
              <a:t>. – стоя боком в направлении метания выполнить бросок теннисного мяча в стену. Бросок выполнять в полную силу так, чтобы мяч после отскока летел как можно дальше. Дается три попытки.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6792"/>
            <a:ext cx="410445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0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484784"/>
            <a:ext cx="8784976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1600" i="1" dirty="0"/>
              <a:t>Оценка. Каждая попытка оценивается. Из трех оценок в зачет идет средняя. При одинаковых оценках в зачет идет эта оценка. Например: 5; 4; 3; 5; 3; 3.</a:t>
            </a:r>
          </a:p>
          <a:p>
            <a:r>
              <a:rPr lang="ru-RU" sz="1600" i="1" dirty="0"/>
              <a:t>«Отлично» - обучающийся правильно выполняет исходное положение, оставляя себе место до линии для остановки после броска. Движение начинается с ног, последовательно включаются все звенья тела, заканчивается броском метающей руки. Учащийся активно выполняет положение «захвата снаряда», метающая рука двигается над плечом. Левая рука находится перед грудью, в согнутом положении, бросок заканчивается мощным движением – «рывком» - о чем свидетельствует хороший отскок от стены (примерно в линию, где стоит учащийся, и дальше). Учащийся после броска не наступает на линию выброса снаряда.</a:t>
            </a:r>
          </a:p>
          <a:p>
            <a:r>
              <a:rPr lang="ru-RU" sz="1600" i="1" dirty="0"/>
              <a:t>«Хорошо» - обучающийся выполняет задание с незначительными ошибками: напряженное держание мяча, закрепощенность метающей руки; ранний поворот оси плеч при захвате снаряда, раннее движение туловищем вперед.</a:t>
            </a:r>
          </a:p>
          <a:p>
            <a:r>
              <a:rPr lang="ru-RU" sz="1600" i="1" dirty="0"/>
              <a:t>«Удовлетворительно» - обучающийся выполняет бросок сбоку из-за раннего движения метающей руки. Бросок выполняется только одной рукой. Учащийся не умеет разгонять снаряд, прикладывая к нему силу, что отражается в слабом отскоке. Левая рука не участвует в процессе метания.</a:t>
            </a:r>
          </a:p>
          <a:p>
            <a:r>
              <a:rPr lang="ru-RU" sz="1600" i="1" dirty="0"/>
              <a:t>«Неудовлетворительно» - обучающийся наступает или заступает за линию выброса снаряда во время или после броска. Принимает </a:t>
            </a:r>
            <a:r>
              <a:rPr lang="ru-RU" sz="1600" i="1" dirty="0" err="1"/>
              <a:t>и.п</a:t>
            </a:r>
            <a:r>
              <a:rPr lang="ru-RU" sz="1600" i="1" dirty="0"/>
              <a:t>. – стоя на выпрямленных ногах, метающую руку не выпрямляет или очень низко опускает. Не может выполнить положение «захвата» снаряда. Мяч не долетает до стены.</a:t>
            </a:r>
          </a:p>
          <a:p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25849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Тест 3. «Метание теннисного мяча с места в стену, из положения стоя боком в направлении метания с расстояния 6 м</a:t>
            </a:r>
            <a:r>
              <a:rPr lang="ru-RU" sz="2400" dirty="0" smtClean="0">
                <a:solidFill>
                  <a:schemeClr val="tx1"/>
                </a:solidFill>
              </a:rPr>
              <a:t>».  </a:t>
            </a:r>
            <a:r>
              <a:rPr lang="ru-RU" sz="1600" dirty="0" smtClean="0">
                <a:solidFill>
                  <a:schemeClr val="tx1"/>
                </a:solidFill>
              </a:rPr>
              <a:t>Продолжение слайда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4120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</TotalTime>
  <Words>2633</Words>
  <Application>Microsoft Office PowerPoint</Application>
  <PresentationFormat>Экран (4:3)</PresentationFormat>
  <Paragraphs>127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Рекомендации по организации и проведению обязательного зачета по предмету «Физическая культура» для обучающихся 4 классов  </vt:lpstr>
      <vt:lpstr>Презентация PowerPoint</vt:lpstr>
      <vt:lpstr>А.) Организация и методика диагностики технической подготовленности по легкой атлетике.</vt:lpstr>
      <vt:lpstr>Тест 1. «Комбинированное выполнение специально-беговых упражнений». </vt:lpstr>
      <vt:lpstr>Дается одна попытка. Оценка выставляется по окончании задания.</vt:lpstr>
      <vt:lpstr> Тест 2.  Вариант 1. «Прыжок в высоту с прямого разбега». </vt:lpstr>
      <vt:lpstr>Тест 2. Вариант 2. «Прыжок в длину с разбега способом «согнув ноги».</vt:lpstr>
      <vt:lpstr>Тест 3. «Метание теннисного мяча с места в стену, из положения стоя боком в направлении метания с расстояния 6 м».</vt:lpstr>
      <vt:lpstr>Тест 3. «Метание теннисного мяча с места в стену, из положения стоя боком в направлении метания с расстояния 6 м».  Продолжение слайда</vt:lpstr>
      <vt:lpstr>Б.) Организация и методика диагностики технической подготовленности учащихся 4-х классов по спортивным играм (баскетбол).</vt:lpstr>
      <vt:lpstr>Оценка выполнения технических элементов владения мячом :  Ведение мяча:</vt:lpstr>
      <vt:lpstr>В.) Организация и методика диагностики технической подготовленности по гимнастике с основами акробатики.</vt:lpstr>
      <vt:lpstr>Акробатика, 4 класс (мальчики и девочки):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Зачёт по физической культуре 4 класс</dc:title>
  <dc:creator>Луиза</dc:creator>
  <cp:lastModifiedBy>мм</cp:lastModifiedBy>
  <cp:revision>16</cp:revision>
  <dcterms:created xsi:type="dcterms:W3CDTF">2016-05-16T16:29:45Z</dcterms:created>
  <dcterms:modified xsi:type="dcterms:W3CDTF">2016-05-16T19:09:38Z</dcterms:modified>
</cp:coreProperties>
</file>