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13.11.2022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285860"/>
            <a:ext cx="7406640" cy="1714512"/>
          </a:xfrm>
        </p:spPr>
        <p:txBody>
          <a:bodyPr>
            <a:normAutofit/>
          </a:bodyPr>
          <a:lstStyle/>
          <a:p>
            <a:pPr algn="ctr"/>
            <a:r>
              <a:rPr lang="ru-RU" dirty="0" smtClean="0">
                <a:latin typeface="Arial Black" pitchFamily="34" charset="0"/>
              </a:rPr>
              <a:t>Синтаксический анализ текста</a:t>
            </a:r>
            <a:endParaRPr lang="ru-RU" dirty="0">
              <a:latin typeface="Arial Black" pitchFamily="34" charset="0"/>
            </a:endParaRPr>
          </a:p>
        </p:txBody>
      </p:sp>
      <p:sp>
        <p:nvSpPr>
          <p:cNvPr id="3" name="Подзаголовок 2"/>
          <p:cNvSpPr>
            <a:spLocks noGrp="1"/>
          </p:cNvSpPr>
          <p:nvPr>
            <p:ph type="subTitle" idx="1"/>
          </p:nvPr>
        </p:nvSpPr>
        <p:spPr>
          <a:xfrm>
            <a:off x="1432560" y="3429000"/>
            <a:ext cx="7406640" cy="1857388"/>
          </a:xfrm>
        </p:spPr>
        <p:txBody>
          <a:bodyPr>
            <a:normAutofit/>
          </a:bodyPr>
          <a:lstStyle/>
          <a:p>
            <a:r>
              <a:rPr lang="ru-RU" dirty="0" smtClean="0">
                <a:latin typeface="Arial Black" pitchFamily="34" charset="0"/>
              </a:rPr>
              <a:t>Задание № 2 ОГЭ русский язык </a:t>
            </a:r>
          </a:p>
          <a:p>
            <a:pPr algn="ctr"/>
            <a:r>
              <a:rPr lang="ru-RU" dirty="0" smtClean="0">
                <a:latin typeface="Arial Black" pitchFamily="34" charset="0"/>
              </a:rPr>
              <a:t>практика</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1736" y="1857364"/>
            <a:ext cx="6407456" cy="3028961"/>
          </a:xfrm>
        </p:spPr>
        <p:txBody>
          <a:bodyPr>
            <a:normAutofit fontScale="90000"/>
          </a:bodyPr>
          <a:lstStyle/>
          <a:p>
            <a:pPr>
              <a:lnSpc>
                <a:spcPct val="100000"/>
              </a:lnSpc>
            </a:pPr>
            <a:r>
              <a:rPr lang="ru-RU" sz="1600" dirty="0" smtClean="0">
                <a:effectLst/>
                <a:latin typeface="Times New Roman" pitchFamily="18" charset="0"/>
                <a:cs typeface="Times New Roman" pitchFamily="18" charset="0"/>
              </a:rPr>
              <a:t>(1) Русская берёза! (2)Ни одно из деревьев не вмещает столько национальных понятий, не рождает столько образов и сравнений. (3)Наблюдая в лесу, я понял, что берёза — это воистину крестьянское дерево. (4) Всматриваясь в берёзовый лес, в узловатые его стволы, вспоминаешь мозолистые, трудовые крестьянские руки, сноровисто делающие любую тяжелую работу. (5) Смотришь на берёзу, и проносятся в памяти переливчатые деревенские песни, звуки гармошки, юность, детство — и в душе любовно обнимаешь это дерево как самое тебе близкое и дорогое.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latin typeface="Times New Roman" pitchFamily="18" charset="0"/>
                <a:cs typeface="Times New Roman" pitchFamily="18" charset="0"/>
              </a:rPr>
              <a:t>грамматическая основа</a:t>
            </a:r>
            <a:r>
              <a:rPr lang="ru-RU" sz="16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1) Русская береза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Ни одно из деревьев не вмещает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Берёза — дерево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Вспоминаешь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Обнимаешь дерево (предложение 5)</a:t>
            </a:r>
            <a:r>
              <a:rPr lang="ru-RU" dirty="0" smtClean="0"/>
              <a:t/>
            </a:r>
            <a:br>
              <a:rPr lang="ru-RU" dirty="0" smtClean="0"/>
            </a:br>
            <a:endParaRPr lang="ru-RU" dirty="0"/>
          </a:p>
        </p:txBody>
      </p:sp>
      <p:sp>
        <p:nvSpPr>
          <p:cNvPr id="3" name="Текст 2"/>
          <p:cNvSpPr>
            <a:spLocks noGrp="1"/>
          </p:cNvSpPr>
          <p:nvPr>
            <p:ph type="body" idx="1"/>
          </p:nvPr>
        </p:nvSpPr>
        <p:spPr>
          <a:xfrm>
            <a:off x="2578392" y="500042"/>
            <a:ext cx="6400800" cy="1714512"/>
          </a:xfrm>
        </p:spPr>
        <p:txBody>
          <a:bodyPr/>
          <a:lstStyle/>
          <a:p>
            <a:pPr algn="ctr"/>
            <a:r>
              <a:rPr lang="ru-RU" sz="2800" b="1" dirty="0" smtClean="0">
                <a:solidFill>
                  <a:srgbClr val="FF0000"/>
                </a:solidFill>
                <a:latin typeface="Arial Black" pitchFamily="34" charset="0"/>
                <a:cs typeface="Times New Roman" pitchFamily="18" charset="0"/>
              </a:rPr>
              <a:t>9.</a:t>
            </a:r>
            <a:r>
              <a:rPr lang="ru-RU" sz="2800" b="1" i="1" dirty="0" smtClean="0">
                <a:solidFill>
                  <a:srgbClr val="FF0000"/>
                </a:solidFill>
                <a:latin typeface="Arial Black" pitchFamily="34" charset="0"/>
                <a:cs typeface="Times New Roman" pitchFamily="18" charset="0"/>
              </a:rPr>
              <a:t> Синтаксический анализ.</a:t>
            </a:r>
            <a:endParaRPr lang="ru-RU" sz="2800" dirty="0" smtClean="0">
              <a:solidFill>
                <a:srgbClr val="FF0000"/>
              </a:solidFill>
              <a:latin typeface="Arial Black" pitchFamily="34" charset="0"/>
              <a:cs typeface="Times New Roman" pitchFamily="18" charset="0"/>
            </a:endParaRPr>
          </a:p>
          <a:p>
            <a:pPr algn="ctr"/>
            <a:r>
              <a:rPr lang="ru-RU" sz="2800" b="1" dirty="0" smtClean="0">
                <a:solidFill>
                  <a:srgbClr val="FF0000"/>
                </a:solidFill>
                <a:latin typeface="Arial Black" pitchFamily="34" charset="0"/>
                <a:cs typeface="Times New Roman" pitchFamily="18" charset="0"/>
              </a:rPr>
              <a:t>Прочитайте текст</a:t>
            </a:r>
            <a:endParaRPr lang="ru-RU" sz="2800" dirty="0" smtClean="0">
              <a:solidFill>
                <a:srgbClr val="FF0000"/>
              </a:solidFill>
              <a:latin typeface="Arial Black" pitchFamily="34"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0298" y="2643182"/>
            <a:ext cx="6400800" cy="2286000"/>
          </a:xfrm>
        </p:spPr>
        <p:txBody>
          <a:bodyPr>
            <a:normAutofit fontScale="90000"/>
          </a:bodyPr>
          <a:lstStyle/>
          <a:p>
            <a:pPr>
              <a:lnSpc>
                <a:spcPct val="100000"/>
              </a:lnSpc>
            </a:pPr>
            <a:r>
              <a:rPr lang="ru-RU" sz="1600" dirty="0" smtClean="0">
                <a:effectLst/>
                <a:latin typeface="Times New Roman" pitchFamily="18" charset="0"/>
                <a:cs typeface="Times New Roman" pitchFamily="18" charset="0"/>
              </a:rPr>
              <a:t>(1) Летнее, июльское утро! (2) Еще свежо, но уже чувствуется близость жары. (3) Вас обдает накопившимся теплым запахом ночи. (4) Небо темнеет по краям, колючим зноем пышет неподвижный воздух. (5) Вдали стеной стоит дубовый лес, и блестит, и алеет на солнце.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latin typeface="Times New Roman" pitchFamily="18" charset="0"/>
                <a:cs typeface="Times New Roman" pitchFamily="18" charset="0"/>
              </a:rPr>
              <a:t>грамматическая основа</a:t>
            </a:r>
            <a:r>
              <a:rPr lang="ru-RU" sz="16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br>
              <a:rPr lang="ru-RU" sz="16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1) Утро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Свежо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Вас обдаёт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Небо пышет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Лес стоит (предложение 5)</a:t>
            </a:r>
            <a:r>
              <a:rPr lang="ru-RU" dirty="0" smtClean="0"/>
              <a:t/>
            </a:r>
            <a:br>
              <a:rPr lang="ru-RU" dirty="0" smtClean="0"/>
            </a:br>
            <a:r>
              <a:rPr lang="ru-RU" dirty="0" smtClean="0"/>
              <a:t> </a:t>
            </a:r>
            <a:br>
              <a:rPr lang="ru-RU" dirty="0" smtClean="0"/>
            </a:br>
            <a:endParaRPr lang="ru-RU" dirty="0"/>
          </a:p>
        </p:txBody>
      </p:sp>
      <p:sp>
        <p:nvSpPr>
          <p:cNvPr id="3" name="Текст 2"/>
          <p:cNvSpPr>
            <a:spLocks noGrp="1"/>
          </p:cNvSpPr>
          <p:nvPr>
            <p:ph type="body" idx="1"/>
          </p:nvPr>
        </p:nvSpPr>
        <p:spPr/>
        <p:txBody>
          <a:bodyPr/>
          <a:lstStyle/>
          <a:p>
            <a:pPr algn="ctr"/>
            <a:r>
              <a:rPr lang="ru-RU" sz="2800" b="1" dirty="0" smtClean="0">
                <a:solidFill>
                  <a:srgbClr val="FF0000"/>
                </a:solidFill>
                <a:latin typeface="Arial Black" pitchFamily="34" charset="0"/>
              </a:rPr>
              <a:t>10</a:t>
            </a:r>
            <a:r>
              <a:rPr lang="ru-RU" sz="2800" dirty="0" smtClean="0">
                <a:solidFill>
                  <a:srgbClr val="FF0000"/>
                </a:solidFill>
                <a:latin typeface="Arial Black" pitchFamily="34" charset="0"/>
              </a:rPr>
              <a:t>.</a:t>
            </a:r>
            <a:r>
              <a:rPr lang="ru-RU" sz="2800" b="1" i="1" dirty="0" smtClean="0">
                <a:solidFill>
                  <a:srgbClr val="FF0000"/>
                </a:solidFill>
                <a:latin typeface="Arial Black" pitchFamily="34" charset="0"/>
              </a:rPr>
              <a:t>Синтаксический анализ.</a:t>
            </a:r>
            <a:endParaRPr lang="ru-RU" sz="2800" dirty="0" smtClean="0">
              <a:solidFill>
                <a:srgbClr val="FF0000"/>
              </a:solidFill>
              <a:latin typeface="Arial Black" pitchFamily="34" charset="0"/>
            </a:endParaRPr>
          </a:p>
          <a:p>
            <a:pPr algn="ctr"/>
            <a:r>
              <a:rPr lang="ru-RU" sz="2800" b="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pPr algn="ctr"/>
            <a:r>
              <a:rPr lang="ru-RU" sz="2800" dirty="0" smtClean="0">
                <a:solidFill>
                  <a:srgbClr val="FF0000"/>
                </a:solidFill>
                <a:latin typeface="Arial Black" pitchFamily="34" charset="0"/>
              </a:rPr>
              <a:t> </a:t>
            </a:r>
          </a:p>
          <a:p>
            <a:endParaRPr lang="ru-RU" sz="2800" dirty="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94850"/>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800" b="1" dirty="0" smtClean="0">
                          <a:latin typeface="Times New Roman" pitchFamily="18" charset="0"/>
                          <a:cs typeface="Times New Roman" pitchFamily="18" charset="0"/>
                        </a:rPr>
                        <a:t>1</a:t>
                      </a:r>
                      <a:endParaRPr lang="ru-RU" sz="28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Выделим основы:</a:t>
                      </a:r>
                    </a:p>
                    <a:p>
                      <a:r>
                        <a:rPr kumimoji="0" lang="ru-RU" sz="1400" b="1" kern="1200" dirty="0" smtClean="0">
                          <a:solidFill>
                            <a:schemeClr val="dk1"/>
                          </a:solidFill>
                          <a:latin typeface="Times New Roman" pitchFamily="18" charset="0"/>
                          <a:ea typeface="+mn-ea"/>
                          <a:cs typeface="Times New Roman" pitchFamily="18" charset="0"/>
                        </a:rPr>
                        <a:t>1) Кольца наклонились (предложение 1);</a:t>
                      </a:r>
                    </a:p>
                    <a:p>
                      <a:r>
                        <a:rPr kumimoji="0" lang="ru-RU" sz="1400" b="1" kern="1200" dirty="0" smtClean="0">
                          <a:solidFill>
                            <a:schemeClr val="dk1"/>
                          </a:solidFill>
                          <a:latin typeface="Times New Roman" pitchFamily="18" charset="0"/>
                          <a:ea typeface="+mn-ea"/>
                          <a:cs typeface="Times New Roman" pitchFamily="18" charset="0"/>
                        </a:rPr>
                        <a:t>2) Мастер придал форму (предложение 2);</a:t>
                      </a:r>
                    </a:p>
                    <a:p>
                      <a:r>
                        <a:rPr kumimoji="0" lang="ru-RU" sz="1400" b="1" kern="1200" dirty="0" smtClean="0">
                          <a:solidFill>
                            <a:schemeClr val="dk1"/>
                          </a:solidFill>
                          <a:latin typeface="Times New Roman" pitchFamily="18" charset="0"/>
                          <a:ea typeface="+mn-ea"/>
                          <a:cs typeface="Times New Roman" pitchFamily="18" charset="0"/>
                        </a:rPr>
                        <a:t>3) Они превратятся (предложение 3);</a:t>
                      </a:r>
                    </a:p>
                    <a:p>
                      <a:r>
                        <a:rPr kumimoji="0" lang="ru-RU" sz="1400" b="1" kern="1200" dirty="0" smtClean="0">
                          <a:solidFill>
                            <a:schemeClr val="dk1"/>
                          </a:solidFill>
                          <a:latin typeface="Times New Roman" pitchFamily="18" charset="0"/>
                          <a:ea typeface="+mn-ea"/>
                          <a:cs typeface="Times New Roman" pitchFamily="18" charset="0"/>
                        </a:rPr>
                        <a:t>4) Камни попали (предложение 4);</a:t>
                      </a:r>
                    </a:p>
                    <a:p>
                      <a:r>
                        <a:rPr kumimoji="0" lang="ru-RU" sz="1400" b="1" kern="1200" dirty="0" smtClean="0">
                          <a:solidFill>
                            <a:schemeClr val="dk1"/>
                          </a:solidFill>
                          <a:latin typeface="Times New Roman" pitchFamily="18" charset="0"/>
                          <a:ea typeface="+mn-ea"/>
                          <a:cs typeface="Times New Roman" pitchFamily="18" charset="0"/>
                        </a:rPr>
                        <a:t>5) Ландыш представляется символом (предложение 5).</a:t>
                      </a:r>
                    </a:p>
                    <a:p>
                      <a:r>
                        <a:rPr kumimoji="0" lang="ru-RU" sz="1400" b="1" kern="1200" dirty="0" smtClean="0">
                          <a:solidFill>
                            <a:schemeClr val="dk1"/>
                          </a:solidFill>
                          <a:latin typeface="Times New Roman" pitchFamily="18" charset="0"/>
                          <a:ea typeface="+mn-ea"/>
                          <a:cs typeface="Times New Roman" pitchFamily="18" charset="0"/>
                        </a:rPr>
                        <a:t>ВНИМАНИЕ!!! Основа второго предложения в пояснении обозначена верно: подлежащее мастер, выраженное существительным, и сказуемое придал форму, выраженное неделимым словосочетанием!</a:t>
                      </a:r>
                    </a:p>
                    <a:p>
                      <a:r>
                        <a:rPr kumimoji="0" lang="ru-RU" sz="1400" b="1" kern="1200" dirty="0" smtClean="0">
                          <a:solidFill>
                            <a:schemeClr val="dk1"/>
                          </a:solidFill>
                          <a:latin typeface="Times New Roman" pitchFamily="18" charset="0"/>
                          <a:ea typeface="+mn-ea"/>
                          <a:cs typeface="Times New Roman" pitchFamily="18" charset="0"/>
                        </a:rPr>
                        <a:t> </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45</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94850"/>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800" b="1" dirty="0" smtClean="0">
                          <a:latin typeface="Times New Roman" pitchFamily="18" charset="0"/>
                          <a:cs typeface="Times New Roman" pitchFamily="18" charset="0"/>
                        </a:rPr>
                        <a:t>2</a:t>
                      </a:r>
                      <a:endParaRPr lang="ru-RU" sz="2800" b="1" dirty="0">
                        <a:latin typeface="Times New Roman" pitchFamily="18" charset="0"/>
                        <a:cs typeface="Times New Roman" pitchFamily="18" charset="0"/>
                      </a:endParaRPr>
                    </a:p>
                  </a:txBody>
                  <a:tcPr/>
                </a:tc>
                <a:tc>
                  <a:txBody>
                    <a:bodyPr/>
                    <a:lstStyle/>
                    <a:p>
                      <a:r>
                        <a:rPr kumimoji="0" lang="ru-RU" sz="1600" b="1" kern="1200" dirty="0" smtClean="0">
                          <a:solidFill>
                            <a:schemeClr val="dk1"/>
                          </a:solidFill>
                          <a:latin typeface="Times New Roman" pitchFamily="18" charset="0"/>
                          <a:ea typeface="+mn-ea"/>
                          <a:cs typeface="Times New Roman" pitchFamily="18" charset="0"/>
                        </a:rPr>
                        <a:t>Выделим основы:</a:t>
                      </a:r>
                    </a:p>
                    <a:p>
                      <a:r>
                        <a:rPr kumimoji="0" lang="ru-RU" sz="1600" b="1" kern="1200" dirty="0" smtClean="0">
                          <a:solidFill>
                            <a:schemeClr val="dk1"/>
                          </a:solidFill>
                          <a:latin typeface="Times New Roman" pitchFamily="18" charset="0"/>
                          <a:ea typeface="+mn-ea"/>
                          <a:cs typeface="Times New Roman" pitchFamily="18" charset="0"/>
                        </a:rPr>
                        <a:t>1) Закат пылает, золотит (предложение 1);</a:t>
                      </a:r>
                    </a:p>
                    <a:p>
                      <a:r>
                        <a:rPr kumimoji="0" lang="ru-RU" sz="1600" b="1" kern="1200" dirty="0" smtClean="0">
                          <a:solidFill>
                            <a:schemeClr val="dk1"/>
                          </a:solidFill>
                          <a:latin typeface="Times New Roman" pitchFamily="18" charset="0"/>
                          <a:ea typeface="+mn-ea"/>
                          <a:cs typeface="Times New Roman" pitchFamily="18" charset="0"/>
                        </a:rPr>
                        <a:t>2) Луч касается, темно и глухо (предложение 2);</a:t>
                      </a:r>
                    </a:p>
                    <a:p>
                      <a:r>
                        <a:rPr kumimoji="0" lang="ru-RU" sz="1600" b="1" kern="1200" dirty="0" smtClean="0">
                          <a:solidFill>
                            <a:schemeClr val="dk1"/>
                          </a:solidFill>
                          <a:latin typeface="Times New Roman" pitchFamily="18" charset="0"/>
                          <a:ea typeface="+mn-ea"/>
                          <a:cs typeface="Times New Roman" pitchFamily="18" charset="0"/>
                        </a:rPr>
                        <a:t>3) Летучие мыши летают и заглядывают (предложение 3);</a:t>
                      </a:r>
                    </a:p>
                    <a:p>
                      <a:r>
                        <a:rPr kumimoji="0" lang="ru-RU" sz="1600" b="1" kern="1200" dirty="0" smtClean="0">
                          <a:solidFill>
                            <a:schemeClr val="dk1"/>
                          </a:solidFill>
                          <a:latin typeface="Times New Roman" pitchFamily="18" charset="0"/>
                          <a:ea typeface="+mn-ea"/>
                          <a:cs typeface="Times New Roman" pitchFamily="18" charset="0"/>
                        </a:rPr>
                        <a:t>4) Зорька тлеет, выпь кричит (предложение 4);</a:t>
                      </a:r>
                    </a:p>
                    <a:p>
                      <a:r>
                        <a:rPr kumimoji="0" lang="ru-RU" sz="1600" b="1" kern="1200" dirty="0" smtClean="0">
                          <a:solidFill>
                            <a:schemeClr val="dk1"/>
                          </a:solidFill>
                          <a:latin typeface="Times New Roman" pitchFamily="18" charset="0"/>
                          <a:ea typeface="+mn-ea"/>
                          <a:cs typeface="Times New Roman" pitchFamily="18" charset="0"/>
                        </a:rPr>
                        <a:t>5) Озеро (предложение 5).</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15</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94850"/>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800" b="1" dirty="0" smtClean="0">
                          <a:latin typeface="Times New Roman" pitchFamily="18" charset="0"/>
                          <a:cs typeface="Times New Roman" pitchFamily="18" charset="0"/>
                        </a:rPr>
                        <a:t>3</a:t>
                      </a:r>
                      <a:endParaRPr lang="ru-RU" sz="2800" b="1" dirty="0">
                        <a:latin typeface="Times New Roman" pitchFamily="18" charset="0"/>
                        <a:cs typeface="Times New Roman" pitchFamily="18" charset="0"/>
                      </a:endParaRPr>
                    </a:p>
                  </a:txBody>
                  <a:tcPr/>
                </a:tc>
                <a:tc>
                  <a:txBody>
                    <a:bodyPr/>
                    <a:lstStyle/>
                    <a:p>
                      <a:r>
                        <a:rPr kumimoji="0" lang="ru-RU" sz="1400" kern="1200" dirty="0" smtClean="0">
                          <a:solidFill>
                            <a:schemeClr val="dk1"/>
                          </a:solidFill>
                          <a:latin typeface="Times New Roman" pitchFamily="18" charset="0"/>
                          <a:ea typeface="+mn-ea"/>
                          <a:cs typeface="Times New Roman" pitchFamily="18" charset="0"/>
                        </a:rPr>
                        <a:t>Выделим основы:</a:t>
                      </a:r>
                    </a:p>
                    <a:p>
                      <a:r>
                        <a:rPr kumimoji="0" lang="ru-RU" sz="1400" kern="1200" dirty="0" smtClean="0">
                          <a:solidFill>
                            <a:schemeClr val="dk1"/>
                          </a:solidFill>
                          <a:latin typeface="Times New Roman" pitchFamily="18" charset="0"/>
                          <a:ea typeface="+mn-ea"/>
                          <a:cs typeface="Times New Roman" pitchFamily="18" charset="0"/>
                        </a:rPr>
                        <a:t>1) Мы уходили и бродили (предложение 1);</a:t>
                      </a:r>
                    </a:p>
                    <a:p>
                      <a:r>
                        <a:rPr kumimoji="0" lang="ru-RU" sz="1400" kern="1200" dirty="0" smtClean="0">
                          <a:solidFill>
                            <a:schemeClr val="dk1"/>
                          </a:solidFill>
                          <a:latin typeface="Times New Roman" pitchFamily="18" charset="0"/>
                          <a:ea typeface="+mn-ea"/>
                          <a:cs typeface="Times New Roman" pitchFamily="18" charset="0"/>
                        </a:rPr>
                        <a:t>2) Закат хорош (предложение 2);</a:t>
                      </a:r>
                    </a:p>
                    <a:p>
                      <a:r>
                        <a:rPr kumimoji="0" lang="ru-RU" sz="1400" kern="1200" dirty="0" smtClean="0">
                          <a:solidFill>
                            <a:schemeClr val="dk1"/>
                          </a:solidFill>
                          <a:latin typeface="Times New Roman" pitchFamily="18" charset="0"/>
                          <a:ea typeface="+mn-ea"/>
                          <a:cs typeface="Times New Roman" pitchFamily="18" charset="0"/>
                        </a:rPr>
                        <a:t>3) Тени нарастают, мгла начинает надвигаться (предложение 3);</a:t>
                      </a:r>
                    </a:p>
                    <a:p>
                      <a:r>
                        <a:rPr kumimoji="0" lang="ru-RU" sz="1400" kern="1200" dirty="0" smtClean="0">
                          <a:solidFill>
                            <a:schemeClr val="dk1"/>
                          </a:solidFill>
                          <a:latin typeface="Times New Roman" pitchFamily="18" charset="0"/>
                          <a:ea typeface="+mn-ea"/>
                          <a:cs typeface="Times New Roman" pitchFamily="18" charset="0"/>
                        </a:rPr>
                        <a:t>4) Воздух держит (предложение 4);</a:t>
                      </a:r>
                    </a:p>
                    <a:p>
                      <a:r>
                        <a:rPr kumimoji="0" lang="ru-RU" sz="1400" kern="1200" dirty="0" smtClean="0">
                          <a:solidFill>
                            <a:schemeClr val="dk1"/>
                          </a:solidFill>
                          <a:latin typeface="Times New Roman" pitchFamily="18" charset="0"/>
                          <a:ea typeface="+mn-ea"/>
                          <a:cs typeface="Times New Roman" pitchFamily="18" charset="0"/>
                        </a:rPr>
                        <a:t>5) Переживаешь; которое будит воображение (предложение 5).</a:t>
                      </a:r>
                    </a:p>
                    <a:p>
                      <a:r>
                        <a:rPr kumimoji="0" lang="ru-RU" sz="1400" b="1" kern="1200" dirty="0" smtClean="0">
                          <a:solidFill>
                            <a:schemeClr val="dk1"/>
                          </a:solidFill>
                          <a:latin typeface="Times New Roman" pitchFamily="18" charset="0"/>
                          <a:ea typeface="+mn-ea"/>
                          <a:cs typeface="Times New Roman" pitchFamily="18" charset="0"/>
                        </a:rPr>
                        <a:t>ВНИМАНИЕ!!! Задание требует выписать основу предложения или ОДНОЙ ИЗ ЧАСТЕЙ сложного предложения. Именно поэтому ответ под номером 3 абсолютно верен: основа «Мгла начинает надвигаться» - это основа ОДНОЙ ИЗ ЧАСТЕЙ СЛОЖНОГО ПРЕДЛОЖЕНИЯ.</a:t>
                      </a:r>
                      <a:endParaRPr kumimoji="0" lang="ru-RU" sz="1400" kern="1200" dirty="0" smtClean="0">
                        <a:solidFill>
                          <a:schemeClr val="dk1"/>
                        </a:solidFill>
                        <a:latin typeface="Times New Roman" pitchFamily="18" charset="0"/>
                        <a:ea typeface="+mn-ea"/>
                        <a:cs typeface="Times New Roman" pitchFamily="18" charset="0"/>
                      </a:endParaRP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23</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94850"/>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800" b="1" dirty="0" smtClean="0">
                          <a:latin typeface="Times New Roman" pitchFamily="18" charset="0"/>
                          <a:cs typeface="Times New Roman" pitchFamily="18" charset="0"/>
                        </a:rPr>
                        <a:t>4</a:t>
                      </a:r>
                      <a:endParaRPr lang="ru-RU" sz="28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 </a:t>
                      </a:r>
                    </a:p>
                    <a:p>
                      <a:r>
                        <a:rPr kumimoji="0" lang="ru-RU" sz="1800" b="1" kern="1200" dirty="0" smtClean="0">
                          <a:solidFill>
                            <a:schemeClr val="dk1"/>
                          </a:solidFill>
                          <a:latin typeface="Times New Roman" pitchFamily="18" charset="0"/>
                          <a:ea typeface="+mn-ea"/>
                          <a:cs typeface="Times New Roman" pitchFamily="18" charset="0"/>
                        </a:rPr>
                        <a:t>Выделим основы:</a:t>
                      </a:r>
                    </a:p>
                    <a:p>
                      <a:r>
                        <a:rPr kumimoji="0" lang="ru-RU" sz="1800" b="1" kern="1200" dirty="0" smtClean="0">
                          <a:solidFill>
                            <a:schemeClr val="dk1"/>
                          </a:solidFill>
                          <a:latin typeface="Times New Roman" pitchFamily="18" charset="0"/>
                          <a:ea typeface="+mn-ea"/>
                          <a:cs typeface="Times New Roman" pitchFamily="18" charset="0"/>
                        </a:rPr>
                        <a:t>1) Он бродил и спасал; можно спасти(предложение 1);</a:t>
                      </a:r>
                    </a:p>
                    <a:p>
                      <a:r>
                        <a:rPr kumimoji="0" lang="ru-RU" sz="1800" b="1" kern="1200" dirty="0" smtClean="0">
                          <a:solidFill>
                            <a:schemeClr val="dk1"/>
                          </a:solidFill>
                          <a:latin typeface="Times New Roman" pitchFamily="18" charset="0"/>
                          <a:ea typeface="+mn-ea"/>
                          <a:cs typeface="Times New Roman" pitchFamily="18" charset="0"/>
                        </a:rPr>
                        <a:t>2) Он радовался; рыба уплывала (предложение 2);</a:t>
                      </a:r>
                    </a:p>
                    <a:p>
                      <a:r>
                        <a:rPr kumimoji="0" lang="ru-RU" sz="1800" b="1" kern="1200" dirty="0" smtClean="0">
                          <a:solidFill>
                            <a:schemeClr val="dk1"/>
                          </a:solidFill>
                          <a:latin typeface="Times New Roman" pitchFamily="18" charset="0"/>
                          <a:ea typeface="+mn-ea"/>
                          <a:cs typeface="Times New Roman" pitchFamily="18" charset="0"/>
                        </a:rPr>
                        <a:t>3) Он радовался; рыбы оживали (предложение 3);</a:t>
                      </a:r>
                    </a:p>
                    <a:p>
                      <a:r>
                        <a:rPr kumimoji="0" lang="ru-RU" sz="1800" b="1" kern="1200" dirty="0" smtClean="0">
                          <a:solidFill>
                            <a:schemeClr val="dk1"/>
                          </a:solidFill>
                          <a:latin typeface="Times New Roman" pitchFamily="18" charset="0"/>
                          <a:ea typeface="+mn-ea"/>
                          <a:cs typeface="Times New Roman" pitchFamily="18" charset="0"/>
                        </a:rPr>
                        <a:t>4) </a:t>
                      </a:r>
                      <a:r>
                        <a:rPr kumimoji="0" lang="ru-RU" sz="1800" b="1" kern="1200" dirty="0" err="1" smtClean="0">
                          <a:solidFill>
                            <a:schemeClr val="dk1"/>
                          </a:solidFill>
                          <a:latin typeface="Times New Roman" pitchFamily="18" charset="0"/>
                          <a:ea typeface="+mn-ea"/>
                          <a:cs typeface="Times New Roman" pitchFamily="18" charset="0"/>
                        </a:rPr>
                        <a:t>Ихтиандр</a:t>
                      </a:r>
                      <a:r>
                        <a:rPr kumimoji="0" lang="ru-RU" sz="1800" b="1" kern="1200" dirty="0" smtClean="0">
                          <a:solidFill>
                            <a:schemeClr val="dk1"/>
                          </a:solidFill>
                          <a:latin typeface="Times New Roman" pitchFamily="18" charset="0"/>
                          <a:ea typeface="+mn-ea"/>
                          <a:cs typeface="Times New Roman" pitchFamily="18" charset="0"/>
                        </a:rPr>
                        <a:t> нес (предложение 4);</a:t>
                      </a:r>
                    </a:p>
                    <a:p>
                      <a:r>
                        <a:rPr kumimoji="0" lang="ru-RU" sz="1800" b="1" kern="1200" dirty="0" smtClean="0">
                          <a:solidFill>
                            <a:schemeClr val="dk1"/>
                          </a:solidFill>
                          <a:latin typeface="Times New Roman" pitchFamily="18" charset="0"/>
                          <a:ea typeface="+mn-ea"/>
                          <a:cs typeface="Times New Roman" pitchFamily="18" charset="0"/>
                        </a:rPr>
                        <a:t>5) Рыба трепетала; он смеялся и уговаривал (предложение 5).</a:t>
                      </a:r>
                      <a:endParaRPr lang="ru-RU" sz="18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23</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94850"/>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800" b="1" dirty="0" smtClean="0">
                          <a:latin typeface="Times New Roman" pitchFamily="18" charset="0"/>
                          <a:cs typeface="Times New Roman" pitchFamily="18" charset="0"/>
                        </a:rPr>
                        <a:t>5</a:t>
                      </a:r>
                      <a:endParaRPr lang="ru-RU" sz="28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 </a:t>
                      </a:r>
                    </a:p>
                    <a:p>
                      <a:r>
                        <a:rPr kumimoji="0" lang="ru-RU" sz="1800" b="1" kern="1200" dirty="0" smtClean="0">
                          <a:solidFill>
                            <a:schemeClr val="dk1"/>
                          </a:solidFill>
                          <a:latin typeface="Times New Roman" pitchFamily="18" charset="0"/>
                          <a:ea typeface="+mn-ea"/>
                          <a:cs typeface="Times New Roman" pitchFamily="18" charset="0"/>
                        </a:rPr>
                        <a:t>Выделим основы:</a:t>
                      </a:r>
                    </a:p>
                    <a:p>
                      <a:r>
                        <a:rPr kumimoji="0" lang="ru-RU" sz="1800" b="1" kern="1200" dirty="0" smtClean="0">
                          <a:solidFill>
                            <a:schemeClr val="dk1"/>
                          </a:solidFill>
                          <a:latin typeface="Times New Roman" pitchFamily="18" charset="0"/>
                          <a:ea typeface="+mn-ea"/>
                          <a:cs typeface="Times New Roman" pitchFamily="18" charset="0"/>
                        </a:rPr>
                        <a:t>1) Снег захрустел; зазвенел сушняк (предложение 1);</a:t>
                      </a:r>
                    </a:p>
                    <a:p>
                      <a:r>
                        <a:rPr kumimoji="0" lang="ru-RU" sz="1800" b="1" kern="1200" dirty="0" smtClean="0">
                          <a:solidFill>
                            <a:schemeClr val="dk1"/>
                          </a:solidFill>
                          <a:latin typeface="Times New Roman" pitchFamily="18" charset="0"/>
                          <a:ea typeface="+mn-ea"/>
                          <a:cs typeface="Times New Roman" pitchFamily="18" charset="0"/>
                        </a:rPr>
                        <a:t>2) Лоси пробираются (предложение 2);</a:t>
                      </a:r>
                    </a:p>
                    <a:p>
                      <a:r>
                        <a:rPr kumimoji="0" lang="ru-RU" sz="1800" b="1" kern="1200" dirty="0" smtClean="0">
                          <a:solidFill>
                            <a:schemeClr val="dk1"/>
                          </a:solidFill>
                          <a:latin typeface="Times New Roman" pitchFamily="18" charset="0"/>
                          <a:ea typeface="+mn-ea"/>
                          <a:cs typeface="Times New Roman" pitchFamily="18" charset="0"/>
                        </a:rPr>
                        <a:t>3) Приходится шагать (предложение 3);</a:t>
                      </a:r>
                    </a:p>
                    <a:p>
                      <a:r>
                        <a:rPr kumimoji="0" lang="ru-RU" sz="1800" b="1" kern="1200" dirty="0" smtClean="0">
                          <a:solidFill>
                            <a:schemeClr val="dk1"/>
                          </a:solidFill>
                          <a:latin typeface="Times New Roman" pitchFamily="18" charset="0"/>
                          <a:ea typeface="+mn-ea"/>
                          <a:cs typeface="Times New Roman" pitchFamily="18" charset="0"/>
                        </a:rPr>
                        <a:t>4) Трудно искать (предложение 4);</a:t>
                      </a:r>
                    </a:p>
                    <a:p>
                      <a:r>
                        <a:rPr kumimoji="0" lang="ru-RU" sz="1800" b="1" kern="1200" dirty="0" smtClean="0">
                          <a:solidFill>
                            <a:schemeClr val="dk1"/>
                          </a:solidFill>
                          <a:latin typeface="Times New Roman" pitchFamily="18" charset="0"/>
                          <a:ea typeface="+mn-ea"/>
                          <a:cs typeface="Times New Roman" pitchFamily="18" charset="0"/>
                        </a:rPr>
                        <a:t>5) Весна; солнышко придёт (предложение 5).</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15</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94850"/>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800" b="1" dirty="0" smtClean="0">
                          <a:latin typeface="Times New Roman" pitchFamily="18" charset="0"/>
                          <a:cs typeface="Times New Roman" pitchFamily="18" charset="0"/>
                        </a:rPr>
                        <a:t>6</a:t>
                      </a:r>
                      <a:endParaRPr lang="ru-RU" sz="28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 </a:t>
                      </a:r>
                    </a:p>
                    <a:p>
                      <a:r>
                        <a:rPr kumimoji="0" lang="ru-RU" sz="1800" b="1" kern="1200" dirty="0" smtClean="0">
                          <a:solidFill>
                            <a:schemeClr val="dk1"/>
                          </a:solidFill>
                          <a:latin typeface="Times New Roman" pitchFamily="18" charset="0"/>
                          <a:ea typeface="+mn-ea"/>
                          <a:cs typeface="Times New Roman" pitchFamily="18" charset="0"/>
                        </a:rPr>
                        <a:t>Выделим основы:</a:t>
                      </a:r>
                    </a:p>
                    <a:p>
                      <a:r>
                        <a:rPr kumimoji="0" lang="ru-RU" sz="1800" b="1" kern="1200" dirty="0" smtClean="0">
                          <a:solidFill>
                            <a:schemeClr val="dk1"/>
                          </a:solidFill>
                          <a:latin typeface="Times New Roman" pitchFamily="18" charset="0"/>
                          <a:ea typeface="+mn-ea"/>
                          <a:cs typeface="Times New Roman" pitchFamily="18" charset="0"/>
                        </a:rPr>
                        <a:t>1) Тишина полна (предложение 1);</a:t>
                      </a:r>
                    </a:p>
                    <a:p>
                      <a:r>
                        <a:rPr kumimoji="0" lang="ru-RU" sz="1800" b="1" kern="1200" dirty="0" smtClean="0">
                          <a:solidFill>
                            <a:schemeClr val="dk1"/>
                          </a:solidFill>
                          <a:latin typeface="Times New Roman" pitchFamily="18" charset="0"/>
                          <a:ea typeface="+mn-ea"/>
                          <a:cs typeface="Times New Roman" pitchFamily="18" charset="0"/>
                        </a:rPr>
                        <a:t>2) Свет проникает освещает (предложение 2);</a:t>
                      </a:r>
                    </a:p>
                    <a:p>
                      <a:r>
                        <a:rPr kumimoji="0" lang="ru-RU" sz="1800" b="1" kern="1200" dirty="0" smtClean="0">
                          <a:solidFill>
                            <a:schemeClr val="dk1"/>
                          </a:solidFill>
                          <a:latin typeface="Times New Roman" pitchFamily="18" charset="0"/>
                          <a:ea typeface="+mn-ea"/>
                          <a:cs typeface="Times New Roman" pitchFamily="18" charset="0"/>
                        </a:rPr>
                        <a:t>3) Медведь дремлет (предложение 3);</a:t>
                      </a:r>
                    </a:p>
                    <a:p>
                      <a:r>
                        <a:rPr kumimoji="0" lang="ru-RU" sz="1800" b="1" kern="1200" dirty="0" smtClean="0">
                          <a:solidFill>
                            <a:schemeClr val="dk1"/>
                          </a:solidFill>
                          <a:latin typeface="Times New Roman" pitchFamily="18" charset="0"/>
                          <a:ea typeface="+mn-ea"/>
                          <a:cs typeface="Times New Roman" pitchFamily="18" charset="0"/>
                        </a:rPr>
                        <a:t>4) Шорохи луч не беспокоят (предложение 4);</a:t>
                      </a:r>
                    </a:p>
                    <a:p>
                      <a:r>
                        <a:rPr kumimoji="0" lang="ru-RU" sz="1800" b="1" kern="1200" dirty="0" smtClean="0">
                          <a:solidFill>
                            <a:schemeClr val="dk1"/>
                          </a:solidFill>
                          <a:latin typeface="Times New Roman" pitchFamily="18" charset="0"/>
                          <a:ea typeface="+mn-ea"/>
                          <a:cs typeface="Times New Roman" pitchFamily="18" charset="0"/>
                        </a:rPr>
                        <a:t>5) Медведь объелся, спит (предложение 5).</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24</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2" y="1714488"/>
          <a:ext cx="6572264" cy="4300728"/>
        </p:xfrm>
        <a:graphic>
          <a:graphicData uri="http://schemas.openxmlformats.org/drawingml/2006/table">
            <a:tbl>
              <a:tblPr firstRow="1" bandRow="1">
                <a:tableStyleId>{5C22544A-7EE6-4342-B048-85BDC9FD1C3A}</a:tableStyleId>
              </a:tblPr>
              <a:tblGrid>
                <a:gridCol w="650003"/>
                <a:gridCol w="3731505"/>
                <a:gridCol w="2190756"/>
              </a:tblGrid>
              <a:tr h="489254">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654150">
                <a:tc>
                  <a:txBody>
                    <a:bodyPr/>
                    <a:lstStyle/>
                    <a:p>
                      <a:pPr algn="ctr"/>
                      <a:r>
                        <a:rPr lang="ru-RU" sz="2800" b="1" dirty="0" smtClean="0">
                          <a:latin typeface="Times New Roman" pitchFamily="18" charset="0"/>
                          <a:cs typeface="Times New Roman" pitchFamily="18" charset="0"/>
                        </a:rPr>
                        <a:t>7</a:t>
                      </a:r>
                      <a:endParaRPr lang="ru-RU" sz="28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 </a:t>
                      </a:r>
                    </a:p>
                    <a:p>
                      <a:r>
                        <a:rPr kumimoji="0" lang="ru-RU" sz="1800" b="1" kern="1200" dirty="0" smtClean="0">
                          <a:solidFill>
                            <a:schemeClr val="dk1"/>
                          </a:solidFill>
                          <a:latin typeface="Times New Roman" pitchFamily="18" charset="0"/>
                          <a:ea typeface="+mn-ea"/>
                          <a:cs typeface="Times New Roman" pitchFamily="18" charset="0"/>
                        </a:rPr>
                        <a:t>Выделим основы:</a:t>
                      </a:r>
                    </a:p>
                    <a:p>
                      <a:r>
                        <a:rPr kumimoji="0" lang="ru-RU" sz="1800" b="1" kern="1200" dirty="0" smtClean="0">
                          <a:solidFill>
                            <a:schemeClr val="dk1"/>
                          </a:solidFill>
                          <a:latin typeface="Times New Roman" pitchFamily="18" charset="0"/>
                          <a:ea typeface="+mn-ea"/>
                          <a:cs typeface="Times New Roman" pitchFamily="18" charset="0"/>
                        </a:rPr>
                        <a:t>1) Пароход не остановился, а продолжает; матрос успокоился и пришёл в себя (предложение 1);</a:t>
                      </a:r>
                    </a:p>
                    <a:p>
                      <a:r>
                        <a:rPr kumimoji="0" lang="ru-RU" sz="1800" b="1" kern="1200" dirty="0" smtClean="0">
                          <a:solidFill>
                            <a:schemeClr val="dk1"/>
                          </a:solidFill>
                          <a:latin typeface="Times New Roman" pitchFamily="18" charset="0"/>
                          <a:ea typeface="+mn-ea"/>
                          <a:cs typeface="Times New Roman" pitchFamily="18" charset="0"/>
                        </a:rPr>
                        <a:t>2) Он поспешил скинуть (предложение 2);</a:t>
                      </a:r>
                    </a:p>
                    <a:p>
                      <a:r>
                        <a:rPr kumimoji="0" lang="ru-RU" sz="1800" b="1" kern="1200" dirty="0" smtClean="0">
                          <a:solidFill>
                            <a:schemeClr val="dk1"/>
                          </a:solidFill>
                          <a:latin typeface="Times New Roman" pitchFamily="18" charset="0"/>
                          <a:ea typeface="+mn-ea"/>
                          <a:cs typeface="Times New Roman" pitchFamily="18" charset="0"/>
                        </a:rPr>
                        <a:t>3) Матрос стянул (предложение 3);</a:t>
                      </a:r>
                    </a:p>
                    <a:p>
                      <a:r>
                        <a:rPr kumimoji="0" lang="ru-RU" sz="1800" b="1" kern="1200" dirty="0" smtClean="0">
                          <a:solidFill>
                            <a:schemeClr val="dk1"/>
                          </a:solidFill>
                          <a:latin typeface="Times New Roman" pitchFamily="18" charset="0"/>
                          <a:ea typeface="+mn-ea"/>
                          <a:cs typeface="Times New Roman" pitchFamily="18" charset="0"/>
                        </a:rPr>
                        <a:t>4) Пиджак плыл (предложение 4);</a:t>
                      </a:r>
                    </a:p>
                    <a:p>
                      <a:r>
                        <a:rPr kumimoji="0" lang="ru-RU" sz="1800" b="1" kern="1200" dirty="0" smtClean="0">
                          <a:solidFill>
                            <a:schemeClr val="dk1"/>
                          </a:solidFill>
                          <a:latin typeface="Times New Roman" pitchFamily="18" charset="0"/>
                          <a:ea typeface="+mn-ea"/>
                          <a:cs typeface="Times New Roman" pitchFamily="18" charset="0"/>
                        </a:rPr>
                        <a:t>5) Он услышал и увидел (предложение 5).</a:t>
                      </a:r>
                    </a:p>
                    <a:p>
                      <a:r>
                        <a:rPr kumimoji="0" lang="ru-RU" sz="1800" kern="1200" dirty="0" smtClean="0">
                          <a:solidFill>
                            <a:schemeClr val="dk1"/>
                          </a:solidFill>
                          <a:latin typeface="Times New Roman" pitchFamily="18" charset="0"/>
                          <a:ea typeface="+mn-ea"/>
                          <a:cs typeface="Times New Roman" pitchFamily="18" charset="0"/>
                        </a:rPr>
                        <a:t> </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24</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36776"/>
        </p:xfrm>
        <a:graphic>
          <a:graphicData uri="http://schemas.openxmlformats.org/drawingml/2006/table">
            <a:tbl>
              <a:tblPr firstRow="1" bandRow="1">
                <a:tableStyleId>{5C22544A-7EE6-4342-B048-85BDC9FD1C3A}</a:tableStyleId>
              </a:tblPr>
              <a:tblGrid>
                <a:gridCol w="657072"/>
                <a:gridCol w="3772084"/>
                <a:gridCol w="2214578"/>
              </a:tblGrid>
              <a:tr h="651512">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800" b="1" dirty="0" smtClean="0">
                          <a:latin typeface="Times New Roman" pitchFamily="18" charset="0"/>
                          <a:cs typeface="Times New Roman" pitchFamily="18" charset="0"/>
                        </a:rPr>
                        <a:t>8</a:t>
                      </a:r>
                      <a:endParaRPr lang="ru-RU" sz="28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 </a:t>
                      </a:r>
                    </a:p>
                    <a:p>
                      <a:r>
                        <a:rPr kumimoji="0" lang="ru-RU" sz="1800" b="1" kern="1200" dirty="0" smtClean="0">
                          <a:solidFill>
                            <a:schemeClr val="dk1"/>
                          </a:solidFill>
                          <a:latin typeface="Times New Roman" pitchFamily="18" charset="0"/>
                          <a:ea typeface="+mn-ea"/>
                          <a:cs typeface="Times New Roman" pitchFamily="18" charset="0"/>
                        </a:rPr>
                        <a:t>Выделим основы:</a:t>
                      </a:r>
                    </a:p>
                    <a:p>
                      <a:r>
                        <a:rPr kumimoji="0" lang="ru-RU" sz="1800" b="1" kern="1200" dirty="0" smtClean="0">
                          <a:solidFill>
                            <a:schemeClr val="dk1"/>
                          </a:solidFill>
                          <a:latin typeface="Times New Roman" pitchFamily="18" charset="0"/>
                          <a:ea typeface="+mn-ea"/>
                          <a:cs typeface="Times New Roman" pitchFamily="18" charset="0"/>
                        </a:rPr>
                        <a:t>1) Виды встречаются; она обитает (предложение 1);</a:t>
                      </a:r>
                    </a:p>
                    <a:p>
                      <a:r>
                        <a:rPr kumimoji="0" lang="ru-RU" sz="1800" b="1" kern="1200" dirty="0" smtClean="0">
                          <a:solidFill>
                            <a:schemeClr val="dk1"/>
                          </a:solidFill>
                          <a:latin typeface="Times New Roman" pitchFamily="18" charset="0"/>
                          <a:ea typeface="+mn-ea"/>
                          <a:cs typeface="Times New Roman" pitchFamily="18" charset="0"/>
                        </a:rPr>
                        <a:t>2) Рябина удивительна; которая растёт (предложение 2);</a:t>
                      </a:r>
                    </a:p>
                    <a:p>
                      <a:r>
                        <a:rPr kumimoji="0" lang="ru-RU" sz="1800" b="1" kern="1200" dirty="0" smtClean="0">
                          <a:solidFill>
                            <a:schemeClr val="dk1"/>
                          </a:solidFill>
                          <a:latin typeface="Times New Roman" pitchFamily="18" charset="0"/>
                          <a:ea typeface="+mn-ea"/>
                          <a:cs typeface="Times New Roman" pitchFamily="18" charset="0"/>
                        </a:rPr>
                        <a:t>3) Листья похожи; плоды сравнимы (предложение 3);</a:t>
                      </a:r>
                    </a:p>
                    <a:p>
                      <a:r>
                        <a:rPr kumimoji="0" lang="ru-RU" sz="1800" b="1" kern="1200" dirty="0" smtClean="0">
                          <a:solidFill>
                            <a:schemeClr val="dk1"/>
                          </a:solidFill>
                          <a:latin typeface="Times New Roman" pitchFamily="18" charset="0"/>
                          <a:ea typeface="+mn-ea"/>
                          <a:cs typeface="Times New Roman" pitchFamily="18" charset="0"/>
                        </a:rPr>
                        <a:t>4) Они обретают окраску, буреют (предложение 4);</a:t>
                      </a:r>
                    </a:p>
                    <a:p>
                      <a:r>
                        <a:rPr kumimoji="0" lang="ru-RU" sz="1800" b="1" kern="1200" dirty="0" smtClean="0">
                          <a:solidFill>
                            <a:schemeClr val="dk1"/>
                          </a:solidFill>
                          <a:latin typeface="Times New Roman" pitchFamily="18" charset="0"/>
                          <a:ea typeface="+mn-ea"/>
                          <a:cs typeface="Times New Roman" pitchFamily="18" charset="0"/>
                        </a:rPr>
                        <a:t>5) Они приближаются (предложение 5).</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23</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3174" y="2143116"/>
            <a:ext cx="6336018" cy="2743209"/>
          </a:xfrm>
        </p:spPr>
        <p:txBody>
          <a:bodyPr>
            <a:normAutofit fontScale="90000"/>
          </a:bodyPr>
          <a:lstStyle/>
          <a:p>
            <a:pPr>
              <a:lnSpc>
                <a:spcPct val="100000"/>
              </a:lnSpc>
            </a:pPr>
            <a:r>
              <a:rPr lang="ru-RU" sz="1600" dirty="0" smtClean="0">
                <a:effectLst/>
                <a:latin typeface="Times New Roman" pitchFamily="18" charset="0"/>
                <a:cs typeface="Times New Roman" pitchFamily="18" charset="0"/>
              </a:rPr>
              <a:t>1)Наклонились вниз на длинном стебельке белоснежные фарфоровые кольца с резными краями. (2)Кажется, что неизвестный мастер придал такую необычную форму речному жемчугу. (3)К концу лета они превратятся в оранжево-красные бусинки. (4)Словно из далеких стран попали в лес драгоценные камни.</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(5)Ландыш представляется мне символом леса.</a:t>
            </a: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t>
            </a:r>
            <a:r>
              <a:rPr lang="ru-RU" sz="1600" dirty="0" smtClean="0">
                <a:effectLst>
                  <a:outerShdw blurRad="38100" dist="38100" dir="2700000" algn="tl">
                    <a:srgbClr val="000000">
                      <a:alpha val="43137"/>
                    </a:srgbClr>
                  </a:outerShdw>
                </a:effectLst>
                <a:latin typeface="Arial Black" pitchFamily="34" charset="0"/>
              </a:rPr>
              <a:t/>
            </a:r>
            <a:br>
              <a:rPr lang="ru-RU" sz="1600" dirty="0" smtClean="0">
                <a:effectLst>
                  <a:outerShdw blurRad="38100" dist="38100" dir="2700000" algn="tl">
                    <a:srgbClr val="000000">
                      <a:alpha val="43137"/>
                    </a:srgbClr>
                  </a:outerShdw>
                </a:effectLst>
                <a:latin typeface="Arial Black" pitchFamily="34" charset="0"/>
              </a:rPr>
            </a:br>
            <a:r>
              <a:rPr lang="ru-RU" sz="1600" dirty="0" smtClean="0">
                <a:solidFill>
                  <a:srgbClr val="FF0000"/>
                </a:solidFill>
                <a:effectLst/>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effectLst/>
                <a:latin typeface="Times New Roman" pitchFamily="18" charset="0"/>
                <a:cs typeface="Times New Roman" pitchFamily="18" charset="0"/>
              </a:rPr>
              <a:t>грамматическая основа</a:t>
            </a:r>
            <a:r>
              <a:rPr lang="ru-RU" sz="1600" dirty="0" smtClean="0">
                <a:solidFill>
                  <a:srgbClr val="FF0000"/>
                </a:solidFill>
                <a:effectLst/>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t>
            </a:r>
            <a:br>
              <a:rPr lang="ru-RU" sz="1600" dirty="0" smtClean="0">
                <a:latin typeface="Arial Black" pitchFamily="34" charset="0"/>
              </a:rPr>
            </a:br>
            <a:r>
              <a:rPr lang="ru-RU" sz="1600" dirty="0" smtClean="0">
                <a:effectLst/>
                <a:latin typeface="Times New Roman" pitchFamily="18" charset="0"/>
                <a:cs typeface="Times New Roman" pitchFamily="18" charset="0"/>
              </a:rPr>
              <a:t>1) Кольца наклонились вниз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Мастер придал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Превратятся в бусинки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Камни попали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Ландыш представляется символом (предложение 5)</a:t>
            </a:r>
            <a:r>
              <a:rPr lang="ru-RU" dirty="0" smtClean="0">
                <a:effectLst/>
                <a:latin typeface="Times New Roman" pitchFamily="18" charset="0"/>
                <a:cs typeface="Times New Roman" pitchFamily="18" charset="0"/>
              </a:rPr>
              <a:t/>
            </a:r>
            <a:br>
              <a:rPr lang="ru-RU" dirty="0" smtClean="0">
                <a:effectLst/>
                <a:latin typeface="Times New Roman" pitchFamily="18" charset="0"/>
                <a:cs typeface="Times New Roman" pitchFamily="18" charset="0"/>
              </a:rPr>
            </a:br>
            <a:endParaRPr lang="ru-RU" dirty="0">
              <a:effectLst/>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r>
              <a:rPr lang="ru-RU" sz="2800" b="1" dirty="0" smtClean="0">
                <a:solidFill>
                  <a:srgbClr val="FF0000"/>
                </a:solidFill>
                <a:latin typeface="Arial Black" pitchFamily="34" charset="0"/>
              </a:rPr>
              <a:t>1.</a:t>
            </a:r>
            <a:r>
              <a:rPr lang="ru-RU" sz="2800" b="1" i="1" dirty="0" smtClean="0">
                <a:solidFill>
                  <a:srgbClr val="FF0000"/>
                </a:solidFill>
                <a:latin typeface="Arial Black" pitchFamily="34" charset="0"/>
              </a:rPr>
              <a:t> Синтаксический анализ.</a:t>
            </a:r>
            <a:endParaRPr lang="ru-RU" sz="2800" dirty="0" smtClean="0">
              <a:solidFill>
                <a:srgbClr val="FF0000"/>
              </a:solidFill>
              <a:latin typeface="Arial Black" pitchFamily="34" charset="0"/>
            </a:endParaRPr>
          </a:p>
          <a:p>
            <a:pPr algn="ctr"/>
            <a:r>
              <a:rPr lang="ru-RU" sz="2800" b="1" i="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r>
              <a:rPr lang="ru-RU" dirty="0" smtClean="0"/>
              <a:t>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519586"/>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400" b="1" dirty="0" smtClean="0">
                          <a:latin typeface="Times New Roman" pitchFamily="18" charset="0"/>
                          <a:cs typeface="Times New Roman" pitchFamily="18" charset="0"/>
                        </a:rPr>
                        <a:t>9</a:t>
                      </a:r>
                      <a:endParaRPr lang="ru-RU" sz="24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 </a:t>
                      </a:r>
                    </a:p>
                    <a:p>
                      <a:r>
                        <a:rPr kumimoji="0" lang="ru-RU" sz="1800" b="1" kern="1200" dirty="0" smtClean="0">
                          <a:solidFill>
                            <a:schemeClr val="dk1"/>
                          </a:solidFill>
                          <a:latin typeface="Times New Roman" pitchFamily="18" charset="0"/>
                          <a:ea typeface="+mn-ea"/>
                          <a:cs typeface="Times New Roman" pitchFamily="18" charset="0"/>
                        </a:rPr>
                        <a:t>Выделим основы:</a:t>
                      </a:r>
                    </a:p>
                    <a:p>
                      <a:r>
                        <a:rPr kumimoji="0" lang="ru-RU" sz="1800" b="1" kern="1200" dirty="0" smtClean="0">
                          <a:solidFill>
                            <a:schemeClr val="dk1"/>
                          </a:solidFill>
                          <a:latin typeface="Times New Roman" pitchFamily="18" charset="0"/>
                          <a:ea typeface="+mn-ea"/>
                          <a:cs typeface="Times New Roman" pitchFamily="18" charset="0"/>
                        </a:rPr>
                        <a:t>1) Берёза (предложение 1);</a:t>
                      </a:r>
                    </a:p>
                    <a:p>
                      <a:r>
                        <a:rPr kumimoji="0" lang="ru-RU" sz="1800" b="1" kern="1200" dirty="0" smtClean="0">
                          <a:solidFill>
                            <a:schemeClr val="dk1"/>
                          </a:solidFill>
                          <a:latin typeface="Times New Roman" pitchFamily="18" charset="0"/>
                          <a:ea typeface="+mn-ea"/>
                          <a:cs typeface="Times New Roman" pitchFamily="18" charset="0"/>
                        </a:rPr>
                        <a:t>2) Ни одно из деревьев не вмещает, не рождает (предложение 2);</a:t>
                      </a:r>
                    </a:p>
                    <a:p>
                      <a:r>
                        <a:rPr kumimoji="0" lang="ru-RU" sz="1800" b="1" kern="1200" dirty="0" smtClean="0">
                          <a:solidFill>
                            <a:schemeClr val="dk1"/>
                          </a:solidFill>
                          <a:latin typeface="Times New Roman" pitchFamily="18" charset="0"/>
                          <a:ea typeface="+mn-ea"/>
                          <a:cs typeface="Times New Roman" pitchFamily="18" charset="0"/>
                        </a:rPr>
                        <a:t>3) Я понял; берёза — дерево (предложение 3);</a:t>
                      </a:r>
                    </a:p>
                    <a:p>
                      <a:r>
                        <a:rPr kumimoji="0" lang="ru-RU" sz="1800" b="1" kern="1200" dirty="0" smtClean="0">
                          <a:solidFill>
                            <a:schemeClr val="dk1"/>
                          </a:solidFill>
                          <a:latin typeface="Times New Roman" pitchFamily="18" charset="0"/>
                          <a:ea typeface="+mn-ea"/>
                          <a:cs typeface="Times New Roman" pitchFamily="18" charset="0"/>
                        </a:rPr>
                        <a:t>4) Вспоминаешь (предложение 4);</a:t>
                      </a:r>
                    </a:p>
                    <a:p>
                      <a:r>
                        <a:rPr kumimoji="0" lang="ru-RU" sz="1800" b="1" kern="1200" dirty="0" smtClean="0">
                          <a:solidFill>
                            <a:schemeClr val="dk1"/>
                          </a:solidFill>
                          <a:latin typeface="Times New Roman" pitchFamily="18" charset="0"/>
                          <a:ea typeface="+mn-ea"/>
                          <a:cs typeface="Times New Roman" pitchFamily="18" charset="0"/>
                        </a:rPr>
                        <a:t>5) Смотришь; песни, звуки, юность, детство проносятся в памяти; обнимаешь (предложение 5).</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34</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78392" y="1066800"/>
            <a:ext cx="6400800" cy="504812"/>
          </a:xfrm>
        </p:spPr>
        <p:txBody>
          <a:bodyPr>
            <a:normAutofit/>
          </a:bodyPr>
          <a:lstStyle/>
          <a:p>
            <a:pPr algn="ctr"/>
            <a:r>
              <a:rPr lang="ru-RU" sz="2800" dirty="0" smtClean="0">
                <a:solidFill>
                  <a:srgbClr val="FF0000"/>
                </a:solidFill>
                <a:latin typeface="Arial Black" pitchFamily="34" charset="0"/>
              </a:rPr>
              <a:t>Ответы</a:t>
            </a:r>
            <a:endParaRPr lang="ru-RU" sz="2800" dirty="0">
              <a:solidFill>
                <a:srgbClr val="FF0000"/>
              </a:solidFill>
              <a:latin typeface="Arial Black" pitchFamily="34" charset="0"/>
            </a:endParaRPr>
          </a:p>
        </p:txBody>
      </p:sp>
      <p:graphicFrame>
        <p:nvGraphicFramePr>
          <p:cNvPr id="4" name="Таблица 3"/>
          <p:cNvGraphicFramePr>
            <a:graphicFrameLocks noGrp="1"/>
          </p:cNvGraphicFramePr>
          <p:nvPr/>
        </p:nvGraphicFramePr>
        <p:xfrm>
          <a:off x="2357421" y="1848794"/>
          <a:ext cx="6643734" cy="4294850"/>
        </p:xfrm>
        <a:graphic>
          <a:graphicData uri="http://schemas.openxmlformats.org/drawingml/2006/table">
            <a:tbl>
              <a:tblPr firstRow="1" bandRow="1">
                <a:tableStyleId>{5C22544A-7EE6-4342-B048-85BDC9FD1C3A}</a:tableStyleId>
              </a:tblPr>
              <a:tblGrid>
                <a:gridCol w="657072"/>
                <a:gridCol w="3772084"/>
                <a:gridCol w="2214578"/>
              </a:tblGrid>
              <a:tr h="709586">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пояснения</a:t>
                      </a:r>
                    </a:p>
                  </a:txBody>
                  <a:tcPr marL="68580" marR="68580" marT="0" marB="0"/>
                </a:tc>
                <a:tc>
                  <a:txBody>
                    <a:bodyPr/>
                    <a:lstStyle/>
                    <a:p>
                      <a:pPr>
                        <a:lnSpc>
                          <a:spcPct val="115000"/>
                        </a:lnSpc>
                        <a:spcAft>
                          <a:spcPts val="0"/>
                        </a:spcAft>
                      </a:pPr>
                      <a:r>
                        <a:rPr lang="ru-RU" sz="2800" b="1" dirty="0">
                          <a:latin typeface="Arial Black" pitchFamily="34" charset="0"/>
                          <a:ea typeface="Times New Roman"/>
                          <a:cs typeface="Times New Roman"/>
                        </a:rPr>
                        <a:t>ответ</a:t>
                      </a:r>
                    </a:p>
                  </a:txBody>
                  <a:tcPr marL="68580" marR="68580" marT="0" marB="0"/>
                </a:tc>
              </a:tr>
              <a:tr h="3585264">
                <a:tc>
                  <a:txBody>
                    <a:bodyPr/>
                    <a:lstStyle/>
                    <a:p>
                      <a:pPr algn="ctr"/>
                      <a:r>
                        <a:rPr lang="ru-RU" sz="2400" b="1" dirty="0" smtClean="0">
                          <a:latin typeface="Times New Roman" pitchFamily="18" charset="0"/>
                          <a:cs typeface="Times New Roman" pitchFamily="18" charset="0"/>
                        </a:rPr>
                        <a:t>10</a:t>
                      </a:r>
                      <a:endParaRPr lang="ru-RU" sz="2400" b="1" dirty="0">
                        <a:latin typeface="Times New Roman" pitchFamily="18" charset="0"/>
                        <a:cs typeface="Times New Roman" pitchFamily="18" charset="0"/>
                      </a:endParaRPr>
                    </a:p>
                  </a:txBody>
                  <a:tcPr/>
                </a:tc>
                <a:tc>
                  <a:txBody>
                    <a:bodyPr/>
                    <a:lstStyle/>
                    <a:p>
                      <a:r>
                        <a:rPr kumimoji="0" lang="ru-RU" sz="1400" b="1" kern="1200" dirty="0" smtClean="0">
                          <a:solidFill>
                            <a:schemeClr val="dk1"/>
                          </a:solidFill>
                          <a:latin typeface="Times New Roman" pitchFamily="18" charset="0"/>
                          <a:ea typeface="+mn-ea"/>
                          <a:cs typeface="Times New Roman" pitchFamily="18" charset="0"/>
                        </a:rPr>
                        <a:t> </a:t>
                      </a:r>
                    </a:p>
                    <a:p>
                      <a:r>
                        <a:rPr kumimoji="0" lang="ru-RU" sz="1800" b="1" kern="1200" dirty="0" smtClean="0">
                          <a:solidFill>
                            <a:schemeClr val="dk1"/>
                          </a:solidFill>
                          <a:latin typeface="Times New Roman" pitchFamily="18" charset="0"/>
                          <a:ea typeface="+mn-ea"/>
                          <a:cs typeface="Times New Roman" pitchFamily="18" charset="0"/>
                        </a:rPr>
                        <a:t>Выделим основы:</a:t>
                      </a:r>
                    </a:p>
                    <a:p>
                      <a:r>
                        <a:rPr kumimoji="0" lang="ru-RU" sz="1800" b="1" kern="1200" dirty="0" smtClean="0">
                          <a:solidFill>
                            <a:schemeClr val="dk1"/>
                          </a:solidFill>
                          <a:latin typeface="Times New Roman" pitchFamily="18" charset="0"/>
                          <a:ea typeface="+mn-ea"/>
                          <a:cs typeface="Times New Roman" pitchFamily="18" charset="0"/>
                        </a:rPr>
                        <a:t>1) Утро (предложение 1);</a:t>
                      </a:r>
                    </a:p>
                    <a:p>
                      <a:r>
                        <a:rPr kumimoji="0" lang="ru-RU" sz="1800" b="1" kern="1200" dirty="0" smtClean="0">
                          <a:solidFill>
                            <a:schemeClr val="dk1"/>
                          </a:solidFill>
                          <a:latin typeface="Times New Roman" pitchFamily="18" charset="0"/>
                          <a:ea typeface="+mn-ea"/>
                          <a:cs typeface="Times New Roman" pitchFamily="18" charset="0"/>
                        </a:rPr>
                        <a:t>2) Свежо; близость чувствуется (предложение 2);</a:t>
                      </a:r>
                    </a:p>
                    <a:p>
                      <a:r>
                        <a:rPr kumimoji="0" lang="ru-RU" sz="1800" b="1" kern="1200" dirty="0" smtClean="0">
                          <a:solidFill>
                            <a:schemeClr val="dk1"/>
                          </a:solidFill>
                          <a:latin typeface="Times New Roman" pitchFamily="18" charset="0"/>
                          <a:ea typeface="+mn-ea"/>
                          <a:cs typeface="Times New Roman" pitchFamily="18" charset="0"/>
                        </a:rPr>
                        <a:t>3) Обдаёт (предложение 3);</a:t>
                      </a:r>
                    </a:p>
                    <a:p>
                      <a:r>
                        <a:rPr kumimoji="0" lang="ru-RU" sz="1800" b="1" kern="1200" dirty="0" smtClean="0">
                          <a:solidFill>
                            <a:schemeClr val="dk1"/>
                          </a:solidFill>
                          <a:latin typeface="Times New Roman" pitchFamily="18" charset="0"/>
                          <a:ea typeface="+mn-ea"/>
                          <a:cs typeface="Times New Roman" pitchFamily="18" charset="0"/>
                        </a:rPr>
                        <a:t>4) Небо темнеет; воздух пышет (предложение 4);</a:t>
                      </a:r>
                    </a:p>
                    <a:p>
                      <a:r>
                        <a:rPr kumimoji="0" lang="ru-RU" sz="1800" b="1" kern="1200" dirty="0" smtClean="0">
                          <a:solidFill>
                            <a:schemeClr val="dk1"/>
                          </a:solidFill>
                          <a:latin typeface="Times New Roman" pitchFamily="18" charset="0"/>
                          <a:ea typeface="+mn-ea"/>
                          <a:cs typeface="Times New Roman" pitchFamily="18" charset="0"/>
                        </a:rPr>
                        <a:t>5) Лес стоит, блестит, алеет (предложение 5).</a:t>
                      </a:r>
                    </a:p>
                    <a:p>
                      <a:r>
                        <a:rPr kumimoji="0" lang="ru-RU" sz="1800" kern="1200" dirty="0" smtClean="0">
                          <a:solidFill>
                            <a:schemeClr val="dk1"/>
                          </a:solidFill>
                          <a:latin typeface="Times New Roman" pitchFamily="18" charset="0"/>
                          <a:ea typeface="+mn-ea"/>
                          <a:cs typeface="Times New Roman" pitchFamily="18" charset="0"/>
                        </a:rPr>
                        <a:t> </a:t>
                      </a:r>
                    </a:p>
                    <a:p>
                      <a:endParaRPr lang="ru-RU" sz="1400" b="1" dirty="0">
                        <a:latin typeface="Times New Roman" pitchFamily="18" charset="0"/>
                        <a:cs typeface="Times New Roman" pitchFamily="18" charset="0"/>
                      </a:endParaRPr>
                    </a:p>
                  </a:txBody>
                  <a:tcPr/>
                </a:tc>
                <a:tc>
                  <a:txBody>
                    <a:bodyPr/>
                    <a:lstStyle/>
                    <a:p>
                      <a:pPr algn="ctr"/>
                      <a:r>
                        <a:rPr lang="ru-RU" sz="2800" b="1" dirty="0" smtClean="0">
                          <a:latin typeface="Times New Roman" pitchFamily="18" charset="0"/>
                          <a:cs typeface="Times New Roman" pitchFamily="18" charset="0"/>
                        </a:rPr>
                        <a:t>12</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785926"/>
            <a:ext cx="7498080" cy="2714644"/>
          </a:xfrm>
        </p:spPr>
        <p:txBody>
          <a:bodyPr/>
          <a:lstStyle/>
          <a:p>
            <a:pPr algn="ctr"/>
            <a:r>
              <a:rPr lang="ru-RU" dirty="0" smtClean="0">
                <a:latin typeface="Arial Black" pitchFamily="34" charset="0"/>
              </a:rPr>
              <a:t>Удачи на экзамене!</a:t>
            </a:r>
            <a:endParaRPr lang="ru-RU"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nSpc>
                <a:spcPct val="100000"/>
              </a:lnSpc>
            </a:pPr>
            <a:r>
              <a:rPr lang="ru-RU" sz="1400" dirty="0" smtClean="0">
                <a:latin typeface="Times New Roman" pitchFamily="18" charset="0"/>
                <a:cs typeface="Times New Roman" pitchFamily="18" charset="0"/>
              </a:rPr>
              <a:t>(</a:t>
            </a:r>
            <a:r>
              <a:rPr lang="ru-RU" sz="1400" dirty="0" smtClean="0">
                <a:effectLst/>
                <a:latin typeface="Times New Roman" pitchFamily="18" charset="0"/>
                <a:cs typeface="Times New Roman" pitchFamily="18" charset="0"/>
              </a:rPr>
              <a:t>1)Закат тяжело пылает на кронах деревьев, золотит их старинной позолотой. (2)Последний луч солнца ещё касается их верхушек, а у подножия сосен уже темно и глухо. (3)Бесшумно летают и словно заглядывают в лицо летучие мыши. (4)На западе ещё тлеет зорька, в зарослях волчьих ягод кричит выпь. (5)Вот и озеро.</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br>
              <a:rPr lang="ru-RU" sz="1400" dirty="0" smtClean="0">
                <a:latin typeface="Times New Roman" pitchFamily="18" charset="0"/>
                <a:cs typeface="Times New Roman" pitchFamily="18" charset="0"/>
              </a:rPr>
            </a:br>
            <a:r>
              <a:rPr lang="ru-RU" sz="14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400" u="sng" dirty="0" smtClean="0">
                <a:solidFill>
                  <a:srgbClr val="FF0000"/>
                </a:solidFill>
                <a:latin typeface="Times New Roman" pitchFamily="18" charset="0"/>
                <a:cs typeface="Times New Roman" pitchFamily="18" charset="0"/>
              </a:rPr>
              <a:t>грамматическая основа</a:t>
            </a:r>
            <a:r>
              <a:rPr lang="ru-RU" sz="14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br>
              <a:rPr lang="ru-RU" sz="1400" dirty="0" smtClean="0">
                <a:latin typeface="Times New Roman" pitchFamily="18" charset="0"/>
                <a:cs typeface="Times New Roman" pitchFamily="18" charset="0"/>
              </a:rPr>
            </a:br>
            <a:r>
              <a:rPr lang="ru-RU" sz="1400" dirty="0" smtClean="0">
                <a:effectLst/>
                <a:latin typeface="Times New Roman" pitchFamily="18" charset="0"/>
                <a:cs typeface="Times New Roman" pitchFamily="18" charset="0"/>
              </a:rPr>
              <a:t>1) Закат пылает, золотит (предложение 1)</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2) Луч солнца касается (предложение 2)</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3) Мыши заглядывают (предложение 3)</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4) Тлеет, кричит (предложение 4)</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5) Озеро (предложение 5)</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pPr algn="ctr"/>
            <a:r>
              <a:rPr lang="ru-RU" sz="2800" b="1" dirty="0" smtClean="0">
                <a:solidFill>
                  <a:srgbClr val="FF0000"/>
                </a:solidFill>
                <a:latin typeface="Arial Black" pitchFamily="34" charset="0"/>
              </a:rPr>
              <a:t>2.</a:t>
            </a:r>
            <a:r>
              <a:rPr lang="ru-RU" sz="2800" b="1" i="1" dirty="0" smtClean="0">
                <a:solidFill>
                  <a:srgbClr val="FF0000"/>
                </a:solidFill>
                <a:latin typeface="Arial Black" pitchFamily="34" charset="0"/>
              </a:rPr>
              <a:t> Синтаксический анализ.</a:t>
            </a:r>
            <a:endParaRPr lang="ru-RU" sz="2800" dirty="0" smtClean="0">
              <a:solidFill>
                <a:srgbClr val="FF0000"/>
              </a:solidFill>
              <a:latin typeface="Arial Black" pitchFamily="34" charset="0"/>
            </a:endParaRPr>
          </a:p>
          <a:p>
            <a:pPr algn="ctr"/>
            <a:r>
              <a:rPr lang="ru-RU" sz="2800" b="1" i="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r>
              <a:rPr lang="ru-RU" dirty="0" smtClean="0"/>
              <a:t> </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00000"/>
              </a:lnSpc>
            </a:pPr>
            <a:r>
              <a:rPr lang="ru-RU" sz="1600" dirty="0" smtClean="0">
                <a:effectLst/>
                <a:latin typeface="Times New Roman" pitchFamily="18" charset="0"/>
                <a:cs typeface="Times New Roman" pitchFamily="18" charset="0"/>
              </a:rPr>
              <a:t>(1)В охотничью пору на Урале мы уходили в горы и бродили там, как настоящие дикари. (2)Солнечный закат в горах удивительно хорош. (3)Тени нарастают, и на нас начинает надвигаться ночная мгла. (4)Затихший воздух чутко держит каждый шорох. (5)Переживаешь тревожное настроение, которое будит воображение.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 </a:t>
            </a:r>
            <a:br>
              <a:rPr lang="ru-RU" sz="16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latin typeface="Times New Roman" pitchFamily="18" charset="0"/>
                <a:cs typeface="Times New Roman" pitchFamily="18" charset="0"/>
              </a:rPr>
              <a:t>грамматическая основа</a:t>
            </a:r>
            <a:r>
              <a:rPr lang="ru-RU" sz="16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br>
              <a:rPr lang="ru-RU" sz="16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1) Мы бродили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Закат хорош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Мгла начинает надвигаться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Держит шорох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Будит воображение (предложение 5)</a:t>
            </a:r>
            <a:r>
              <a:rPr lang="ru-RU" sz="1400" dirty="0" smtClean="0"/>
              <a:t/>
            </a:r>
            <a:br>
              <a:rPr lang="ru-RU" sz="1400" dirty="0" smtClean="0"/>
            </a:br>
            <a:r>
              <a:rPr lang="ru-RU" sz="1400" dirty="0" smtClean="0"/>
              <a:t> </a:t>
            </a:r>
            <a:br>
              <a:rPr lang="ru-RU" sz="1400" dirty="0" smtClean="0"/>
            </a:br>
            <a:endParaRPr lang="ru-RU" sz="1400" dirty="0">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pPr algn="ctr"/>
            <a:r>
              <a:rPr lang="ru-RU" sz="2800" b="1" dirty="0" smtClean="0">
                <a:solidFill>
                  <a:srgbClr val="FF0000"/>
                </a:solidFill>
                <a:latin typeface="Arial Black" pitchFamily="34" charset="0"/>
              </a:rPr>
              <a:t>3.</a:t>
            </a:r>
            <a:r>
              <a:rPr lang="ru-RU" sz="2800" b="1" i="1" dirty="0" smtClean="0">
                <a:solidFill>
                  <a:srgbClr val="FF0000"/>
                </a:solidFill>
                <a:latin typeface="Arial Black" pitchFamily="34" charset="0"/>
              </a:rPr>
              <a:t> Синтаксический анализ.</a:t>
            </a:r>
            <a:endParaRPr lang="ru-RU" sz="2800" dirty="0" smtClean="0">
              <a:solidFill>
                <a:srgbClr val="FF0000"/>
              </a:solidFill>
              <a:latin typeface="Arial Black" pitchFamily="34" charset="0"/>
            </a:endParaRPr>
          </a:p>
          <a:p>
            <a:pPr algn="ctr"/>
            <a:r>
              <a:rPr lang="ru-RU" sz="2800" b="1" i="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r>
              <a:rPr lang="ru-RU" b="1"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43200" y="2643182"/>
            <a:ext cx="6400800" cy="2286000"/>
          </a:xfrm>
        </p:spPr>
        <p:txBody>
          <a:bodyPr>
            <a:normAutofit fontScale="90000"/>
          </a:bodyPr>
          <a:lstStyle/>
          <a:p>
            <a:pPr>
              <a:lnSpc>
                <a:spcPct val="100000"/>
              </a:lnSpc>
            </a:pPr>
            <a:r>
              <a:rPr lang="ru-RU" sz="1600" dirty="0" smtClean="0">
                <a:effectLst/>
                <a:latin typeface="Times New Roman" pitchFamily="18" charset="0"/>
                <a:cs typeface="Times New Roman" pitchFamily="18" charset="0"/>
              </a:rPr>
              <a:t>(1)Часами он бродил после бури по берегу и спасал, кого ещё можно спасти. (2)Он радовался, видя, как рыба, брошенная в воду, уплывала, весело махнув хвостом. (3)Он радовался каждый раз, когда </a:t>
            </a:r>
            <a:r>
              <a:rPr lang="ru-RU" sz="1600" dirty="0" err="1" smtClean="0">
                <a:effectLst/>
                <a:latin typeface="Times New Roman" pitchFamily="18" charset="0"/>
                <a:cs typeface="Times New Roman" pitchFamily="18" charset="0"/>
              </a:rPr>
              <a:t>полууснувшие</a:t>
            </a:r>
            <a:r>
              <a:rPr lang="ru-RU" sz="1600" dirty="0" smtClean="0">
                <a:effectLst/>
                <a:latin typeface="Times New Roman" pitchFamily="18" charset="0"/>
                <a:cs typeface="Times New Roman" pitchFamily="18" charset="0"/>
              </a:rPr>
              <a:t> рыбы, плававшие в воде боком или брюшком, в конце концов оживали. (4)Подбирая на берегу большую рыбу, </a:t>
            </a:r>
            <a:r>
              <a:rPr lang="ru-RU" sz="1600" dirty="0" err="1" smtClean="0">
                <a:effectLst/>
                <a:latin typeface="Times New Roman" pitchFamily="18" charset="0"/>
                <a:cs typeface="Times New Roman" pitchFamily="18" charset="0"/>
              </a:rPr>
              <a:t>Ихтиандр</a:t>
            </a:r>
            <a:r>
              <a:rPr lang="ru-RU" sz="1600" dirty="0" smtClean="0">
                <a:effectLst/>
                <a:latin typeface="Times New Roman" pitchFamily="18" charset="0"/>
                <a:cs typeface="Times New Roman" pitchFamily="18" charset="0"/>
              </a:rPr>
              <a:t> нёс её к воде. (5)Рыба трепетала в его руках, а он смеялся и уговаривал её не биться и потерпеть ещё немного.</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latin typeface="Times New Roman" pitchFamily="18" charset="0"/>
                <a:cs typeface="Times New Roman" pitchFamily="18" charset="0"/>
              </a:rPr>
              <a:t>грамматическая основа</a:t>
            </a:r>
            <a:r>
              <a:rPr lang="ru-RU" sz="16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1) Он бродил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Рыба уплывала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Он радовался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a:t>
            </a:r>
            <a:r>
              <a:rPr lang="ru-RU" sz="1600" dirty="0" err="1" smtClean="0">
                <a:effectLst/>
                <a:latin typeface="Times New Roman" pitchFamily="18" charset="0"/>
                <a:cs typeface="Times New Roman" pitchFamily="18" charset="0"/>
              </a:rPr>
              <a:t>Ихтиандр</a:t>
            </a:r>
            <a:r>
              <a:rPr lang="ru-RU" sz="1600" dirty="0" smtClean="0">
                <a:effectLst/>
                <a:latin typeface="Times New Roman" pitchFamily="18" charset="0"/>
                <a:cs typeface="Times New Roman" pitchFamily="18" charset="0"/>
              </a:rPr>
              <a:t> нес её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Он уговаривал не биться и потерпеть (предложение 5)</a:t>
            </a:r>
            <a:r>
              <a:rPr lang="ru-RU" sz="1400" dirty="0" smtClean="0">
                <a:effectLst/>
              </a:rPr>
              <a:t/>
            </a:r>
            <a:br>
              <a:rPr lang="ru-RU" sz="1400" dirty="0" smtClean="0">
                <a:effectLst/>
              </a:rPr>
            </a:br>
            <a:r>
              <a:rPr lang="ru-RU" sz="1400" dirty="0" smtClean="0">
                <a:effectLst/>
              </a:rPr>
              <a:t> </a:t>
            </a:r>
            <a:br>
              <a:rPr lang="ru-RU" sz="1400" dirty="0" smtClean="0">
                <a:effectLst/>
              </a:rPr>
            </a:br>
            <a:endParaRPr lang="ru-RU" sz="1400" dirty="0">
              <a:effectLst/>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pPr algn="ctr"/>
            <a:r>
              <a:rPr lang="ru-RU" dirty="0" smtClean="0"/>
              <a:t> </a:t>
            </a:r>
            <a:r>
              <a:rPr lang="ru-RU" sz="2800" b="1" dirty="0" smtClean="0">
                <a:solidFill>
                  <a:srgbClr val="FF0000"/>
                </a:solidFill>
                <a:latin typeface="Arial Black" pitchFamily="34" charset="0"/>
              </a:rPr>
              <a:t>4.</a:t>
            </a:r>
            <a:r>
              <a:rPr lang="ru-RU" sz="2800" b="1" i="1" dirty="0" smtClean="0">
                <a:solidFill>
                  <a:srgbClr val="FF0000"/>
                </a:solidFill>
                <a:latin typeface="Arial Black" pitchFamily="34" charset="0"/>
              </a:rPr>
              <a:t> Синтаксический анализ.</a:t>
            </a:r>
            <a:endParaRPr lang="ru-RU" sz="2800" dirty="0" smtClean="0">
              <a:solidFill>
                <a:srgbClr val="FF0000"/>
              </a:solidFill>
              <a:latin typeface="Arial Black" pitchFamily="34" charset="0"/>
            </a:endParaRPr>
          </a:p>
          <a:p>
            <a:pPr algn="ctr"/>
            <a:r>
              <a:rPr lang="ru-RU" sz="2800" b="1" i="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00000"/>
              </a:lnSpc>
            </a:pPr>
            <a:r>
              <a:rPr lang="ru-RU" sz="1600" dirty="0" smtClean="0">
                <a:effectLst/>
                <a:latin typeface="Times New Roman" pitchFamily="18" charset="0"/>
                <a:cs typeface="Times New Roman" pitchFamily="18" charset="0"/>
              </a:rPr>
              <a:t>(1) Вот зазвенел сушняк, захрустел снег. (2)Это через сугробы по лунной дорожке пробираются дымчато-серые лоси. (3)В поисках пищи приходится шагать им по глубокому снегу в юго-восточном направлении. (4)Трудно искать пищу зимой!</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(5)Весна, но золотисто-красное солнышко придет в тайгу только в апреле.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 </a:t>
            </a:r>
            <a:br>
              <a:rPr lang="ru-RU" sz="16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latin typeface="Times New Roman" pitchFamily="18" charset="0"/>
                <a:cs typeface="Times New Roman" pitchFamily="18" charset="0"/>
              </a:rPr>
              <a:t>грамматическая основа</a:t>
            </a:r>
            <a:r>
              <a:rPr lang="ru-RU" sz="16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1) Снег захрустел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Это пробираются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Им приходится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Трудно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Весна (предложение 5)</a:t>
            </a:r>
            <a:r>
              <a:rPr lang="ru-RU" dirty="0" smtClean="0">
                <a:effectLst/>
              </a:rPr>
              <a:t/>
            </a:r>
            <a:br>
              <a:rPr lang="ru-RU" dirty="0" smtClean="0">
                <a:effectLst/>
              </a:rPr>
            </a:br>
            <a:r>
              <a:rPr lang="ru-RU" dirty="0" smtClean="0">
                <a:effectLst/>
              </a:rPr>
              <a:t> </a:t>
            </a:r>
            <a:r>
              <a:rPr lang="ru-RU" dirty="0" smtClean="0"/>
              <a:t/>
            </a:r>
            <a:br>
              <a:rPr lang="ru-RU" dirty="0" smtClean="0"/>
            </a:br>
            <a:endParaRPr lang="ru-RU" dirty="0"/>
          </a:p>
        </p:txBody>
      </p:sp>
      <p:sp>
        <p:nvSpPr>
          <p:cNvPr id="3" name="Текст 2"/>
          <p:cNvSpPr>
            <a:spLocks noGrp="1"/>
          </p:cNvSpPr>
          <p:nvPr>
            <p:ph type="body" idx="1"/>
          </p:nvPr>
        </p:nvSpPr>
        <p:spPr/>
        <p:txBody>
          <a:bodyPr/>
          <a:lstStyle/>
          <a:p>
            <a:pPr algn="ctr"/>
            <a:r>
              <a:rPr lang="ru-RU" sz="2800" b="1" dirty="0" smtClean="0">
                <a:solidFill>
                  <a:srgbClr val="FF0000"/>
                </a:solidFill>
                <a:latin typeface="Arial Black" pitchFamily="34" charset="0"/>
              </a:rPr>
              <a:t>5.</a:t>
            </a:r>
            <a:r>
              <a:rPr lang="ru-RU" sz="2800" b="1" i="1" dirty="0" smtClean="0">
                <a:solidFill>
                  <a:srgbClr val="FF0000"/>
                </a:solidFill>
                <a:latin typeface="Arial Black" pitchFamily="34" charset="0"/>
              </a:rPr>
              <a:t>Синтаксический анализ.</a:t>
            </a:r>
            <a:endParaRPr lang="ru-RU" sz="2800" dirty="0" smtClean="0">
              <a:solidFill>
                <a:srgbClr val="FF0000"/>
              </a:solidFill>
              <a:latin typeface="Arial Black" pitchFamily="34" charset="0"/>
            </a:endParaRPr>
          </a:p>
          <a:p>
            <a:pPr algn="ctr"/>
            <a:r>
              <a:rPr lang="ru-RU" sz="2800" b="1" i="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pPr algn="ctr"/>
            <a:r>
              <a:rPr lang="ru-RU" sz="2800" i="1" dirty="0" smtClean="0">
                <a:solidFill>
                  <a:srgbClr val="FF0000"/>
                </a:solidFill>
                <a:latin typeface="Arial Black" pitchFamily="34" charset="0"/>
              </a:rPr>
              <a:t> </a:t>
            </a:r>
            <a:endParaRPr lang="ru-RU" sz="2800" dirty="0" smtClean="0">
              <a:solidFill>
                <a:srgbClr val="FF0000"/>
              </a:solidFill>
              <a:latin typeface="Arial Black" pitchFamily="34"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3174" y="2285992"/>
            <a:ext cx="6336018" cy="2600333"/>
          </a:xfrm>
        </p:spPr>
        <p:txBody>
          <a:bodyPr>
            <a:normAutofit fontScale="90000"/>
          </a:bodyPr>
          <a:lstStyle/>
          <a:p>
            <a:pPr>
              <a:lnSpc>
                <a:spcPct val="100000"/>
              </a:lnSpc>
            </a:pPr>
            <a:r>
              <a:rPr lang="ru-RU" sz="1600" dirty="0" smtClean="0">
                <a:effectLst/>
                <a:latin typeface="Times New Roman" pitchFamily="18" charset="0"/>
                <a:cs typeface="Times New Roman" pitchFamily="18" charset="0"/>
              </a:rPr>
              <a:t>(1) Полна тайн сумрачно-хмурая тишина зимнего леса. (2)Мягко-серебристый свет луны проникает сквозь черно-изумрудную крону хвойных деревьев и тихо освещает бело-синие сугробы тайги.</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(3)Под сугробом в своей берлоге дремлет в ночной тиши темно-бурый медведь. (4)Его не беспокоят холодный луч луны и разнообразные шорохи леса. 5)Еще в сентябре медведь объелся желудей, ягод брусники, а сейчас спит сладко-нежным сном.</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latin typeface="Times New Roman" pitchFamily="18" charset="0"/>
                <a:cs typeface="Times New Roman" pitchFamily="18" charset="0"/>
              </a:rPr>
              <a:t>грамматическая основа</a:t>
            </a:r>
            <a:r>
              <a:rPr lang="ru-RU" sz="16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1) Полна тайн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Свет проникает освещает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Дремлет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Шорохи луч не беспокоят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Медведь объелся (предложение 5)</a:t>
            </a:r>
            <a:r>
              <a:rPr lang="ru-RU" dirty="0" smtClean="0"/>
              <a:t/>
            </a:r>
            <a:br>
              <a:rPr lang="ru-RU" dirty="0" smtClean="0"/>
            </a:br>
            <a:endParaRPr lang="ru-RU" dirty="0"/>
          </a:p>
        </p:txBody>
      </p:sp>
      <p:sp>
        <p:nvSpPr>
          <p:cNvPr id="3" name="Текст 2"/>
          <p:cNvSpPr>
            <a:spLocks noGrp="1"/>
          </p:cNvSpPr>
          <p:nvPr>
            <p:ph type="body" idx="1"/>
          </p:nvPr>
        </p:nvSpPr>
        <p:spPr/>
        <p:txBody>
          <a:bodyPr/>
          <a:lstStyle/>
          <a:p>
            <a:pPr algn="ctr"/>
            <a:r>
              <a:rPr lang="ru-RU" sz="2800" b="1" dirty="0" smtClean="0">
                <a:solidFill>
                  <a:srgbClr val="FF0000"/>
                </a:solidFill>
                <a:latin typeface="Arial Black" pitchFamily="34" charset="0"/>
              </a:rPr>
              <a:t>6.</a:t>
            </a:r>
            <a:r>
              <a:rPr lang="ru-RU" sz="2800" b="1" i="1" dirty="0" smtClean="0">
                <a:solidFill>
                  <a:srgbClr val="FF0000"/>
                </a:solidFill>
                <a:latin typeface="Arial Black" pitchFamily="34" charset="0"/>
              </a:rPr>
              <a:t> Синтаксический анализ.</a:t>
            </a:r>
            <a:endParaRPr lang="ru-RU" sz="2800" dirty="0" smtClean="0">
              <a:solidFill>
                <a:srgbClr val="FF0000"/>
              </a:solidFill>
              <a:latin typeface="Arial Black" pitchFamily="34" charset="0"/>
            </a:endParaRPr>
          </a:p>
          <a:p>
            <a:pPr algn="ctr"/>
            <a:r>
              <a:rPr lang="ru-RU" sz="2800" b="1" i="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pPr algn="ctr"/>
            <a:r>
              <a:rPr lang="ru-RU" sz="2800" b="1" dirty="0" smtClean="0">
                <a:solidFill>
                  <a:srgbClr val="FF0000"/>
                </a:solidFill>
                <a:latin typeface="Arial Black" pitchFamily="34" charset="0"/>
              </a:rPr>
              <a:t> </a:t>
            </a:r>
            <a:endParaRPr lang="ru-RU" sz="2800" dirty="0" smtClean="0">
              <a:solidFill>
                <a:srgbClr val="FF0000"/>
              </a:solidFill>
              <a:latin typeface="Arial Black" pitchFamily="34" charset="0"/>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4612" y="2071678"/>
            <a:ext cx="6264580" cy="2814647"/>
          </a:xfrm>
        </p:spPr>
        <p:txBody>
          <a:bodyPr>
            <a:noAutofit/>
          </a:bodyPr>
          <a:lstStyle/>
          <a:p>
            <a:pPr>
              <a:lnSpc>
                <a:spcPct val="100000"/>
              </a:lnSpc>
            </a:pPr>
            <a:r>
              <a:rPr lang="ru-RU" sz="1400" dirty="0" smtClean="0">
                <a:effectLst/>
                <a:latin typeface="Times New Roman" pitchFamily="18" charset="0"/>
                <a:cs typeface="Times New Roman" pitchFamily="18" charset="0"/>
              </a:rPr>
              <a:t>(1) Заметив, что пароход не остановился, а продолжает прежний курс, матрос немного успокоился и пришёл в себя. (2)Прежде всего он поспешил скинуть робу, мешавшую плыть. (3)Перевернувшись несколько раз и отплёвываясь от солоновато-горькой волны, матрос в три приёма стянул тяжёлый от воды пиджак. (4)Пиджак, раскинув рукава, плыл некоторое время за матросом, не желая расстаться с хозяином и норовя обвиться вокруг его ног. (5) Вдруг он услышал нежный всплеск вёсел и немного погодя увидел почти чёрный силуэт шаланды</a:t>
            </a:r>
            <a:r>
              <a:rPr lang="ru-RU" sz="1400" dirty="0" smtClean="0">
                <a:latin typeface="Times New Roman" pitchFamily="18" charset="0"/>
                <a:cs typeface="Times New Roman" pitchFamily="18" charset="0"/>
              </a:rPr>
              <a:t>.</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
            </a:r>
            <a:br>
              <a:rPr lang="ru-RU" sz="1400" dirty="0" smtClean="0">
                <a:solidFill>
                  <a:srgbClr val="FF0000"/>
                </a:solidFill>
                <a:latin typeface="Times New Roman" pitchFamily="18" charset="0"/>
                <a:cs typeface="Times New Roman" pitchFamily="18" charset="0"/>
              </a:rPr>
            </a:br>
            <a:r>
              <a:rPr lang="ru-RU" sz="14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400" u="sng" dirty="0" smtClean="0">
                <a:solidFill>
                  <a:srgbClr val="FF0000"/>
                </a:solidFill>
                <a:latin typeface="Times New Roman" pitchFamily="18" charset="0"/>
                <a:cs typeface="Times New Roman" pitchFamily="18" charset="0"/>
              </a:rPr>
              <a:t>грамматическая основа</a:t>
            </a:r>
            <a:r>
              <a:rPr lang="ru-RU" sz="14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effectLst/>
                <a:latin typeface="Times New Roman" pitchFamily="18" charset="0"/>
                <a:cs typeface="Times New Roman" pitchFamily="18" charset="0"/>
              </a:rPr>
              <a:t> </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1) Матрос пришёл (предложение 1)</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2) Он поспешил скинуть (предложение 2)</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3) Стянул в три приема (предложение 3)</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4) Пиджак плыл (предложение 4)</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5) Он услышал (предложение 5)</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
        <p:nvSpPr>
          <p:cNvPr id="3" name="Текст 2"/>
          <p:cNvSpPr>
            <a:spLocks noGrp="1"/>
          </p:cNvSpPr>
          <p:nvPr>
            <p:ph type="body" idx="1"/>
          </p:nvPr>
        </p:nvSpPr>
        <p:spPr>
          <a:xfrm>
            <a:off x="2714612" y="500042"/>
            <a:ext cx="6264580" cy="1785950"/>
          </a:xfrm>
        </p:spPr>
        <p:txBody>
          <a:bodyPr/>
          <a:lstStyle/>
          <a:p>
            <a:pPr algn="ctr"/>
            <a:r>
              <a:rPr lang="ru-RU" sz="2800" b="1" dirty="0" smtClean="0">
                <a:solidFill>
                  <a:srgbClr val="FF0000"/>
                </a:solidFill>
                <a:latin typeface="Arial Black" pitchFamily="34" charset="0"/>
              </a:rPr>
              <a:t>7.</a:t>
            </a:r>
            <a:r>
              <a:rPr lang="ru-RU" sz="2800" b="1" i="1" dirty="0" smtClean="0">
                <a:solidFill>
                  <a:srgbClr val="FF0000"/>
                </a:solidFill>
                <a:latin typeface="Arial Black" pitchFamily="34" charset="0"/>
              </a:rPr>
              <a:t> Синтаксический анализ.</a:t>
            </a:r>
            <a:endParaRPr lang="ru-RU" sz="2800" dirty="0" smtClean="0">
              <a:solidFill>
                <a:srgbClr val="FF0000"/>
              </a:solidFill>
              <a:latin typeface="Arial Black" pitchFamily="34" charset="0"/>
            </a:endParaRPr>
          </a:p>
          <a:p>
            <a:pPr algn="ctr"/>
            <a:r>
              <a:rPr lang="ru-RU" sz="2800" b="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1736" y="2357430"/>
            <a:ext cx="6407456" cy="2528895"/>
          </a:xfrm>
        </p:spPr>
        <p:txBody>
          <a:bodyPr>
            <a:normAutofit fontScale="90000"/>
          </a:bodyPr>
          <a:lstStyle/>
          <a:p>
            <a:pPr>
              <a:lnSpc>
                <a:spcPct val="100000"/>
              </a:lnSpc>
            </a:pPr>
            <a:r>
              <a:rPr lang="ru-RU" sz="1600" dirty="0" smtClean="0">
                <a:effectLst/>
                <a:latin typeface="Times New Roman" pitchFamily="18" charset="0"/>
                <a:cs typeface="Times New Roman" pitchFamily="18" charset="0"/>
              </a:rPr>
              <a:t>(1) В нашей стране встречаются разные виды рябины, и обитает она во всех зонах.</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(2)Особенно удивительна рябина домашняя, которая растёт в Крыму. (3)Листья у неё похожи на листья обыкновенной рябины, плоды же по форме и величине вполне сравнимы с плодами дикой груши или яблони. (4)Созревая в октябре, они обретают зеленую окраску, а потом буреют. (5)По сахаристости они приближаются к плодам дикого винограда.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Укажите варианты ответов, в которых верно выделена </a:t>
            </a:r>
            <a:r>
              <a:rPr lang="ru-RU" sz="1600" u="sng" dirty="0" smtClean="0">
                <a:solidFill>
                  <a:srgbClr val="FF0000"/>
                </a:solidFill>
                <a:latin typeface="Times New Roman" pitchFamily="18" charset="0"/>
                <a:cs typeface="Times New Roman" pitchFamily="18" charset="0"/>
              </a:rPr>
              <a:t>грамматическая основа</a:t>
            </a:r>
            <a:r>
              <a:rPr lang="ru-RU" sz="1600" dirty="0" smtClean="0">
                <a:solidFill>
                  <a:srgbClr val="FF0000"/>
                </a:solidFill>
                <a:latin typeface="Times New Roman" pitchFamily="18" charset="0"/>
                <a:cs typeface="Times New Roman" pitchFamily="18" charset="0"/>
              </a:rPr>
              <a:t> в одном из предложений или в одной из частей сложного предложения текста. Запишите номера ответов.</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1) Виды рябины встречаются (предложение 1)</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2) Которая растёт (предложение 2)</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3) Плоды сравнимы (предложение 3)</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4) Они обретают окраску (предложение 4)</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5) Приближаются (предложение 5)</a:t>
            </a:r>
            <a:r>
              <a:rPr lang="ru-RU" dirty="0" smtClean="0"/>
              <a:t/>
            </a:r>
            <a:br>
              <a:rPr lang="ru-RU" dirty="0" smtClean="0"/>
            </a:br>
            <a:endParaRPr lang="ru-RU" dirty="0"/>
          </a:p>
        </p:txBody>
      </p:sp>
      <p:sp>
        <p:nvSpPr>
          <p:cNvPr id="3" name="Текст 2"/>
          <p:cNvSpPr>
            <a:spLocks noGrp="1"/>
          </p:cNvSpPr>
          <p:nvPr>
            <p:ph type="body" idx="1"/>
          </p:nvPr>
        </p:nvSpPr>
        <p:spPr/>
        <p:txBody>
          <a:bodyPr/>
          <a:lstStyle/>
          <a:p>
            <a:pPr algn="ctr"/>
            <a:r>
              <a:rPr lang="ru-RU" sz="2800" b="1" dirty="0" smtClean="0">
                <a:solidFill>
                  <a:srgbClr val="FF0000"/>
                </a:solidFill>
                <a:latin typeface="Arial Black" pitchFamily="34" charset="0"/>
              </a:rPr>
              <a:t>8.</a:t>
            </a:r>
            <a:r>
              <a:rPr lang="ru-RU" sz="2800" b="1" i="1" dirty="0" smtClean="0">
                <a:solidFill>
                  <a:srgbClr val="FF0000"/>
                </a:solidFill>
                <a:latin typeface="Arial Black" pitchFamily="34" charset="0"/>
              </a:rPr>
              <a:t> Синтаксический анализ.</a:t>
            </a:r>
            <a:endParaRPr lang="ru-RU" sz="2800" dirty="0" smtClean="0">
              <a:solidFill>
                <a:srgbClr val="FF0000"/>
              </a:solidFill>
              <a:latin typeface="Arial Black" pitchFamily="34" charset="0"/>
            </a:endParaRPr>
          </a:p>
          <a:p>
            <a:pPr algn="ctr"/>
            <a:r>
              <a:rPr lang="ru-RU" sz="2800" b="1" dirty="0" smtClean="0">
                <a:solidFill>
                  <a:srgbClr val="FF0000"/>
                </a:solidFill>
                <a:latin typeface="Arial Black" pitchFamily="34" charset="0"/>
              </a:rPr>
              <a:t>Прочитайте текст</a:t>
            </a:r>
            <a:endParaRPr lang="ru-RU" sz="2800" dirty="0" smtClean="0">
              <a:solidFill>
                <a:srgbClr val="FF0000"/>
              </a:solidFill>
              <a:latin typeface="Arial Black" pitchFamily="34" charset="0"/>
            </a:endParaRPr>
          </a:p>
          <a:p>
            <a:pPr algn="ctr"/>
            <a:r>
              <a:rPr lang="ru-RU" sz="2800" dirty="0" smtClean="0">
                <a:solidFill>
                  <a:srgbClr val="FF0000"/>
                </a:solidFill>
                <a:latin typeface="Arial Black" pitchFamily="34" charset="0"/>
              </a:rPr>
              <a:t>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85</TotalTime>
  <Words>667</Words>
  <PresentationFormat>Экран (4:3)</PresentationFormat>
  <Paragraphs>163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Солнцестояние</vt:lpstr>
      <vt:lpstr>Синтаксический анализ текста</vt:lpstr>
      <vt:lpstr>1)Наклонились вниз на длинном стебельке белоснежные фарфоровые кольца с резными краями. (2)Кажется, что неизвестный мастер придал такую необычную форму речному жемчугу. (3)К концу лета они превратятся в оранжево-красные бусинки. (4)Словно из далеких стран попали в лес драгоценные камни. (5)Ландыш представляется мне символом леса.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Кольца наклонились вниз (предложение 1) 2) Мастер придал (предложение 2) 3) Превратятся в бусинки (предложение 3) 4) Камни попали (предложение 4) 5) Ландыш представляется символом (предложение 5) </vt:lpstr>
      <vt:lpstr>(1)Закат тяжело пылает на кронах деревьев, золотит их старинной позолотой. (2)Последний луч солнца ещё касается их верхушек, а у подножия сосен уже темно и глухо. (3)Бесшумно летают и словно заглядывают в лицо летучие мыши. (4)На западе ещё тлеет зорька, в зарослях волчьих ягод кричит выпь. (5)Вот и озеро.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Закат пылает, золотит (предложение 1) 2) Луч солнца касается (предложение 2) 3) Мыши заглядывают (предложение 3) 4) Тлеет, кричит (предложение 4) 5) Озеро (предложение 5) </vt:lpstr>
      <vt:lpstr>(1)В охотничью пору на Урале мы уходили в горы и бродили там, как настоящие дикари. (2)Солнечный закат в горах удивительно хорош. (3)Тени нарастают, и на нас начинает надвигаться ночная мгла. (4)Затихший воздух чутко держит каждый шорох. (5)Переживаешь тревожное настроение, которое будит воображение.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Мы бродили (предложение 1) 2) Закат хорош (предложение 2) 3) Мгла начинает надвигаться (предложение 3) 4) Держит шорох (предложение 4) 5) Будит воображение (предложение 5)   </vt:lpstr>
      <vt:lpstr>(1)Часами он бродил после бури по берегу и спасал, кого ещё можно спасти. (2)Он радовался, видя, как рыба, брошенная в воду, уплывала, весело махнув хвостом. (3)Он радовался каждый раз, когда полууснувшие рыбы, плававшие в воде боком или брюшком, в конце концов оживали. (4)Подбирая на берегу большую рыбу, Ихтиандр нёс её к воде. (5)Рыба трепетала в его руках, а он смеялся и уговаривал её не биться и потерпеть ещё немного.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Он бродил (предложение 1) 2) Рыба уплывала (предложение 2) 3) Он радовался (предложение 3) 4) Ихтиандр нес её (предложение 4) 5) Он уговаривал не биться и потерпеть (предложение 5)   </vt:lpstr>
      <vt:lpstr>(1) Вот зазвенел сушняк, захрустел снег. (2)Это через сугробы по лунной дорожке пробираются дымчато-серые лоси. (3)В поисках пищи приходится шагать им по глубокому снегу в юго-восточном направлении. (4)Трудно искать пищу зимой! (5)Весна, но золотисто-красное солнышко придет в тайгу только в апреле.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Снег захрустел (предложение 1) 2) Это пробираются (предложение 2) 3) Им приходится (предложение 3) 4) Трудно (предложение 4) 5) Весна (предложение 5)   </vt:lpstr>
      <vt:lpstr>(1) Полна тайн сумрачно-хмурая тишина зимнего леса. (2)Мягко-серебристый свет луны проникает сквозь черно-изумрудную крону хвойных деревьев и тихо освещает бело-синие сугробы тайги. (3)Под сугробом в своей берлоге дремлет в ночной тиши темно-бурый медведь. (4)Его не беспокоят холодный луч луны и разнообразные шорохи леса. 5)Еще в сентябре медведь объелся желудей, ягод брусники, а сейчас спит сладко-нежным сном.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Полна тайн (предложение 1) 2) Свет проникает освещает (предложение 2) 3) Дремлет (предложение 3) 4) Шорохи луч не беспокоят (предложение 4) 5) Медведь объелся (предложение 5) </vt:lpstr>
      <vt:lpstr>(1) Заметив, что пароход не остановился, а продолжает прежний курс, матрос немного успокоился и пришёл в себя. (2)Прежде всего он поспешил скинуть робу, мешавшую плыть. (3)Перевернувшись несколько раз и отплёвываясь от солоновато-горькой волны, матрос в три приёма стянул тяжёлый от воды пиджак. (4)Пиджак, раскинув рукава, плыл некоторое время за матросом, не желая расстаться с хозяином и норовя обвиться вокруг его ног. (5) Вдруг он услышал нежный всплеск вёсел и немного погодя увидел почти чёрный силуэт шаланды.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Матрос пришёл (предложение 1) 2) Он поспешил скинуть (предложение 2) 3) Стянул в три приема (предложение 3) 4) Пиджак плыл (предложение 4) 5) Он услышал (предложение 5)   </vt:lpstr>
      <vt:lpstr>(1) В нашей стране встречаются разные виды рябины, и обитает она во всех зонах. (2)Особенно удивительна рябина домашняя, которая растёт в Крыму. (3)Листья у неё похожи на листья обыкновенной рябины, плоды же по форме и величине вполне сравнимы с плодами дикой груши или яблони. (4)Созревая в октябре, они обретают зеленую окраску, а потом буреют. (5)По сахаристости они приближаются к плодам дикого винограда.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Виды рябины встречаются (предложение 1) 2) Которая растёт (предложение 2) 3) Плоды сравнимы (предложение 3) 4) Они обретают окраску (предложение 4) 5) Приближаются (предложение 5) </vt:lpstr>
      <vt:lpstr>(1) Русская берёза! (2)Ни одно из деревьев не вмещает столько национальных понятий, не рождает столько образов и сравнений. (3)Наблюдая в лесу, я понял, что берёза — это воистину крестьянское дерево. (4) Всматриваясь в берёзовый лес, в узловатые его стволы, вспоминаешь мозолистые, трудовые крестьянские руки, сноровисто делающие любую тяжелую работу. (5) Смотришь на берёзу, и проносятся в памяти переливчатые деревенские песни, звуки гармошки, юность, детство — и в душе любовно обнимаешь это дерево как самое тебе близкое и дорогое.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Русская береза (предложение 1) 2) Ни одно из деревьев не вмещает (предложение 2) 3) Берёза — дерево (предложение 3) 4) Вспоминаешь (предложение 4) 5) Обнимаешь дерево (предложение 5) </vt:lpstr>
      <vt:lpstr>(1) Летнее, июльское утро! (2) Еще свежо, но уже чувствуется близость жары. (3) Вас обдает накопившимся теплым запахом ночи. (4) Небо темнеет по краям, колючим зноем пышет неподвижный воздух. (5) Вдали стеной стоит дубовый лес, и блестит, и алеет на солнце.   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   1) Утро (предложение 1) 2) Свежо (предложение 2) 3) Вас обдаёт (предложение 3) 4) Небо пышет (предложение 4) 5) Лес стоит (предложение 5)   </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Удачи на экзамене!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Синтаксический анализ текста</dc:title>
  <dc:creator>Алёна</dc:creator>
  <cp:lastModifiedBy>Алёна</cp:lastModifiedBy>
  <cp:revision>10</cp:revision>
  <dcterms:created xsi:type="dcterms:W3CDTF">2022-11-13T10:48:57Z</dcterms:created>
  <dcterms:modified xsi:type="dcterms:W3CDTF">2022-11-13T12:25:25Z</dcterms:modified>
</cp:coreProperties>
</file>