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3" r:id="rId4"/>
    <p:sldId id="271" r:id="rId5"/>
    <p:sldId id="281" r:id="rId6"/>
    <p:sldId id="272" r:id="rId7"/>
    <p:sldId id="268" r:id="rId8"/>
    <p:sldId id="263" r:id="rId9"/>
    <p:sldId id="258" r:id="rId10"/>
    <p:sldId id="267" r:id="rId11"/>
    <p:sldId id="266" r:id="rId12"/>
    <p:sldId id="264" r:id="rId13"/>
    <p:sldId id="265" r:id="rId14"/>
    <p:sldId id="277" r:id="rId15"/>
    <p:sldId id="278" r:id="rId16"/>
    <p:sldId id="279" r:id="rId17"/>
    <p:sldId id="280" r:id="rId18"/>
    <p:sldId id="282" r:id="rId19"/>
    <p:sldId id="269" r:id="rId20"/>
    <p:sldId id="275" r:id="rId21"/>
    <p:sldId id="276" r:id="rId22"/>
    <p:sldId id="260" r:id="rId23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190FF"/>
    <a:srgbClr val="61B0FF"/>
    <a:srgbClr val="8BC5FF"/>
    <a:srgbClr val="A3D1FF"/>
    <a:srgbClr val="AFD7FF"/>
    <a:srgbClr val="B7DBFF"/>
    <a:srgbClr val="99CCFF"/>
    <a:srgbClr val="66CCFF"/>
    <a:srgbClr val="FFD96D"/>
    <a:srgbClr val="CC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8574" autoAdjust="0"/>
    <p:restoredTop sz="94660"/>
  </p:normalViewPr>
  <p:slideViewPr>
    <p:cSldViewPr>
      <p:cViewPr varScale="1">
        <p:scale>
          <a:sx n="100" d="100"/>
          <a:sy n="100" d="100"/>
        </p:scale>
        <p:origin x="-55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Блок-схема: документ 9"/>
          <p:cNvSpPr/>
          <p:nvPr userDrawn="1"/>
        </p:nvSpPr>
        <p:spPr>
          <a:xfrm flipH="1">
            <a:off x="381000" y="304800"/>
            <a:ext cx="8382000" cy="6248400"/>
          </a:xfrm>
          <a:prstGeom prst="flowChartDocument">
            <a:avLst/>
          </a:prstGeom>
          <a:solidFill>
            <a:schemeClr val="bg1"/>
          </a:solidFill>
          <a:ln>
            <a:solidFill>
              <a:srgbClr val="66CCFF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 descr="set-of-school-items-isolated-vector-16086544.jpg"/>
          <p:cNvPicPr>
            <a:picLocks noChangeAspect="1"/>
          </p:cNvPicPr>
          <p:nvPr userDrawn="1"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 rot="20587909">
            <a:off x="6624933" y="376829"/>
            <a:ext cx="1888022" cy="2202691"/>
          </a:xfrm>
          <a:prstGeom prst="rect">
            <a:avLst/>
          </a:prstGeom>
        </p:spPr>
      </p:pic>
      <p:pic>
        <p:nvPicPr>
          <p:cNvPr id="28" name="Рисунок 27" descr="401020-3.jpg"/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444" t="67778" r="68889" b="4444"/>
          <a:stretch>
            <a:fillRect/>
          </a:stretch>
        </p:blipFill>
        <p:spPr>
          <a:xfrm rot="2361494">
            <a:off x="2393339" y="5642976"/>
            <a:ext cx="429491" cy="492125"/>
          </a:xfrm>
          <a:prstGeom prst="rect">
            <a:avLst/>
          </a:prstGeom>
        </p:spPr>
      </p:pic>
      <p:pic>
        <p:nvPicPr>
          <p:cNvPr id="15" name="Рисунок 14" descr="pencil_PNG3862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 rot="425150">
            <a:off x="7294699" y="1924417"/>
            <a:ext cx="1197990" cy="977225"/>
          </a:xfrm>
          <a:prstGeom prst="rect">
            <a:avLst/>
          </a:prstGeom>
        </p:spPr>
      </p:pic>
      <p:pic>
        <p:nvPicPr>
          <p:cNvPr id="27" name="Рисунок 26" descr="uisz4mg-001.jpg"/>
          <p:cNvPicPr>
            <a:picLocks noChangeAspect="1"/>
          </p:cNvPicPr>
          <p:nvPr userDrawn="1"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6667" t="77110" r="31666" b="1674"/>
          <a:stretch>
            <a:fillRect/>
          </a:stretch>
        </p:blipFill>
        <p:spPr>
          <a:xfrm rot="1243733">
            <a:off x="113697" y="5489672"/>
            <a:ext cx="1703630" cy="806982"/>
          </a:xfrm>
          <a:prstGeom prst="rect">
            <a:avLst/>
          </a:prstGeom>
        </p:spPr>
      </p:pic>
      <p:pic>
        <p:nvPicPr>
          <p:cNvPr id="18" name="Рисунок 17" descr="1374853315_21.png"/>
          <p:cNvPicPr>
            <a:picLocks noChangeAspect="1"/>
          </p:cNvPicPr>
          <p:nvPr userDrawn="1"/>
        </p:nvPicPr>
        <p:blipFill>
          <a:blip r:embed="rId6" cstate="print"/>
          <a:srcRect l="82692" t="69460" r="1236" b="11473"/>
          <a:stretch>
            <a:fillRect/>
          </a:stretch>
        </p:blipFill>
        <p:spPr>
          <a:xfrm>
            <a:off x="1371600" y="4520550"/>
            <a:ext cx="1066800" cy="178711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7" name="Рисунок 16" descr="167584.png"/>
          <p:cNvPicPr>
            <a:picLocks noChangeAspect="1"/>
          </p:cNvPicPr>
          <p:nvPr userDrawn="1"/>
        </p:nvPicPr>
        <p:blipFill>
          <a:blip r:embed="rId7" cstate="screen"/>
          <a:srcRect/>
          <a:stretch>
            <a:fillRect/>
          </a:stretch>
        </p:blipFill>
        <p:spPr>
          <a:xfrm rot="19372555">
            <a:off x="8451293" y="221695"/>
            <a:ext cx="345709" cy="345709"/>
          </a:xfrm>
          <a:prstGeom prst="rect">
            <a:avLst/>
          </a:prstGeom>
        </p:spPr>
      </p:pic>
      <p:pic>
        <p:nvPicPr>
          <p:cNvPr id="19" name="Рисунок 18" descr="167584.png"/>
          <p:cNvPicPr>
            <a:picLocks noChangeAspect="1"/>
          </p:cNvPicPr>
          <p:nvPr userDrawn="1"/>
        </p:nvPicPr>
        <p:blipFill>
          <a:blip r:embed="rId7" cstate="screen"/>
          <a:srcRect/>
          <a:stretch>
            <a:fillRect/>
          </a:stretch>
        </p:blipFill>
        <p:spPr>
          <a:xfrm rot="19399141">
            <a:off x="8374827" y="5631626"/>
            <a:ext cx="345709" cy="345709"/>
          </a:xfrm>
          <a:prstGeom prst="rect">
            <a:avLst/>
          </a:prstGeom>
        </p:spPr>
      </p:pic>
      <p:pic>
        <p:nvPicPr>
          <p:cNvPr id="20" name="Рисунок 19" descr="167584.png"/>
          <p:cNvPicPr>
            <a:picLocks noChangeAspect="1"/>
          </p:cNvPicPr>
          <p:nvPr userDrawn="1"/>
        </p:nvPicPr>
        <p:blipFill>
          <a:blip r:embed="rId7" cstate="screen"/>
          <a:srcRect/>
          <a:stretch>
            <a:fillRect/>
          </a:stretch>
        </p:blipFill>
        <p:spPr>
          <a:xfrm rot="19372555">
            <a:off x="374093" y="221693"/>
            <a:ext cx="345709" cy="345709"/>
          </a:xfrm>
          <a:prstGeom prst="rect">
            <a:avLst/>
          </a:prstGeom>
        </p:spPr>
      </p:pic>
      <p:pic>
        <p:nvPicPr>
          <p:cNvPr id="22" name="Рисунок 21" descr="167584.png"/>
          <p:cNvPicPr>
            <a:picLocks noChangeAspect="1"/>
          </p:cNvPicPr>
          <p:nvPr userDrawn="1"/>
        </p:nvPicPr>
        <p:blipFill>
          <a:blip r:embed="rId7" cstate="screen"/>
          <a:srcRect/>
          <a:stretch>
            <a:fillRect/>
          </a:stretch>
        </p:blipFill>
        <p:spPr>
          <a:xfrm rot="19372555">
            <a:off x="374093" y="4793693"/>
            <a:ext cx="345709" cy="345709"/>
          </a:xfrm>
          <a:prstGeom prst="rect">
            <a:avLst/>
          </a:prstGeom>
        </p:spPr>
      </p:pic>
      <p:sp>
        <p:nvSpPr>
          <p:cNvPr id="21" name="TextBox 20"/>
          <p:cNvSpPr txBox="1"/>
          <p:nvPr userDrawn="1"/>
        </p:nvSpPr>
        <p:spPr>
          <a:xfrm>
            <a:off x="0" y="6627168"/>
            <a:ext cx="55976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dirty="0" smtClean="0">
                <a:solidFill>
                  <a:srgbClr val="AFD7FF"/>
                </a:solidFill>
              </a:rPr>
              <a:t>©Ч.С.А.</a:t>
            </a:r>
            <a:endParaRPr lang="ru-RU" sz="900" dirty="0">
              <a:solidFill>
                <a:srgbClr val="AFD7FF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152400" y="152400"/>
            <a:ext cx="8839200" cy="6553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2" name="Группа 11"/>
          <p:cNvGrpSpPr/>
          <p:nvPr userDrawn="1"/>
        </p:nvGrpSpPr>
        <p:grpSpPr>
          <a:xfrm flipH="1">
            <a:off x="262667" y="4689882"/>
            <a:ext cx="2709133" cy="1787118"/>
            <a:chOff x="113697" y="4520550"/>
            <a:chExt cx="2709133" cy="1787118"/>
          </a:xfrm>
        </p:grpSpPr>
        <p:pic>
          <p:nvPicPr>
            <p:cNvPr id="9" name="Рисунок 8" descr="401020-3.jpg"/>
            <p:cNvPicPr>
              <a:picLocks noChangeAspect="1"/>
            </p:cNvPicPr>
            <p:nvPr userDrawn="1"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4444" t="67778" r="68889" b="4444"/>
            <a:stretch>
              <a:fillRect/>
            </a:stretch>
          </p:blipFill>
          <p:spPr>
            <a:xfrm rot="2361494">
              <a:off x="2393339" y="5642976"/>
              <a:ext cx="429491" cy="492125"/>
            </a:xfrm>
            <a:prstGeom prst="rect">
              <a:avLst/>
            </a:prstGeom>
          </p:spPr>
        </p:pic>
        <p:pic>
          <p:nvPicPr>
            <p:cNvPr id="10" name="Рисунок 9" descr="uisz4mg-001.jpg"/>
            <p:cNvPicPr>
              <a:picLocks noChangeAspect="1"/>
            </p:cNvPicPr>
            <p:nvPr userDrawn="1"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36667" t="77110" r="31666" b="1674"/>
            <a:stretch>
              <a:fillRect/>
            </a:stretch>
          </p:blipFill>
          <p:spPr>
            <a:xfrm rot="1243733">
              <a:off x="113697" y="5489672"/>
              <a:ext cx="1703630" cy="806982"/>
            </a:xfrm>
            <a:prstGeom prst="rect">
              <a:avLst/>
            </a:prstGeom>
          </p:spPr>
        </p:pic>
        <p:pic>
          <p:nvPicPr>
            <p:cNvPr id="11" name="Рисунок 10" descr="1374853315_21.png"/>
            <p:cNvPicPr>
              <a:picLocks noChangeAspect="1"/>
            </p:cNvPicPr>
            <p:nvPr userDrawn="1"/>
          </p:nvPicPr>
          <p:blipFill>
            <a:blip r:embed="rId4" cstate="print"/>
            <a:srcRect l="82692" t="69460" r="1236" b="11473"/>
            <a:stretch>
              <a:fillRect/>
            </a:stretch>
          </p:blipFill>
          <p:spPr>
            <a:xfrm>
              <a:off x="1371600" y="4520550"/>
              <a:ext cx="1066800" cy="1787118"/>
            </a:xfrm>
            <a:prstGeom prst="rect">
              <a:avLst/>
            </a:prstGeom>
          </p:spPr>
        </p:pic>
      </p:grpSp>
      <p:sp useBgFill="1">
        <p:nvSpPr>
          <p:cNvPr id="8" name="Рамка 7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3676"/>
            </a:avLst>
          </a:prstGeom>
          <a:ln>
            <a:solidFill>
              <a:srgbClr val="66CCFF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extBox 12"/>
          <p:cNvSpPr txBox="1"/>
          <p:nvPr userDrawn="1"/>
        </p:nvSpPr>
        <p:spPr>
          <a:xfrm>
            <a:off x="0" y="6627168"/>
            <a:ext cx="55976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dirty="0" smtClean="0">
                <a:solidFill>
                  <a:srgbClr val="AFD7FF"/>
                </a:solidFill>
              </a:rPr>
              <a:t>©Ч.С.А.</a:t>
            </a:r>
            <a:endParaRPr lang="ru-RU" sz="900" dirty="0">
              <a:solidFill>
                <a:srgbClr val="AFD7FF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нутый угол 12"/>
          <p:cNvSpPr/>
          <p:nvPr userDrawn="1"/>
        </p:nvSpPr>
        <p:spPr>
          <a:xfrm>
            <a:off x="381000" y="289200"/>
            <a:ext cx="8388000" cy="6264000"/>
          </a:xfrm>
          <a:prstGeom prst="foldedCorner">
            <a:avLst/>
          </a:prstGeom>
          <a:solidFill>
            <a:schemeClr val="bg1"/>
          </a:solidFill>
          <a:ln>
            <a:solidFill>
              <a:srgbClr val="66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 descr="167584.png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 rot="19372555">
            <a:off x="8451293" y="221695"/>
            <a:ext cx="345709" cy="345709"/>
          </a:xfrm>
          <a:prstGeom prst="rect">
            <a:avLst/>
          </a:prstGeom>
        </p:spPr>
      </p:pic>
      <p:pic>
        <p:nvPicPr>
          <p:cNvPr id="17" name="Рисунок 16" descr="167584.png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 rot="19372555">
            <a:off x="374093" y="221693"/>
            <a:ext cx="345709" cy="345709"/>
          </a:xfrm>
          <a:prstGeom prst="rect">
            <a:avLst/>
          </a:prstGeom>
        </p:spPr>
      </p:pic>
      <p:pic>
        <p:nvPicPr>
          <p:cNvPr id="18" name="Рисунок 17" descr="167584.png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 rot="19372555">
            <a:off x="374093" y="6061998"/>
            <a:ext cx="345709" cy="34570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0" y="6627168"/>
            <a:ext cx="55976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dirty="0" smtClean="0">
                <a:solidFill>
                  <a:srgbClr val="AFD7FF"/>
                </a:solidFill>
              </a:rPr>
              <a:t>©Ч.С.А.</a:t>
            </a:r>
            <a:endParaRPr lang="ru-RU" sz="900" dirty="0">
              <a:solidFill>
                <a:srgbClr val="AFD7FF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Блок-схема: документ 7"/>
          <p:cNvSpPr/>
          <p:nvPr userDrawn="1"/>
        </p:nvSpPr>
        <p:spPr>
          <a:xfrm flipH="1">
            <a:off x="381000" y="304800"/>
            <a:ext cx="8382000" cy="6248400"/>
          </a:xfrm>
          <a:prstGeom prst="flowChartDocument">
            <a:avLst/>
          </a:prstGeom>
          <a:solidFill>
            <a:schemeClr val="bg1"/>
          </a:solidFill>
          <a:ln>
            <a:solidFill>
              <a:srgbClr val="66CCFF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4" name="Группа 13"/>
          <p:cNvGrpSpPr/>
          <p:nvPr userDrawn="1"/>
        </p:nvGrpSpPr>
        <p:grpSpPr>
          <a:xfrm rot="21103855">
            <a:off x="838200" y="4419600"/>
            <a:ext cx="2057400" cy="2438400"/>
            <a:chOff x="1639508" y="4413160"/>
            <a:chExt cx="1822162" cy="2125854"/>
          </a:xfrm>
        </p:grpSpPr>
        <p:sp>
          <p:nvSpPr>
            <p:cNvPr id="15" name="Прямоугольник 14"/>
            <p:cNvSpPr/>
            <p:nvPr userDrawn="1"/>
          </p:nvSpPr>
          <p:spPr>
            <a:xfrm>
              <a:off x="1828800" y="4953000"/>
              <a:ext cx="1143000" cy="838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6" name="Рисунок 15" descr="set-of-school-items-isolated-vector-16086544.jpg"/>
            <p:cNvPicPr>
              <a:picLocks noChangeAspect="1"/>
            </p:cNvPicPr>
            <p:nvPr userDrawn="1"/>
          </p:nvPicPr>
          <p:blipFill>
            <a:blip r:embed="rId2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>
            <a:xfrm rot="19716482">
              <a:off x="1639508" y="4413160"/>
              <a:ext cx="1822162" cy="2125854"/>
            </a:xfrm>
            <a:prstGeom prst="rect">
              <a:avLst/>
            </a:prstGeom>
          </p:spPr>
        </p:pic>
      </p:grpSp>
      <p:pic>
        <p:nvPicPr>
          <p:cNvPr id="17" name="Рисунок 16" descr="pencil_PNG3862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 rot="425150">
            <a:off x="2327711" y="5810617"/>
            <a:ext cx="1197990" cy="977225"/>
          </a:xfrm>
          <a:prstGeom prst="rect">
            <a:avLst/>
          </a:prstGeom>
        </p:spPr>
      </p:pic>
      <p:pic>
        <p:nvPicPr>
          <p:cNvPr id="9" name="Рисунок 8" descr="167584.png"/>
          <p:cNvPicPr>
            <a:picLocks noChangeAspect="1"/>
          </p:cNvPicPr>
          <p:nvPr userDrawn="1"/>
        </p:nvPicPr>
        <p:blipFill>
          <a:blip r:embed="rId4" cstate="screen"/>
          <a:srcRect/>
          <a:stretch>
            <a:fillRect/>
          </a:stretch>
        </p:blipFill>
        <p:spPr>
          <a:xfrm rot="19372555">
            <a:off x="8451293" y="221695"/>
            <a:ext cx="345709" cy="345709"/>
          </a:xfrm>
          <a:prstGeom prst="rect">
            <a:avLst/>
          </a:prstGeom>
        </p:spPr>
      </p:pic>
      <p:pic>
        <p:nvPicPr>
          <p:cNvPr id="10" name="Рисунок 9" descr="167584.png"/>
          <p:cNvPicPr>
            <a:picLocks noChangeAspect="1"/>
          </p:cNvPicPr>
          <p:nvPr userDrawn="1"/>
        </p:nvPicPr>
        <p:blipFill>
          <a:blip r:embed="rId4" cstate="screen"/>
          <a:srcRect/>
          <a:stretch>
            <a:fillRect/>
          </a:stretch>
        </p:blipFill>
        <p:spPr>
          <a:xfrm rot="19399141">
            <a:off x="8374827" y="5631626"/>
            <a:ext cx="345709" cy="345709"/>
          </a:xfrm>
          <a:prstGeom prst="rect">
            <a:avLst/>
          </a:prstGeom>
        </p:spPr>
      </p:pic>
      <p:pic>
        <p:nvPicPr>
          <p:cNvPr id="11" name="Рисунок 10" descr="167584.png"/>
          <p:cNvPicPr>
            <a:picLocks noChangeAspect="1"/>
          </p:cNvPicPr>
          <p:nvPr userDrawn="1"/>
        </p:nvPicPr>
        <p:blipFill>
          <a:blip r:embed="rId4" cstate="screen"/>
          <a:srcRect/>
          <a:stretch>
            <a:fillRect/>
          </a:stretch>
        </p:blipFill>
        <p:spPr>
          <a:xfrm rot="19372555">
            <a:off x="374093" y="221693"/>
            <a:ext cx="345709" cy="345709"/>
          </a:xfrm>
          <a:prstGeom prst="rect">
            <a:avLst/>
          </a:prstGeom>
        </p:spPr>
      </p:pic>
      <p:pic>
        <p:nvPicPr>
          <p:cNvPr id="12" name="Рисунок 11" descr="167584.png"/>
          <p:cNvPicPr>
            <a:picLocks noChangeAspect="1"/>
          </p:cNvPicPr>
          <p:nvPr userDrawn="1"/>
        </p:nvPicPr>
        <p:blipFill>
          <a:blip r:embed="rId4" cstate="screen"/>
          <a:srcRect/>
          <a:stretch>
            <a:fillRect/>
          </a:stretch>
        </p:blipFill>
        <p:spPr>
          <a:xfrm rot="19372555">
            <a:off x="374093" y="4793693"/>
            <a:ext cx="345709" cy="34570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" name="TextBox 17"/>
          <p:cNvSpPr txBox="1"/>
          <p:nvPr userDrawn="1"/>
        </p:nvSpPr>
        <p:spPr>
          <a:xfrm>
            <a:off x="0" y="6627168"/>
            <a:ext cx="55976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dirty="0" smtClean="0">
                <a:solidFill>
                  <a:srgbClr val="AFD7FF"/>
                </a:solidFill>
              </a:rPr>
              <a:t>©Ч.С.А.</a:t>
            </a:r>
            <a:endParaRPr lang="ru-RU" sz="900" dirty="0">
              <a:solidFill>
                <a:srgbClr val="AFD7FF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Рамка 9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3676"/>
            </a:avLst>
          </a:prstGeom>
          <a:solidFill>
            <a:srgbClr val="99CCFF"/>
          </a:solidFill>
          <a:ln>
            <a:solidFill>
              <a:srgbClr val="66CCFF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0" y="6627168"/>
            <a:ext cx="55976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dirty="0" smtClean="0">
                <a:solidFill>
                  <a:srgbClr val="8BC5FF"/>
                </a:solidFill>
              </a:rPr>
              <a:t>©Ч.С.А.</a:t>
            </a:r>
            <a:endParaRPr lang="ru-RU" sz="900" dirty="0">
              <a:solidFill>
                <a:srgbClr val="8BC5FF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uisz4mg-001.jpg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6667" t="77110" r="31666" b="1674"/>
          <a:stretch>
            <a:fillRect/>
          </a:stretch>
        </p:blipFill>
        <p:spPr>
          <a:xfrm rot="21417020">
            <a:off x="1259239" y="5576636"/>
            <a:ext cx="1765834" cy="836447"/>
          </a:xfrm>
          <a:prstGeom prst="rect">
            <a:avLst/>
          </a:prstGeom>
        </p:spPr>
      </p:pic>
      <p:sp>
        <p:nvSpPr>
          <p:cNvPr id="6" name="Блок-схема: документ 5"/>
          <p:cNvSpPr/>
          <p:nvPr userDrawn="1"/>
        </p:nvSpPr>
        <p:spPr>
          <a:xfrm flipH="1">
            <a:off x="381000" y="304800"/>
            <a:ext cx="8382000" cy="6248400"/>
          </a:xfrm>
          <a:prstGeom prst="flowChartDocument">
            <a:avLst/>
          </a:prstGeom>
          <a:solidFill>
            <a:schemeClr val="bg1"/>
          </a:solidFill>
          <a:ln>
            <a:solidFill>
              <a:srgbClr val="66CCFF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 descr="1374853315_21.png"/>
          <p:cNvPicPr>
            <a:picLocks noChangeAspect="1"/>
          </p:cNvPicPr>
          <p:nvPr userDrawn="1"/>
        </p:nvPicPr>
        <p:blipFill>
          <a:blip r:embed="rId3" cstate="print"/>
          <a:srcRect l="82692" t="69460" r="1236" b="11473"/>
          <a:stretch>
            <a:fillRect/>
          </a:stretch>
        </p:blipFill>
        <p:spPr>
          <a:xfrm>
            <a:off x="533400" y="4672949"/>
            <a:ext cx="1143000" cy="1914769"/>
          </a:xfrm>
          <a:prstGeom prst="rect">
            <a:avLst/>
          </a:prstGeom>
        </p:spPr>
      </p:pic>
      <p:pic>
        <p:nvPicPr>
          <p:cNvPr id="7" name="Рисунок 6" descr="167584.png"/>
          <p:cNvPicPr>
            <a:picLocks noChangeAspect="1"/>
          </p:cNvPicPr>
          <p:nvPr userDrawn="1"/>
        </p:nvPicPr>
        <p:blipFill>
          <a:blip r:embed="rId4" cstate="screen"/>
          <a:srcRect/>
          <a:stretch>
            <a:fillRect/>
          </a:stretch>
        </p:blipFill>
        <p:spPr>
          <a:xfrm rot="19372555">
            <a:off x="8451293" y="221695"/>
            <a:ext cx="345709" cy="345709"/>
          </a:xfrm>
          <a:prstGeom prst="rect">
            <a:avLst/>
          </a:prstGeom>
        </p:spPr>
      </p:pic>
      <p:pic>
        <p:nvPicPr>
          <p:cNvPr id="8" name="Рисунок 7" descr="167584.png"/>
          <p:cNvPicPr>
            <a:picLocks noChangeAspect="1"/>
          </p:cNvPicPr>
          <p:nvPr userDrawn="1"/>
        </p:nvPicPr>
        <p:blipFill>
          <a:blip r:embed="rId4" cstate="screen"/>
          <a:srcRect/>
          <a:stretch>
            <a:fillRect/>
          </a:stretch>
        </p:blipFill>
        <p:spPr>
          <a:xfrm rot="19399141">
            <a:off x="8374827" y="5631626"/>
            <a:ext cx="345709" cy="345709"/>
          </a:xfrm>
          <a:prstGeom prst="rect">
            <a:avLst/>
          </a:prstGeom>
        </p:spPr>
      </p:pic>
      <p:pic>
        <p:nvPicPr>
          <p:cNvPr id="9" name="Рисунок 8" descr="167584.png"/>
          <p:cNvPicPr>
            <a:picLocks noChangeAspect="1"/>
          </p:cNvPicPr>
          <p:nvPr userDrawn="1"/>
        </p:nvPicPr>
        <p:blipFill>
          <a:blip r:embed="rId4" cstate="screen"/>
          <a:srcRect/>
          <a:stretch>
            <a:fillRect/>
          </a:stretch>
        </p:blipFill>
        <p:spPr>
          <a:xfrm rot="19372555">
            <a:off x="374093" y="221693"/>
            <a:ext cx="345709" cy="345709"/>
          </a:xfrm>
          <a:prstGeom prst="rect">
            <a:avLst/>
          </a:prstGeom>
        </p:spPr>
      </p:pic>
      <p:pic>
        <p:nvPicPr>
          <p:cNvPr id="10" name="Рисунок 9" descr="167584.png"/>
          <p:cNvPicPr>
            <a:picLocks noChangeAspect="1"/>
          </p:cNvPicPr>
          <p:nvPr userDrawn="1"/>
        </p:nvPicPr>
        <p:blipFill>
          <a:blip r:embed="rId4" cstate="screen"/>
          <a:srcRect/>
          <a:stretch>
            <a:fillRect/>
          </a:stretch>
        </p:blipFill>
        <p:spPr>
          <a:xfrm rot="19372555">
            <a:off x="374093" y="4793693"/>
            <a:ext cx="345709" cy="34570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extBox 12"/>
          <p:cNvSpPr txBox="1"/>
          <p:nvPr userDrawn="1"/>
        </p:nvSpPr>
        <p:spPr>
          <a:xfrm>
            <a:off x="0" y="6627168"/>
            <a:ext cx="55976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dirty="0" smtClean="0">
                <a:solidFill>
                  <a:srgbClr val="AFD7FF"/>
                </a:solidFill>
              </a:rPr>
              <a:t>©Ч.С.А.</a:t>
            </a:r>
            <a:endParaRPr lang="ru-RU" sz="900" dirty="0">
              <a:solidFill>
                <a:srgbClr val="AFD7FF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pencil_PNG3862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 rot="20741186" flipH="1">
            <a:off x="940403" y="5619321"/>
            <a:ext cx="1197990" cy="977225"/>
          </a:xfrm>
          <a:prstGeom prst="rect">
            <a:avLst/>
          </a:prstGeom>
        </p:spPr>
      </p:pic>
      <p:pic>
        <p:nvPicPr>
          <p:cNvPr id="6" name="Рисунок 5" descr="1374853315_21.png"/>
          <p:cNvPicPr>
            <a:picLocks noChangeAspect="1"/>
          </p:cNvPicPr>
          <p:nvPr userDrawn="1"/>
        </p:nvPicPr>
        <p:blipFill>
          <a:blip r:embed="rId3" cstate="print"/>
          <a:srcRect l="82692" t="69460" r="1236" b="11473"/>
          <a:stretch>
            <a:fillRect/>
          </a:stretch>
        </p:blipFill>
        <p:spPr>
          <a:xfrm>
            <a:off x="228600" y="4648200"/>
            <a:ext cx="1066800" cy="1787118"/>
          </a:xfrm>
          <a:prstGeom prst="rect">
            <a:avLst/>
          </a:prstGeom>
        </p:spPr>
      </p:pic>
      <p:sp useBgFill="1">
        <p:nvSpPr>
          <p:cNvPr id="5" name="Рамка 4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3676"/>
            </a:avLst>
          </a:prstGeom>
          <a:ln>
            <a:solidFill>
              <a:srgbClr val="66CCFF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0" y="6627168"/>
            <a:ext cx="55976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dirty="0" smtClean="0">
                <a:solidFill>
                  <a:srgbClr val="AFD7FF"/>
                </a:solidFill>
              </a:rPr>
              <a:t>©Ч.С.А.</a:t>
            </a:r>
            <a:endParaRPr lang="ru-RU" sz="900" dirty="0">
              <a:solidFill>
                <a:srgbClr val="AFD7FF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Блок-схема: документ 7"/>
          <p:cNvSpPr/>
          <p:nvPr userDrawn="1"/>
        </p:nvSpPr>
        <p:spPr>
          <a:xfrm flipH="1">
            <a:off x="381000" y="304800"/>
            <a:ext cx="8382000" cy="6248400"/>
          </a:xfrm>
          <a:prstGeom prst="flowChartDocument">
            <a:avLst/>
          </a:prstGeom>
          <a:solidFill>
            <a:schemeClr val="bg1"/>
          </a:solidFill>
          <a:ln>
            <a:solidFill>
              <a:srgbClr val="66CCFF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9" name="Группа 8"/>
          <p:cNvGrpSpPr/>
          <p:nvPr userDrawn="1"/>
        </p:nvGrpSpPr>
        <p:grpSpPr>
          <a:xfrm rot="21103855">
            <a:off x="825946" y="4419600"/>
            <a:ext cx="2057400" cy="2438400"/>
            <a:chOff x="1688563" y="4420178"/>
            <a:chExt cx="1822162" cy="2125854"/>
          </a:xfrm>
        </p:grpSpPr>
        <p:sp>
          <p:nvSpPr>
            <p:cNvPr id="10" name="Прямоугольник 9"/>
            <p:cNvSpPr/>
            <p:nvPr userDrawn="1"/>
          </p:nvSpPr>
          <p:spPr>
            <a:xfrm>
              <a:off x="1828800" y="4953000"/>
              <a:ext cx="1143000" cy="838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" name="Рисунок 10" descr="set-of-school-items-isolated-vector-16086544.jpg"/>
            <p:cNvPicPr>
              <a:picLocks noChangeAspect="1"/>
            </p:cNvPicPr>
            <p:nvPr userDrawn="1"/>
          </p:nvPicPr>
          <p:blipFill>
            <a:blip r:embed="rId2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>
            <a:xfrm rot="19716482">
              <a:off x="1688563" y="4420178"/>
              <a:ext cx="1822162" cy="2125854"/>
            </a:xfrm>
            <a:prstGeom prst="rect">
              <a:avLst/>
            </a:prstGeom>
          </p:spPr>
        </p:pic>
      </p:grpSp>
      <p:pic>
        <p:nvPicPr>
          <p:cNvPr id="18" name="Рисунок 17" descr="uisz4mg-001.jpg"/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6667" t="77110" r="31666" b="1674"/>
          <a:stretch>
            <a:fillRect/>
          </a:stretch>
        </p:blipFill>
        <p:spPr>
          <a:xfrm rot="21274782">
            <a:off x="2232646" y="5857473"/>
            <a:ext cx="1546218" cy="732418"/>
          </a:xfrm>
          <a:prstGeom prst="rect">
            <a:avLst/>
          </a:prstGeom>
        </p:spPr>
      </p:pic>
      <p:pic>
        <p:nvPicPr>
          <p:cNvPr id="16" name="Рисунок 15" descr="167584.png"/>
          <p:cNvPicPr>
            <a:picLocks noChangeAspect="1"/>
          </p:cNvPicPr>
          <p:nvPr userDrawn="1"/>
        </p:nvPicPr>
        <p:blipFill>
          <a:blip r:embed="rId4" cstate="screen"/>
          <a:srcRect/>
          <a:stretch>
            <a:fillRect/>
          </a:stretch>
        </p:blipFill>
        <p:spPr>
          <a:xfrm rot="19399141">
            <a:off x="8374827" y="5631626"/>
            <a:ext cx="345709" cy="345709"/>
          </a:xfrm>
          <a:prstGeom prst="rect">
            <a:avLst/>
          </a:prstGeom>
        </p:spPr>
      </p:pic>
      <p:pic>
        <p:nvPicPr>
          <p:cNvPr id="17" name="Рисунок 16" descr="167584.png"/>
          <p:cNvPicPr>
            <a:picLocks noChangeAspect="1"/>
          </p:cNvPicPr>
          <p:nvPr userDrawn="1"/>
        </p:nvPicPr>
        <p:blipFill>
          <a:blip r:embed="rId4" cstate="screen"/>
          <a:srcRect/>
          <a:stretch>
            <a:fillRect/>
          </a:stretch>
        </p:blipFill>
        <p:spPr>
          <a:xfrm rot="19372555">
            <a:off x="374093" y="4793693"/>
            <a:ext cx="345709" cy="345709"/>
          </a:xfrm>
          <a:prstGeom prst="rect">
            <a:avLst/>
          </a:prstGeom>
        </p:spPr>
      </p:pic>
      <p:pic>
        <p:nvPicPr>
          <p:cNvPr id="12" name="Рисунок 11" descr="167584.png"/>
          <p:cNvPicPr>
            <a:picLocks noChangeAspect="1"/>
          </p:cNvPicPr>
          <p:nvPr userDrawn="1"/>
        </p:nvPicPr>
        <p:blipFill>
          <a:blip r:embed="rId4" cstate="screen"/>
          <a:srcRect/>
          <a:stretch>
            <a:fillRect/>
          </a:stretch>
        </p:blipFill>
        <p:spPr>
          <a:xfrm rot="19372555">
            <a:off x="8451293" y="221695"/>
            <a:ext cx="345709" cy="345709"/>
          </a:xfrm>
          <a:prstGeom prst="rect">
            <a:avLst/>
          </a:prstGeom>
        </p:spPr>
      </p:pic>
      <p:pic>
        <p:nvPicPr>
          <p:cNvPr id="13" name="Рисунок 12" descr="167584.png"/>
          <p:cNvPicPr>
            <a:picLocks noChangeAspect="1"/>
          </p:cNvPicPr>
          <p:nvPr userDrawn="1"/>
        </p:nvPicPr>
        <p:blipFill>
          <a:blip r:embed="rId4" cstate="screen"/>
          <a:srcRect/>
          <a:stretch>
            <a:fillRect/>
          </a:stretch>
        </p:blipFill>
        <p:spPr>
          <a:xfrm rot="19372555">
            <a:off x="374093" y="221693"/>
            <a:ext cx="345709" cy="34570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9" name="TextBox 18"/>
          <p:cNvSpPr txBox="1"/>
          <p:nvPr userDrawn="1"/>
        </p:nvSpPr>
        <p:spPr>
          <a:xfrm>
            <a:off x="0" y="6627168"/>
            <a:ext cx="55976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dirty="0" smtClean="0">
                <a:solidFill>
                  <a:srgbClr val="AFD7FF"/>
                </a:solidFill>
              </a:rPr>
              <a:t>©Ч.С.А.</a:t>
            </a:r>
            <a:endParaRPr lang="ru-RU" sz="900" dirty="0">
              <a:solidFill>
                <a:srgbClr val="AFD7FF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12/11/2018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easyen.ru/load/metodika/master/videourok_kak_proverit_rabotosposobnost_ssylok/259-1-0-31985" TargetMode="External"/><Relationship Id="rId2" Type="http://schemas.openxmlformats.org/officeDocument/2006/relationships/hyperlink" Target="https://easyen.ru/load/metodika/master/videourok_sozdanie_avtorskogo_shablona_dlja_prezentacii/259-1-0-31939" TargetMode="External"/><Relationship Id="rId1" Type="http://schemas.openxmlformats.org/officeDocument/2006/relationships/slideLayout" Target="../slideLayouts/slideLayout8.xml"/><Relationship Id="rId4" Type="http://schemas.openxmlformats.org/officeDocument/2006/relationships/hyperlink" Target="http://gruppaburatino76.blogspot.com/2017/12/blog-post_10.html" TargetMode="Externa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s://easyen.ru/load/shablony_prezentacij/shkola_obrazovanie_1_sentjabrja/shablony_dlja_sozdanija_prezentacij_shkola/507-1-0-66576" TargetMode="External"/><Relationship Id="rId3" Type="http://schemas.openxmlformats.org/officeDocument/2006/relationships/hyperlink" Target="http://detsad-kitty.ru/uploads/posts/2013-07/1374853315_21.png" TargetMode="External"/><Relationship Id="rId7" Type="http://schemas.openxmlformats.org/officeDocument/2006/relationships/hyperlink" Target="http://www.40423s006.edusite.ru/images/p80_texnologiya.jpg" TargetMode="External"/><Relationship Id="rId2" Type="http://schemas.openxmlformats.org/officeDocument/2006/relationships/hyperlink" Target="http://clipart-library.com/image_gallery/167584.png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cdn.vectorstock.com/i/1000x1000/65/44/set-of-school-items-isolated-vector-16086544.jpg" TargetMode="External"/><Relationship Id="rId5" Type="http://schemas.openxmlformats.org/officeDocument/2006/relationships/hyperlink" Target="https://botana.cc/prepod/_bloks/pic/uisz4mg-001.jpg" TargetMode="External"/><Relationship Id="rId4" Type="http://schemas.openxmlformats.org/officeDocument/2006/relationships/hyperlink" Target="http://pngimg.com/uploads/pencil/pencil_PNG3862.png" TargetMode="External"/><Relationship Id="rId9" Type="http://schemas.openxmlformats.org/officeDocument/2006/relationships/hyperlink" Target="%D0%B8%D1%81%D1%83%D0%BD%D0%BA%D0%B8%20%D0%BA%D0%B0%D0%BA%20%D0%B4%D0%B5%D1%82%D0%B8%20%D1%87%D0%B8%D1%81%D1%82%D1%8F%D1%82%20%D0%B4%D0%BE%D1%80%D0%BE%D0%B6%D0%BA%D0%B8&amp;rpt=simage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81000" y="381000"/>
            <a:ext cx="87630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i="1" dirty="0" smtClean="0">
                <a:solidFill>
                  <a:srgbClr val="0070C0"/>
                </a:solidFill>
              </a:rPr>
              <a:t>Открытый </a:t>
            </a:r>
            <a:br>
              <a:rPr lang="ru-RU" sz="4000" b="1" i="1" dirty="0" smtClean="0">
                <a:solidFill>
                  <a:srgbClr val="0070C0"/>
                </a:solidFill>
              </a:rPr>
            </a:br>
            <a:r>
              <a:rPr lang="ru-RU" sz="4000" b="1" i="1" dirty="0" smtClean="0">
                <a:solidFill>
                  <a:srgbClr val="FFC000"/>
                </a:solidFill>
              </a:rPr>
              <a:t>урок  математики</a:t>
            </a:r>
            <a:r>
              <a:rPr lang="ru-RU" sz="4000" b="1" i="1" dirty="0" smtClean="0"/>
              <a:t> </a:t>
            </a:r>
            <a:r>
              <a:rPr lang="ru-RU" sz="4000" b="1" i="1" dirty="0" smtClean="0">
                <a:solidFill>
                  <a:srgbClr val="C00000"/>
                </a:solidFill>
              </a:rPr>
              <a:t/>
            </a:r>
            <a:br>
              <a:rPr lang="ru-RU" sz="4000" b="1" i="1" dirty="0" smtClean="0">
                <a:solidFill>
                  <a:srgbClr val="C00000"/>
                </a:solidFill>
              </a:rPr>
            </a:br>
            <a:r>
              <a:rPr lang="ru-RU" sz="4000" b="1" i="1" dirty="0" smtClean="0">
                <a:solidFill>
                  <a:srgbClr val="009900"/>
                </a:solidFill>
              </a:rPr>
              <a:t>в  3  «Г» классе </a:t>
            </a:r>
            <a:r>
              <a:rPr lang="ru-RU" sz="4000" b="1" i="1" dirty="0" smtClean="0"/>
              <a:t/>
            </a:r>
            <a:br>
              <a:rPr lang="ru-RU" sz="4000" b="1" i="1" dirty="0" smtClean="0"/>
            </a:br>
            <a:r>
              <a:rPr lang="ru-RU" sz="4000" b="1" i="1" dirty="0" smtClean="0">
                <a:solidFill>
                  <a:srgbClr val="C00000"/>
                </a:solidFill>
              </a:rPr>
              <a:t>на тему: </a:t>
            </a:r>
            <a:r>
              <a:rPr lang="ru-RU" sz="4000" b="1" i="1" dirty="0" smtClean="0"/>
              <a:t/>
            </a:r>
            <a:br>
              <a:rPr lang="ru-RU" sz="4000" b="1" i="1" dirty="0" smtClean="0"/>
            </a:br>
            <a:r>
              <a:rPr lang="ru-RU" sz="4000" b="1" i="1" dirty="0" smtClean="0">
                <a:solidFill>
                  <a:srgbClr val="0000FF"/>
                </a:solidFill>
              </a:rPr>
              <a:t>«Таблица умножения и деления».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705600" y="1524000"/>
            <a:ext cx="2262158" cy="120032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7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= 68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81000" y="1524000"/>
            <a:ext cx="6673623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7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79 – 16 + 40 : 8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486400" y="685800"/>
            <a:ext cx="569388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/>
                <a:solidFill>
                  <a:schemeClr val="accent3"/>
                </a:solidFill>
              </a:rPr>
              <a:t>1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828800" y="685800"/>
            <a:ext cx="569388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/>
                <a:solidFill>
                  <a:schemeClr val="accent3"/>
                </a:solidFill>
              </a:rPr>
              <a:t>2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657600" y="685800"/>
            <a:ext cx="569388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/>
                <a:solidFill>
                  <a:schemeClr val="accent3"/>
                </a:solidFill>
              </a:rPr>
              <a:t>3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04800" y="3657600"/>
            <a:ext cx="6442789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7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70 – 49 : 7 - 30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629400" y="3581400"/>
            <a:ext cx="2262159" cy="120032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7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= 33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905000" y="3048000"/>
            <a:ext cx="569388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/>
                <a:solidFill>
                  <a:schemeClr val="accent3"/>
                </a:solidFill>
              </a:rPr>
              <a:t>2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505200" y="3048000"/>
            <a:ext cx="569388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/>
                <a:solidFill>
                  <a:schemeClr val="accent3"/>
                </a:solidFill>
              </a:rPr>
              <a:t>1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3048000"/>
            <a:ext cx="569388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/>
                <a:solidFill>
                  <a:schemeClr val="accent3"/>
                </a:solidFill>
              </a:rPr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33800" y="1828800"/>
            <a:ext cx="4572000" cy="40934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 smtClean="0">
                <a:solidFill>
                  <a:srgbClr val="FF0000"/>
                </a:solidFill>
              </a:rPr>
              <a:t>Вяжет бабушка на спицах</a:t>
            </a:r>
            <a:br>
              <a:rPr lang="ru-RU" sz="2000" dirty="0" smtClean="0">
                <a:solidFill>
                  <a:srgbClr val="FF0000"/>
                </a:solidFill>
              </a:rPr>
            </a:br>
            <a:r>
              <a:rPr lang="ru-RU" sz="2000" dirty="0" smtClean="0">
                <a:solidFill>
                  <a:srgbClr val="FF0000"/>
                </a:solidFill>
              </a:rPr>
              <a:t>Кофту, свитер и носки.</a:t>
            </a:r>
            <a:br>
              <a:rPr lang="ru-RU" sz="2000" dirty="0" smtClean="0">
                <a:solidFill>
                  <a:srgbClr val="FF0000"/>
                </a:solidFill>
              </a:rPr>
            </a:br>
            <a:r>
              <a:rPr lang="ru-RU" sz="2000" dirty="0" smtClean="0">
                <a:solidFill>
                  <a:srgbClr val="FF0000"/>
                </a:solidFill>
              </a:rPr>
              <a:t>А котёнок веселится,</a:t>
            </a:r>
            <a:br>
              <a:rPr lang="ru-RU" sz="2000" dirty="0" smtClean="0">
                <a:solidFill>
                  <a:srgbClr val="FF0000"/>
                </a:solidFill>
              </a:rPr>
            </a:br>
            <a:r>
              <a:rPr lang="ru-RU" sz="2000" dirty="0" smtClean="0">
                <a:solidFill>
                  <a:srgbClr val="FF0000"/>
                </a:solidFill>
              </a:rPr>
              <a:t>Рядом делает прыжки.</a:t>
            </a:r>
            <a:br>
              <a:rPr lang="ru-RU" sz="2000" dirty="0" smtClean="0">
                <a:solidFill>
                  <a:srgbClr val="FF0000"/>
                </a:solidFill>
              </a:rPr>
            </a:br>
            <a:r>
              <a:rPr lang="ru-RU" sz="2000" dirty="0" smtClean="0">
                <a:solidFill>
                  <a:srgbClr val="FF0000"/>
                </a:solidFill>
              </a:rPr>
              <a:t>То застынет и на нитку</a:t>
            </a:r>
            <a:br>
              <a:rPr lang="ru-RU" sz="2000" dirty="0" smtClean="0">
                <a:solidFill>
                  <a:srgbClr val="FF0000"/>
                </a:solidFill>
              </a:rPr>
            </a:br>
            <a:r>
              <a:rPr lang="ru-RU" sz="2000" dirty="0" smtClean="0">
                <a:solidFill>
                  <a:srgbClr val="FF0000"/>
                </a:solidFill>
              </a:rPr>
              <a:t>Смотрит, глаз не оторвёт,</a:t>
            </a:r>
            <a:br>
              <a:rPr lang="ru-RU" sz="2000" dirty="0" smtClean="0">
                <a:solidFill>
                  <a:srgbClr val="FF0000"/>
                </a:solidFill>
              </a:rPr>
            </a:br>
            <a:r>
              <a:rPr lang="ru-RU" sz="2000" dirty="0" smtClean="0">
                <a:solidFill>
                  <a:srgbClr val="FF0000"/>
                </a:solidFill>
              </a:rPr>
              <a:t>То - такой бесёнок прыткий -</a:t>
            </a:r>
            <a:br>
              <a:rPr lang="ru-RU" sz="2000" dirty="0" smtClean="0">
                <a:solidFill>
                  <a:srgbClr val="FF0000"/>
                </a:solidFill>
              </a:rPr>
            </a:br>
            <a:r>
              <a:rPr lang="ru-RU" sz="2000" dirty="0" smtClean="0">
                <a:solidFill>
                  <a:srgbClr val="FF0000"/>
                </a:solidFill>
              </a:rPr>
              <a:t>Нитку лапами прижмёт.</a:t>
            </a:r>
            <a:br>
              <a:rPr lang="ru-RU" sz="2000" dirty="0" smtClean="0">
                <a:solidFill>
                  <a:srgbClr val="FF0000"/>
                </a:solidFill>
              </a:rPr>
            </a:br>
            <a:r>
              <a:rPr lang="ru-RU" sz="2000" dirty="0" smtClean="0">
                <a:solidFill>
                  <a:srgbClr val="FF0000"/>
                </a:solidFill>
              </a:rPr>
              <a:t/>
            </a:r>
            <a:br>
              <a:rPr lang="ru-RU" sz="2000" dirty="0" smtClean="0">
                <a:solidFill>
                  <a:srgbClr val="FF0000"/>
                </a:solidFill>
              </a:rPr>
            </a:br>
            <a:r>
              <a:rPr lang="ru-RU" sz="2000" dirty="0" smtClean="0">
                <a:solidFill>
                  <a:srgbClr val="FF0000"/>
                </a:solidFill>
              </a:rPr>
              <a:t>У бабули передышка:</a:t>
            </a:r>
            <a:br>
              <a:rPr lang="ru-RU" sz="2000" dirty="0" smtClean="0">
                <a:solidFill>
                  <a:srgbClr val="FF0000"/>
                </a:solidFill>
              </a:rPr>
            </a:br>
            <a:r>
              <a:rPr lang="ru-RU" sz="2000" dirty="0" smtClean="0">
                <a:solidFill>
                  <a:srgbClr val="FF0000"/>
                </a:solidFill>
              </a:rPr>
              <a:t>Вновь не вяжется носок...</a:t>
            </a:r>
            <a:br>
              <a:rPr lang="ru-RU" sz="2000" dirty="0" smtClean="0">
                <a:solidFill>
                  <a:srgbClr val="FF0000"/>
                </a:solidFill>
              </a:rPr>
            </a:br>
            <a:r>
              <a:rPr lang="ru-RU" sz="2000" dirty="0" smtClean="0">
                <a:solidFill>
                  <a:srgbClr val="FF0000"/>
                </a:solidFill>
              </a:rPr>
              <a:t>Потому что шалунишка</a:t>
            </a:r>
            <a:br>
              <a:rPr lang="ru-RU" sz="2000" dirty="0" smtClean="0">
                <a:solidFill>
                  <a:srgbClr val="FF0000"/>
                </a:solidFill>
              </a:rPr>
            </a:br>
            <a:r>
              <a:rPr lang="ru-RU" sz="2000" dirty="0" smtClean="0">
                <a:solidFill>
                  <a:srgbClr val="FF0000"/>
                </a:solidFill>
              </a:rPr>
              <a:t>Закатил под стол ... (клубок)</a:t>
            </a:r>
            <a:endParaRPr lang="ru-RU" sz="2000" dirty="0">
              <a:solidFill>
                <a:srgbClr val="FF0000"/>
              </a:solidFill>
            </a:endParaRPr>
          </a:p>
        </p:txBody>
      </p:sp>
      <p:pic>
        <p:nvPicPr>
          <p:cNvPr id="6146" name="Picture 2" descr="http://rukodelka.ru/new_images/magazines/4555/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685800"/>
            <a:ext cx="3177446" cy="40386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581400" y="685800"/>
            <a:ext cx="38964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Физминутка</a:t>
            </a:r>
            <a:endParaRPr lang="ru-RU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457200" y="1752600"/>
          <a:ext cx="8305799" cy="3352800"/>
        </p:xfrm>
        <a:graphic>
          <a:graphicData uri="http://schemas.openxmlformats.org/drawingml/2006/table">
            <a:tbl>
              <a:tblPr/>
              <a:tblGrid>
                <a:gridCol w="3295419"/>
                <a:gridCol w="2774204"/>
                <a:gridCol w="2236176"/>
              </a:tblGrid>
              <a:tr h="1555968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4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На 1 свитер</a:t>
                      </a:r>
                      <a:endParaRPr lang="ru-RU" sz="4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/>
                        <a:ea typeface="Times New Roman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4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Кол-во </a:t>
                      </a:r>
                      <a:br>
                        <a:rPr lang="ru-RU" sz="4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</a:br>
                      <a:r>
                        <a:rPr lang="ru-RU" sz="4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свитеров</a:t>
                      </a:r>
                      <a:endParaRPr lang="ru-RU" sz="4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/>
                        <a:ea typeface="Times New Roman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4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Всего </a:t>
                      </a:r>
                      <a:br>
                        <a:rPr lang="ru-RU" sz="4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</a:br>
                      <a:r>
                        <a:rPr lang="ru-RU" sz="4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мотков</a:t>
                      </a:r>
                      <a:endParaRPr lang="ru-RU" sz="4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/>
                        <a:ea typeface="Times New Roman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98416">
                <a:tc rowSpan="2"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4400">
                          <a:latin typeface="Times New Roman"/>
                          <a:ea typeface="Times New Roman"/>
                        </a:rPr>
                        <a:t>Одинаковое</a:t>
                      </a:r>
                      <a:endParaRPr lang="ru-RU" sz="4400">
                        <a:latin typeface="Arial"/>
                        <a:ea typeface="Times New Roman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4400">
                          <a:latin typeface="Times New Roman"/>
                          <a:ea typeface="Times New Roman"/>
                        </a:rPr>
                        <a:t>3 св.</a:t>
                      </a:r>
                      <a:endParaRPr lang="ru-RU" sz="4400">
                        <a:latin typeface="Arial"/>
                        <a:ea typeface="Times New Roman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4400" dirty="0">
                          <a:latin typeface="Times New Roman"/>
                          <a:ea typeface="Times New Roman"/>
                        </a:rPr>
                        <a:t>12 мот.</a:t>
                      </a:r>
                      <a:endParaRPr lang="ru-RU" sz="4400" dirty="0">
                        <a:latin typeface="Arial"/>
                        <a:ea typeface="Times New Roman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9841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4400">
                          <a:latin typeface="Times New Roman"/>
                          <a:ea typeface="Times New Roman"/>
                        </a:rPr>
                        <a:t>5 св.</a:t>
                      </a:r>
                      <a:endParaRPr lang="ru-RU" sz="4400">
                        <a:latin typeface="Arial"/>
                        <a:ea typeface="Times New Roman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4400" dirty="0">
                          <a:latin typeface="Times New Roman"/>
                          <a:ea typeface="Times New Roman"/>
                        </a:rPr>
                        <a:t>?</a:t>
                      </a:r>
                      <a:endParaRPr lang="ru-RU" sz="4400" dirty="0">
                        <a:latin typeface="Arial"/>
                        <a:ea typeface="Times New Roman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2667000" y="304800"/>
            <a:ext cx="3748014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80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Задача</a:t>
            </a:r>
            <a:endParaRPr lang="ru-RU" sz="80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28600" y="381000"/>
            <a:ext cx="864360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Работа по учебнику Задача №4 стр.64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5" name="Picture 6" descr="C:\Users\Оля\Pictures\2016-11-20 1\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2420938"/>
            <a:ext cx="7607300" cy="235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962" name="Прямая соединительная линия 2"/>
          <p:cNvCxnSpPr>
            <a:cxnSpLocks noChangeShapeType="1"/>
          </p:cNvCxnSpPr>
          <p:nvPr/>
        </p:nvCxnSpPr>
        <p:spPr bwMode="auto">
          <a:xfrm>
            <a:off x="1763713" y="2708275"/>
            <a:ext cx="5184775" cy="0"/>
          </a:xfrm>
          <a:prstGeom prst="line">
            <a:avLst/>
          </a:prstGeom>
          <a:noFill/>
          <a:ln w="57150" algn="ctr">
            <a:solidFill>
              <a:srgbClr val="FF0000"/>
            </a:solidFill>
            <a:round/>
            <a:headEnd/>
            <a:tailEnd/>
          </a:ln>
          <a:effectLst/>
        </p:spPr>
      </p:cxnSp>
      <p:cxnSp>
        <p:nvCxnSpPr>
          <p:cNvPr id="40963" name="Прямая соединительная линия 4"/>
          <p:cNvCxnSpPr>
            <a:cxnSpLocks noChangeShapeType="1"/>
          </p:cNvCxnSpPr>
          <p:nvPr/>
        </p:nvCxnSpPr>
        <p:spPr bwMode="auto">
          <a:xfrm>
            <a:off x="1763713" y="2384425"/>
            <a:ext cx="0" cy="64928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40964" name="Прямая соединительная линия 8"/>
          <p:cNvCxnSpPr>
            <a:cxnSpLocks noChangeShapeType="1"/>
          </p:cNvCxnSpPr>
          <p:nvPr/>
        </p:nvCxnSpPr>
        <p:spPr bwMode="auto">
          <a:xfrm>
            <a:off x="6948488" y="2384425"/>
            <a:ext cx="0" cy="64928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40965" name="Прямая соединительная линия 10"/>
          <p:cNvCxnSpPr>
            <a:cxnSpLocks noChangeShapeType="1"/>
          </p:cNvCxnSpPr>
          <p:nvPr/>
        </p:nvCxnSpPr>
        <p:spPr bwMode="auto">
          <a:xfrm>
            <a:off x="3276600" y="2384425"/>
            <a:ext cx="0" cy="32385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40966" name="Прямая соединительная линия 12"/>
          <p:cNvCxnSpPr>
            <a:cxnSpLocks noChangeShapeType="1"/>
          </p:cNvCxnSpPr>
          <p:nvPr/>
        </p:nvCxnSpPr>
        <p:spPr bwMode="auto">
          <a:xfrm>
            <a:off x="4356100" y="2384425"/>
            <a:ext cx="0" cy="32385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40967" name="Прямая со стрелкой 14"/>
          <p:cNvCxnSpPr>
            <a:cxnSpLocks noChangeShapeType="1"/>
          </p:cNvCxnSpPr>
          <p:nvPr/>
        </p:nvCxnSpPr>
        <p:spPr bwMode="auto">
          <a:xfrm>
            <a:off x="1763713" y="2384425"/>
            <a:ext cx="1512887" cy="0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 type="arrow" w="med" len="med"/>
            <a:tailEnd type="arrow" w="med" len="med"/>
          </a:ln>
          <a:effectLst/>
        </p:spPr>
      </p:cxnSp>
      <p:cxnSp>
        <p:nvCxnSpPr>
          <p:cNvPr id="40968" name="Прямая со стрелкой 16"/>
          <p:cNvCxnSpPr>
            <a:cxnSpLocks noChangeShapeType="1"/>
          </p:cNvCxnSpPr>
          <p:nvPr/>
        </p:nvCxnSpPr>
        <p:spPr bwMode="auto">
          <a:xfrm>
            <a:off x="3276600" y="2384425"/>
            <a:ext cx="1079500" cy="0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 type="arrow" w="med" len="med"/>
            <a:tailEnd type="arrow" w="med" len="med"/>
          </a:ln>
          <a:effectLst/>
        </p:spPr>
      </p:cxnSp>
      <p:cxnSp>
        <p:nvCxnSpPr>
          <p:cNvPr id="40969" name="Прямая со стрелкой 18"/>
          <p:cNvCxnSpPr>
            <a:cxnSpLocks noChangeShapeType="1"/>
          </p:cNvCxnSpPr>
          <p:nvPr/>
        </p:nvCxnSpPr>
        <p:spPr bwMode="auto">
          <a:xfrm>
            <a:off x="4356100" y="2384425"/>
            <a:ext cx="2592388" cy="0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 type="arrow" w="med" len="med"/>
            <a:tailEnd type="arrow" w="med" len="med"/>
          </a:ln>
          <a:effectLst/>
        </p:spPr>
      </p:cxnSp>
      <p:cxnSp>
        <p:nvCxnSpPr>
          <p:cNvPr id="40970" name="Прямая со стрелкой 20"/>
          <p:cNvCxnSpPr>
            <a:cxnSpLocks noChangeShapeType="1"/>
          </p:cNvCxnSpPr>
          <p:nvPr/>
        </p:nvCxnSpPr>
        <p:spPr bwMode="auto">
          <a:xfrm>
            <a:off x="1763713" y="3033713"/>
            <a:ext cx="5184775" cy="0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 type="arrow" w="med" len="med"/>
            <a:tailEnd type="arrow" w="med" len="med"/>
          </a:ln>
          <a:effectLst/>
        </p:spPr>
      </p:cxnSp>
      <p:sp>
        <p:nvSpPr>
          <p:cNvPr id="40971" name="TextBox 21"/>
          <p:cNvSpPr txBox="1">
            <a:spLocks noChangeArrowheads="1"/>
          </p:cNvSpPr>
          <p:nvPr/>
        </p:nvSpPr>
        <p:spPr bwMode="auto">
          <a:xfrm>
            <a:off x="2268538" y="2016125"/>
            <a:ext cx="7905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0070C0"/>
                </a:solidFill>
              </a:rPr>
              <a:t>7 м</a:t>
            </a:r>
          </a:p>
        </p:txBody>
      </p:sp>
      <p:sp>
        <p:nvSpPr>
          <p:cNvPr id="40972" name="TextBox 22"/>
          <p:cNvSpPr txBox="1">
            <a:spLocks noChangeArrowheads="1"/>
          </p:cNvSpPr>
          <p:nvPr/>
        </p:nvSpPr>
        <p:spPr bwMode="auto">
          <a:xfrm>
            <a:off x="3492500" y="2016125"/>
            <a:ext cx="6477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0070C0"/>
                </a:solidFill>
              </a:rPr>
              <a:t>5 м</a:t>
            </a:r>
          </a:p>
        </p:txBody>
      </p:sp>
      <p:sp>
        <p:nvSpPr>
          <p:cNvPr id="40973" name="TextBox 23"/>
          <p:cNvSpPr txBox="1">
            <a:spLocks noChangeArrowheads="1"/>
          </p:cNvSpPr>
          <p:nvPr/>
        </p:nvSpPr>
        <p:spPr bwMode="auto">
          <a:xfrm>
            <a:off x="5435600" y="1993900"/>
            <a:ext cx="7921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0070C0"/>
                </a:solidFill>
              </a:rPr>
              <a:t>?</a:t>
            </a:r>
          </a:p>
        </p:txBody>
      </p:sp>
      <p:sp>
        <p:nvSpPr>
          <p:cNvPr id="40974" name="TextBox 24"/>
          <p:cNvSpPr txBox="1">
            <a:spLocks noChangeArrowheads="1"/>
          </p:cNvSpPr>
          <p:nvPr/>
        </p:nvSpPr>
        <p:spPr bwMode="auto">
          <a:xfrm>
            <a:off x="3870325" y="3101975"/>
            <a:ext cx="9715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0070C0"/>
                </a:solidFill>
              </a:rPr>
              <a:t>35 м</a:t>
            </a: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1979613" y="1419225"/>
            <a:ext cx="12969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/>
              <a:t>Миша</a:t>
            </a: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3492500" y="1457325"/>
            <a:ext cx="6477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Ира</a:t>
            </a: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5000625" y="1457325"/>
            <a:ext cx="10080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папа</a:t>
            </a: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457200" y="3429000"/>
            <a:ext cx="8458200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ru-RU" dirty="0"/>
          </a:p>
          <a:p>
            <a:r>
              <a:rPr lang="ru-RU" sz="4000" dirty="0"/>
              <a:t>35 – 7 – 5 = 23 (м) – расчистил  папа.</a:t>
            </a:r>
          </a:p>
          <a:p>
            <a:r>
              <a:rPr lang="ru-RU" sz="4000" dirty="0" smtClean="0"/>
              <a:t>Ответ</a:t>
            </a:r>
            <a:r>
              <a:rPr lang="ru-RU" sz="4000" dirty="0"/>
              <a:t>: 23 метра.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19200"/>
            <a:ext cx="8915400" cy="1676400"/>
          </a:xfrm>
        </p:spPr>
        <p:txBody>
          <a:bodyPr>
            <a:normAutofit/>
          </a:bodyPr>
          <a:lstStyle/>
          <a:p>
            <a:pPr algn="ctr" eaLnBrk="1" hangingPunct="1">
              <a:buFontTx/>
              <a:buNone/>
            </a:pPr>
            <a:r>
              <a:rPr lang="ru-RU" sz="4800" dirty="0" smtClean="0">
                <a:solidFill>
                  <a:srgbClr val="FF0000"/>
                </a:solidFill>
              </a:rPr>
              <a:t>Моделирование прямоугольника из геометрических фигур</a:t>
            </a:r>
          </a:p>
        </p:txBody>
      </p:sp>
      <p:pic>
        <p:nvPicPr>
          <p:cNvPr id="32770" name="Picture 2" descr="http://www.uaua.info/uploads/ff/04/0a/600x450xff040a56-42ce-40a9-8796-1e79b5c33fed.jpg.pagespeed.ic.p6yYfvxpv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400" y="2895600"/>
            <a:ext cx="4800600" cy="360045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57200" y="381000"/>
            <a:ext cx="81640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Геометрический материал</a:t>
            </a:r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410" name="Picture 10" descr="C:\Users\Оля\Pictures\2016-11-20 1\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113" y="908050"/>
            <a:ext cx="3136900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0411" name="Picture 11" descr="C:\Users\Оля\Pictures\2016-11-20 1\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9338" y="908050"/>
            <a:ext cx="1549400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0412" name="Picture 12" descr="C:\Users\Оля\Pictures\2016-11-20 1\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8175" y="2781300"/>
            <a:ext cx="3411538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348038" y="2319338"/>
            <a:ext cx="11525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0070C0"/>
                </a:solidFill>
              </a:rPr>
              <a:t>4 см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324475" y="3460750"/>
            <a:ext cx="9032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0070C0"/>
                </a:solidFill>
              </a:rPr>
              <a:t>2 см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724400" y="4724400"/>
            <a:ext cx="4191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5400" b="1" dirty="0">
                <a:solidFill>
                  <a:srgbClr val="0070C0"/>
                </a:solidFill>
              </a:rPr>
              <a:t>Р = (а + в) • 2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724400" y="5486400"/>
            <a:ext cx="35814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5400" b="1" dirty="0">
                <a:solidFill>
                  <a:srgbClr val="0070C0"/>
                </a:solidFill>
              </a:rPr>
              <a:t>S =</a:t>
            </a:r>
            <a:r>
              <a:rPr lang="ru-RU" sz="5400" b="1" dirty="0">
                <a:solidFill>
                  <a:srgbClr val="0070C0"/>
                </a:solidFill>
              </a:rPr>
              <a:t> а • в</a:t>
            </a:r>
            <a:r>
              <a:rPr lang="en-US" sz="5400" b="1" dirty="0">
                <a:solidFill>
                  <a:srgbClr val="0070C0"/>
                </a:solidFill>
              </a:rPr>
              <a:t> </a:t>
            </a:r>
            <a:endParaRPr lang="ru-RU" sz="54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23850" y="1066800"/>
            <a:ext cx="8820150" cy="4216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800" b="1" dirty="0">
                <a:solidFill>
                  <a:srgbClr val="00B050"/>
                </a:solidFill>
              </a:rPr>
              <a:t>            Буду  думать!</a:t>
            </a:r>
          </a:p>
          <a:p>
            <a:r>
              <a:rPr lang="ru-RU" sz="4800" b="1" dirty="0">
                <a:solidFill>
                  <a:srgbClr val="00B050"/>
                </a:solidFill>
              </a:rPr>
              <a:t>            Буду  стараться!</a:t>
            </a:r>
          </a:p>
          <a:p>
            <a:r>
              <a:rPr lang="ru-RU" sz="4800" b="1" dirty="0">
                <a:solidFill>
                  <a:srgbClr val="00B050"/>
                </a:solidFill>
              </a:rPr>
              <a:t>            Буду  внимательным!</a:t>
            </a:r>
          </a:p>
          <a:p>
            <a:endParaRPr lang="ru-RU" sz="2800" b="1" dirty="0"/>
          </a:p>
          <a:p>
            <a:pPr algn="ctr"/>
            <a:r>
              <a:rPr lang="ru-RU" sz="3200" b="1" dirty="0">
                <a:solidFill>
                  <a:srgbClr val="C00000"/>
                </a:solidFill>
              </a:rPr>
              <a:t>Выполнять  работу  мне  было (</a:t>
            </a:r>
            <a:r>
              <a:rPr lang="ru-RU" sz="3200" b="1" dirty="0">
                <a:solidFill>
                  <a:srgbClr val="0070C0"/>
                </a:solidFill>
              </a:rPr>
              <a:t>трудно</a:t>
            </a:r>
            <a:r>
              <a:rPr lang="ru-RU" sz="3200" b="1" dirty="0">
                <a:solidFill>
                  <a:srgbClr val="C00000"/>
                </a:solidFill>
              </a:rPr>
              <a:t>/ легко) …</a:t>
            </a:r>
          </a:p>
          <a:p>
            <a:pPr algn="ctr"/>
            <a:endParaRPr lang="ru-RU" sz="3200" b="1" dirty="0">
              <a:solidFill>
                <a:srgbClr val="C00000"/>
              </a:solidFill>
            </a:endParaRPr>
          </a:p>
          <a:p>
            <a:pPr algn="ctr"/>
            <a:r>
              <a:rPr lang="ru-RU" sz="3200" b="1" dirty="0">
                <a:solidFill>
                  <a:srgbClr val="C00000"/>
                </a:solidFill>
              </a:rPr>
              <a:t>Я  выполнил  все  задания  (</a:t>
            </a:r>
            <a:r>
              <a:rPr lang="ru-RU" sz="3200" b="1" dirty="0">
                <a:solidFill>
                  <a:srgbClr val="0070C0"/>
                </a:solidFill>
              </a:rPr>
              <a:t>верно</a:t>
            </a:r>
            <a:r>
              <a:rPr lang="ru-RU" sz="3200" b="1" dirty="0">
                <a:solidFill>
                  <a:srgbClr val="C00000"/>
                </a:solidFill>
              </a:rPr>
              <a:t>/ неверно)…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971800" y="228600"/>
            <a:ext cx="34151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Рефлексия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2060575"/>
            <a:ext cx="7696200" cy="3657600"/>
          </a:xfrm>
        </p:spPr>
        <p:txBody>
          <a:bodyPr>
            <a:normAutofit lnSpcReduction="10000"/>
          </a:bodyPr>
          <a:lstStyle/>
          <a:p>
            <a:pPr marL="609600" indent="-609600" algn="ctr" eaLnBrk="1" hangingPunct="1">
              <a:buNone/>
              <a:defRPr/>
            </a:pPr>
            <a:r>
              <a:rPr lang="ru-RU" sz="7200" b="1" dirty="0" smtClean="0">
                <a:solidFill>
                  <a:schemeClr val="accent6">
                    <a:lumMod val="75000"/>
                  </a:schemeClr>
                </a:solidFill>
              </a:rPr>
              <a:t>Учебник </a:t>
            </a:r>
          </a:p>
          <a:p>
            <a:pPr marL="609600" indent="-609600" algn="ctr" eaLnBrk="1" hangingPunct="1">
              <a:buNone/>
              <a:defRPr/>
            </a:pPr>
            <a:r>
              <a:rPr lang="ru-RU" sz="7200" b="1" dirty="0" smtClean="0">
                <a:solidFill>
                  <a:schemeClr val="accent6">
                    <a:lumMod val="75000"/>
                  </a:schemeClr>
                </a:solidFill>
              </a:rPr>
              <a:t>стр. 64 №3, </a:t>
            </a:r>
          </a:p>
          <a:p>
            <a:pPr marL="609600" indent="-609600" algn="ctr" eaLnBrk="1" hangingPunct="1">
              <a:buNone/>
              <a:defRPr/>
            </a:pPr>
            <a:r>
              <a:rPr lang="ru-RU" sz="7200" b="1" dirty="0" smtClean="0">
                <a:solidFill>
                  <a:schemeClr val="accent6">
                    <a:lumMod val="75000"/>
                  </a:schemeClr>
                </a:solidFill>
              </a:rPr>
              <a:t>под чертой.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81000" y="381000"/>
            <a:ext cx="8366008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66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Домашнее задание</a:t>
            </a:r>
            <a:endParaRPr lang="ru-RU" sz="66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ds04.infourok.ru/uploads/ex/0a98/0011833f-7cf19715/hello_html_6b13525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457200"/>
            <a:ext cx="8572500" cy="5934075"/>
          </a:xfrm>
          <a:prstGeom prst="rect">
            <a:avLst/>
          </a:prstGeom>
          <a:noFill/>
        </p:spPr>
      </p:pic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2209800" y="609600"/>
            <a:ext cx="46482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Ну что ж , пора и отдохнуть.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Мы справились с заданьем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Сегодня постарались мы ,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Прошли все испытанья.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09600" y="152400"/>
            <a:ext cx="8534400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</a:rPr>
              <a:t>Дидактические цели: </a:t>
            </a:r>
            <a:endParaRPr lang="ru-RU" sz="24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eaLnBrk="1" hangingPunct="1">
              <a:defRPr/>
            </a:pPr>
            <a:r>
              <a:rPr lang="ru-RU" sz="2400" i="1" dirty="0" smtClean="0">
                <a:solidFill>
                  <a:schemeClr val="accent1">
                    <a:lumMod val="75000"/>
                  </a:schemeClr>
                </a:solidFill>
              </a:rPr>
              <a:t>активизировать познавательную деятельность учащихся при закреплении таблицы умножения и деления, </a:t>
            </a:r>
            <a:endParaRPr lang="ru-RU" sz="24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eaLnBrk="1" hangingPunct="1">
              <a:defRPr/>
            </a:pPr>
            <a:r>
              <a:rPr lang="ru-RU" sz="2400" i="1" dirty="0" smtClean="0">
                <a:solidFill>
                  <a:schemeClr val="accent1">
                    <a:lumMod val="75000"/>
                  </a:schemeClr>
                </a:solidFill>
              </a:rPr>
              <a:t>отрабатывать умение увеличивать и уменьшать числа в несколько раз,</a:t>
            </a:r>
            <a:endParaRPr lang="ru-RU" sz="24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eaLnBrk="1" hangingPunct="1">
              <a:defRPr/>
            </a:pPr>
            <a:r>
              <a:rPr lang="ru-RU" sz="2400" i="1" dirty="0" smtClean="0">
                <a:solidFill>
                  <a:schemeClr val="accent1">
                    <a:lumMod val="75000"/>
                  </a:schemeClr>
                </a:solidFill>
              </a:rPr>
              <a:t>систематизировать навыки нахождение неизвестных компонентов при умножении и делении.</a:t>
            </a:r>
            <a:endParaRPr lang="ru-RU" sz="24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eaLnBrk="1" hangingPunct="1">
              <a:defRPr/>
            </a:pPr>
            <a:r>
              <a:rPr lang="ru-RU" sz="2400" b="1" i="1" dirty="0" smtClean="0">
                <a:solidFill>
                  <a:srgbClr val="00B050"/>
                </a:solidFill>
              </a:rPr>
              <a:t>Развивающие цели: </a:t>
            </a:r>
            <a:endParaRPr lang="ru-RU" sz="2400" dirty="0" smtClean="0">
              <a:solidFill>
                <a:srgbClr val="00B050"/>
              </a:solidFill>
            </a:endParaRPr>
          </a:p>
          <a:p>
            <a:pPr eaLnBrk="1" hangingPunct="1">
              <a:defRPr/>
            </a:pPr>
            <a:r>
              <a:rPr lang="ru-RU" sz="2400" i="1" dirty="0" smtClean="0">
                <a:solidFill>
                  <a:srgbClr val="00B050"/>
                </a:solidFill>
              </a:rPr>
              <a:t>развивать логическое мышление, математическую речь,</a:t>
            </a:r>
            <a:endParaRPr lang="ru-RU" sz="2400" dirty="0" smtClean="0">
              <a:solidFill>
                <a:srgbClr val="00B050"/>
              </a:solidFill>
            </a:endParaRPr>
          </a:p>
          <a:p>
            <a:pPr eaLnBrk="1" hangingPunct="1">
              <a:defRPr/>
            </a:pPr>
            <a:r>
              <a:rPr lang="ru-RU" sz="2400" i="1" dirty="0" smtClean="0">
                <a:solidFill>
                  <a:srgbClr val="00B050"/>
                </a:solidFill>
              </a:rPr>
              <a:t>развивать умение работать самостоятельно, в парах, в группах.</a:t>
            </a:r>
            <a:endParaRPr lang="ru-RU" sz="2400" dirty="0" smtClean="0">
              <a:solidFill>
                <a:srgbClr val="00B050"/>
              </a:solidFill>
            </a:endParaRPr>
          </a:p>
          <a:p>
            <a:pPr eaLnBrk="1" hangingPunct="1">
              <a:defRPr/>
            </a:pPr>
            <a:r>
              <a:rPr lang="ru-RU" sz="2400" b="1" i="1" dirty="0" smtClean="0">
                <a:solidFill>
                  <a:srgbClr val="C00000"/>
                </a:solidFill>
              </a:rPr>
              <a:t>Воспитательные цели: </a:t>
            </a:r>
            <a:endParaRPr lang="ru-RU" sz="2400" dirty="0" smtClean="0">
              <a:solidFill>
                <a:srgbClr val="C00000"/>
              </a:solidFill>
            </a:endParaRPr>
          </a:p>
          <a:p>
            <a:pPr eaLnBrk="1" hangingPunct="1">
              <a:defRPr/>
            </a:pPr>
            <a:r>
              <a:rPr lang="ru-RU" sz="2400" i="1" dirty="0" smtClean="0">
                <a:solidFill>
                  <a:srgbClr val="C00000"/>
                </a:solidFill>
              </a:rPr>
              <a:t>воспитывать стремление совершать добрые поступки, </a:t>
            </a:r>
            <a:endParaRPr lang="ru-RU" sz="2400" dirty="0" smtClean="0">
              <a:solidFill>
                <a:srgbClr val="C00000"/>
              </a:solidFill>
            </a:endParaRPr>
          </a:p>
          <a:p>
            <a:pPr eaLnBrk="1" hangingPunct="1">
              <a:defRPr/>
            </a:pPr>
            <a:r>
              <a:rPr lang="ru-RU" sz="2400" i="1" dirty="0" smtClean="0">
                <a:solidFill>
                  <a:srgbClr val="C00000"/>
                </a:solidFill>
              </a:rPr>
              <a:t>отзывчивость, взаимовыручку, желание помочь.</a:t>
            </a:r>
            <a:endParaRPr lang="ru-RU" sz="2400" dirty="0" smtClean="0">
              <a:solidFill>
                <a:srgbClr val="C00000"/>
              </a:solidFill>
            </a:endParaRPr>
          </a:p>
          <a:p>
            <a:pPr eaLnBrk="1" hangingPunct="1">
              <a:defRPr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AutoShape 2" descr="https://www.nastol.com.ua/pic/201712/1024x768/nastol.com.ua-26335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9700" name="AutoShape 4" descr="https://www.nastol.com.ua/pic/201712/1024x768/nastol.com.ua-26335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9702" name="Picture 6" descr="http://itd3.mycdn.me/image?id=849546020045&amp;t=20&amp;plc=WEB&amp;tkn=*dY5XJskQxhb7eXT_cTrE1EqLxx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457200"/>
            <a:ext cx="8168639" cy="548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09600" y="1066800"/>
            <a:ext cx="8001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Видеоурок</a:t>
            </a:r>
            <a:r>
              <a:rPr lang="ru-RU" dirty="0" smtClean="0"/>
              <a:t> «Создание авторского шаблона для презентации» </a:t>
            </a:r>
            <a:r>
              <a:rPr lang="ru-RU" dirty="0" err="1" smtClean="0"/>
              <a:t>О.М.Н.совой</a:t>
            </a:r>
            <a:r>
              <a:rPr lang="ru-RU" dirty="0" smtClean="0"/>
              <a:t> - </a:t>
            </a:r>
            <a:r>
              <a:rPr lang="ru-RU" u="sng" dirty="0" smtClean="0">
                <a:hlinkClick r:id="rId2"/>
              </a:rPr>
              <a:t>https://easyen.ru/load/metodika/master/videourok_sozdanie_avtorskogo_shablona_dlja_prezentacii/259-1-0-31939</a:t>
            </a:r>
            <a:endParaRPr lang="ru-RU" dirty="0"/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685800" y="2133600"/>
            <a:ext cx="7620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Calibri" pitchFamily="34" charset="0"/>
              </a:rPr>
              <a:t>Видеоурок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Calibri" pitchFamily="34" charset="0"/>
              </a:rPr>
              <a:t> «Как проверить работоспособность ссылок» О.М.Носовой     - 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Calibri" pitchFamily="34" charset="0"/>
                <a:hlinkClick r:id="rId3"/>
              </a:rPr>
              <a:t>https://easyen.ru/load/metodika/master/videourok_kak_proverit_rabotosposobnost_ssylok/259-1-0-31985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352800" y="35052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hlinkClick r:id="rId4"/>
              </a:rPr>
              <a:t>http://gruppaburatino76.blogspot.com/2017/12/blog-post_10.html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743200" y="228600"/>
            <a:ext cx="35820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Источники:</a:t>
            </a:r>
            <a:endParaRPr lang="ru-RU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18679" y="6000690"/>
            <a:ext cx="582512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i="1" dirty="0" smtClean="0"/>
              <a:t>На момент создания ресурса все ссылки активны!</a:t>
            </a:r>
            <a:endParaRPr lang="en-US" sz="2000" i="1" dirty="0" smtClean="0"/>
          </a:p>
          <a:p>
            <a:endParaRPr lang="ru-RU" sz="2000" i="1" dirty="0"/>
          </a:p>
        </p:txBody>
      </p:sp>
      <p:sp>
        <p:nvSpPr>
          <p:cNvPr id="14" name="TextBox 13"/>
          <p:cNvSpPr txBox="1"/>
          <p:nvPr/>
        </p:nvSpPr>
        <p:spPr>
          <a:xfrm>
            <a:off x="685800" y="2971800"/>
            <a:ext cx="23290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2"/>
              </a:rPr>
              <a:t>Канцелярские кнопки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685800" y="3352800"/>
            <a:ext cx="1742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3"/>
              </a:rPr>
              <a:t>Песочные часы 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685800" y="3810000"/>
            <a:ext cx="2248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4"/>
              </a:rPr>
              <a:t>Цветные карандаши 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762000" y="4267200"/>
            <a:ext cx="801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5"/>
              </a:rPr>
              <a:t>Ручки 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762000" y="4724400"/>
            <a:ext cx="1015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6"/>
              </a:rPr>
              <a:t>Тетради </a:t>
            </a: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762000" y="5181600"/>
            <a:ext cx="1058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7"/>
              </a:rPr>
              <a:t>Скрепки </a:t>
            </a:r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3657600" y="5657671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hlinkClick r:id="rId8"/>
              </a:rPr>
              <a:t>https://easyen.ru/load/shablony_prezentacij/shkola_obrazovanie_1_sentjabrja/shablony_dlja_sozdanija_prezentacij_shkola/507-1-0-66576</a:t>
            </a:r>
            <a:endParaRPr lang="en-US" dirty="0" smtClean="0"/>
          </a:p>
          <a:p>
            <a:endParaRPr lang="ru-RU" dirty="0"/>
          </a:p>
        </p:txBody>
      </p:sp>
      <p:sp>
        <p:nvSpPr>
          <p:cNvPr id="21" name="Подзаголовок 2"/>
          <p:cNvSpPr txBox="1">
            <a:spLocks/>
          </p:cNvSpPr>
          <p:nvPr/>
        </p:nvSpPr>
        <p:spPr>
          <a:xfrm>
            <a:off x="4724400" y="5486400"/>
            <a:ext cx="3200400" cy="1066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Черкасова Светлана Анатольевна, учитель математики МОУ СОШ № 13 г.Егорьевска Московской области,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2018 г.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286000" y="1028343"/>
            <a:ext cx="4572000" cy="507831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https://yandex.ru/images/search?pos=112&amp;p=2&amp;img_url=https%3A%2F%2Fmedia.istockphoto.com%2Fvectors%2Fwinter-fun-cheerful-kids-throwing-snowballs-vector-id525222955%3Fk%3D6%26m%3D525222955%26s%3D612x612%26w%3D0%26h%3DqVu1y55wvxCHLnEaLxSesB8zahEYN6kC-5DJO1AVbj0%3D&amp;text=%D0%B7%D0%B8%D0%BC%D0%BD%D0%B8%D0%B5%20%D0%BA%D0%B0%D1%80%D1%82%D0%B8%D0%BD%D0%BA%D0%B8-%D1%80</a:t>
            </a:r>
            <a:r>
              <a:rPr lang="en-US" dirty="0" smtClean="0">
                <a:hlinkClick r:id="rId9" action="ppaction://hlinkfile"/>
              </a:rPr>
              <a:t>%D0%B8%D1%81%D1%83%D0%BD%D0%BA%D0%B8%20%D0%BA%D0%B0%D0%BA%20%D0%B4%D0%B5%D1%82%D0%B8%20%D1%87%D0%B8%D1%81%D1%82%D1%8F%D1%82%20%D0%B4%D0%BE%D1%80%D0%BE%D0%B6%D0%BA%D0%B8&amp;rpt=simage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4" descr="https://ramdou10.edumsko.ru/uploads/3100/3051/section/199523/zimnyaya_progulka_2018/.thumbs/kids-playing-outdoors-winter-illustration-62485164.jpg?15165987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04800"/>
            <a:ext cx="8382000" cy="62865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429000" y="457200"/>
            <a:ext cx="5105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2400" dirty="0" smtClean="0">
                <a:solidFill>
                  <a:srgbClr val="C00000"/>
                </a:solidFill>
                <a:latin typeface="Arial Black" pitchFamily="34" charset="0"/>
                <a:cs typeface="Times New Roman" pitchFamily="18" charset="0"/>
              </a:rPr>
              <a:t>Прозвенел звонок веселый!</a:t>
            </a:r>
            <a:endParaRPr lang="ru-RU" sz="2400" dirty="0" smtClean="0">
              <a:solidFill>
                <a:srgbClr val="C00000"/>
              </a:solidFill>
              <a:latin typeface="Arial Black" pitchFamily="34" charset="0"/>
            </a:endParaRPr>
          </a:p>
          <a:p>
            <a:pPr algn="ctr" eaLnBrk="0" hangingPunct="0"/>
            <a:r>
              <a:rPr lang="ru-RU" sz="2400" dirty="0" smtClean="0">
                <a:solidFill>
                  <a:srgbClr val="C00000"/>
                </a:solidFill>
                <a:latin typeface="Arial Black" pitchFamily="34" charset="0"/>
                <a:cs typeface="Times New Roman" pitchFamily="18" charset="0"/>
              </a:rPr>
              <a:t>Все готовы? Всё готово?</a:t>
            </a:r>
            <a:endParaRPr lang="ru-RU" sz="2400" dirty="0" smtClean="0">
              <a:solidFill>
                <a:srgbClr val="C00000"/>
              </a:solidFill>
              <a:latin typeface="Arial Black" pitchFamily="34" charset="0"/>
            </a:endParaRPr>
          </a:p>
          <a:p>
            <a:pPr algn="ctr" eaLnBrk="0" hangingPunct="0"/>
            <a:r>
              <a:rPr lang="ru-RU" sz="2400" dirty="0" smtClean="0">
                <a:solidFill>
                  <a:srgbClr val="C00000"/>
                </a:solidFill>
                <a:latin typeface="Arial Black" pitchFamily="34" charset="0"/>
                <a:cs typeface="Times New Roman" pitchFamily="18" charset="0"/>
              </a:rPr>
              <a:t>Мы сейчас не отдыхаем,</a:t>
            </a:r>
          </a:p>
          <a:p>
            <a:pPr algn="ctr" eaLnBrk="0" hangingPunct="0"/>
            <a:r>
              <a:rPr lang="ru-RU" sz="2400" dirty="0" smtClean="0">
                <a:solidFill>
                  <a:srgbClr val="C00000"/>
                </a:solidFill>
                <a:latin typeface="Arial Black" pitchFamily="34" charset="0"/>
                <a:cs typeface="Times New Roman" pitchFamily="18" charset="0"/>
              </a:rPr>
              <a:t>Мы работать начинаем!</a:t>
            </a:r>
            <a:r>
              <a:rPr lang="ru-RU" sz="2400" dirty="0" smtClean="0">
                <a:solidFill>
                  <a:srgbClr val="C00000"/>
                </a:solidFill>
                <a:latin typeface="Arial Black" pitchFamily="34" charset="0"/>
              </a:rPr>
              <a:t> </a:t>
            </a:r>
            <a:endParaRPr lang="ru-RU" sz="2400" dirty="0">
              <a:solidFill>
                <a:srgbClr val="C0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B661BA6E-6141-4E84-9E3C-329046DE4290}" type="datetime1">
              <a:rPr lang="ru-RU" smtClean="0"/>
              <a:pPr>
                <a:defRPr/>
              </a:pPr>
              <a:t>11.12.2018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69FB05-5318-49EF-9B15-DDDC117ED7A8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  <p:pic>
        <p:nvPicPr>
          <p:cNvPr id="512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04800" y="228600"/>
            <a:ext cx="8534400" cy="6400800"/>
          </a:xfrm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928688" y="642938"/>
            <a:ext cx="742950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3600" b="1" dirty="0">
                <a:solidFill>
                  <a:srgbClr val="FFFF00"/>
                </a:solidFill>
                <a:latin typeface="Times New Roman" pitchFamily="18" charset="0"/>
              </a:rPr>
              <a:t>Ж. Ж.  Руссо  (1712–1778 гг</a:t>
            </a:r>
            <a:r>
              <a:rPr lang="ru-RU" sz="3600" dirty="0">
                <a:solidFill>
                  <a:srgbClr val="FFFF00"/>
                </a:solidFill>
                <a:latin typeface="Times New Roman" pitchFamily="18" charset="0"/>
              </a:rPr>
              <a:t>.): </a:t>
            </a:r>
          </a:p>
          <a:p>
            <a:pPr>
              <a:defRPr/>
            </a:pPr>
            <a:r>
              <a:rPr lang="ru-RU" sz="3600" b="1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«Вы талантливые дети!</a:t>
            </a:r>
            <a:endParaRPr lang="en-US" sz="3600" b="1" i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</a:endParaRPr>
          </a:p>
          <a:p>
            <a:pPr>
              <a:defRPr/>
            </a:pPr>
            <a:r>
              <a:rPr lang="ru-RU" sz="3600" b="1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 Когда-нибудь вы сами приятно </a:t>
            </a:r>
            <a:endParaRPr lang="ru-RU" sz="3600" b="1" i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</a:endParaRPr>
          </a:p>
          <a:p>
            <a:pPr>
              <a:defRPr/>
            </a:pPr>
            <a:r>
              <a:rPr lang="ru-RU" sz="36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  поразитесь</a:t>
            </a:r>
            <a:r>
              <a:rPr lang="ru-RU" sz="3600" b="1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, какие вы умные, </a:t>
            </a:r>
            <a:r>
              <a:rPr lang="ru-RU" sz="36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как</a:t>
            </a:r>
          </a:p>
          <a:p>
            <a:pPr>
              <a:defRPr/>
            </a:pPr>
            <a:r>
              <a:rPr lang="ru-RU" sz="36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   </a:t>
            </a:r>
            <a:r>
              <a:rPr lang="ru-RU" sz="3600" b="1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много и хорошо умеете, </a:t>
            </a:r>
            <a:r>
              <a:rPr lang="ru-RU" sz="36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если</a:t>
            </a:r>
          </a:p>
          <a:p>
            <a:pPr>
              <a:defRPr/>
            </a:pPr>
            <a:r>
              <a:rPr lang="ru-RU" sz="36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   </a:t>
            </a:r>
            <a:r>
              <a:rPr lang="ru-RU" sz="3600" b="1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будете постоянно работать над </a:t>
            </a:r>
            <a:endParaRPr lang="ru-RU" sz="3600" b="1" i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</a:endParaRPr>
          </a:p>
          <a:p>
            <a:pPr>
              <a:defRPr/>
            </a:pPr>
            <a:r>
              <a:rPr lang="ru-RU" sz="36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   собой</a:t>
            </a:r>
            <a:r>
              <a:rPr lang="ru-RU" sz="3600" b="1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, ставить новые цели и </a:t>
            </a:r>
            <a:endParaRPr lang="ru-RU" sz="3600" b="1" i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</a:endParaRPr>
          </a:p>
          <a:p>
            <a:pPr>
              <a:defRPr/>
            </a:pPr>
            <a:r>
              <a:rPr lang="ru-RU" sz="36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  стремиться </a:t>
            </a:r>
            <a:r>
              <a:rPr lang="ru-RU" sz="3600" b="1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к их достижению...» </a:t>
            </a: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209800" y="457200"/>
            <a:ext cx="45402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Девиз урока: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684213" y="1700213"/>
            <a:ext cx="7920037" cy="258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Tx/>
              <a:buChar char="-"/>
            </a:pPr>
            <a:r>
              <a:rPr lang="ru-RU" sz="5400" b="1" dirty="0">
                <a:solidFill>
                  <a:srgbClr val="C00000"/>
                </a:solidFill>
              </a:rPr>
              <a:t>Буду  думать!</a:t>
            </a:r>
          </a:p>
          <a:p>
            <a:pPr marL="285750" indent="-285750">
              <a:buFontTx/>
              <a:buChar char="-"/>
            </a:pPr>
            <a:r>
              <a:rPr lang="ru-RU" sz="5400" b="1" dirty="0">
                <a:solidFill>
                  <a:srgbClr val="C00000"/>
                </a:solidFill>
              </a:rPr>
              <a:t>Буду  стараться!</a:t>
            </a:r>
          </a:p>
          <a:p>
            <a:pPr marL="285750" indent="-285750">
              <a:buFontTx/>
              <a:buChar char="-"/>
            </a:pPr>
            <a:r>
              <a:rPr lang="ru-RU" sz="5400" b="1" dirty="0">
                <a:solidFill>
                  <a:srgbClr val="C00000"/>
                </a:solidFill>
              </a:rPr>
              <a:t>Буду  внимательным!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mdoo30rzn.ru/wp-content/uploads/2018/01/snowballs-kid-clipart-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990600"/>
            <a:ext cx="4308474" cy="4308474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304800" y="609600"/>
            <a:ext cx="4038600" cy="46005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</a:rPr>
              <a:t>Звенит морозною струной, Дрожащий воздух ноября. </a:t>
            </a:r>
          </a:p>
          <a:p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</a:rPr>
              <a:t>Природа предпочла покой, </a:t>
            </a:r>
          </a:p>
          <a:p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</a:rPr>
              <a:t>Цвет белый, цвету янтаря.</a:t>
            </a:r>
            <a:endParaRPr lang="ru-RU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81200" y="0"/>
            <a:ext cx="48768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anco" pitchFamily="18" charset="0"/>
              </a:rPr>
              <a:t>Устный  счёт</a:t>
            </a:r>
            <a:endParaRPr lang="ru-RU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38200" y="914400"/>
            <a:ext cx="85344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buFont typeface="Wingdings" pitchFamily="2" charset="2"/>
              <a:buChar char="v"/>
              <a:tabLst>
                <a:tab pos="457200" algn="l"/>
              </a:tabLst>
            </a:pPr>
            <a:r>
              <a:rPr lang="ru-RU" sz="2500" dirty="0" smtClean="0">
                <a:solidFill>
                  <a:srgbClr val="C00000"/>
                </a:solidFill>
              </a:rPr>
              <a:t>Увеличь  </a:t>
            </a:r>
            <a:r>
              <a:rPr lang="ru-RU" sz="2500" b="1" dirty="0" smtClean="0">
                <a:solidFill>
                  <a:srgbClr val="376092"/>
                </a:solidFill>
              </a:rPr>
              <a:t>5</a:t>
            </a:r>
            <a:r>
              <a:rPr lang="ru-RU" sz="2500" dirty="0" smtClean="0">
                <a:solidFill>
                  <a:srgbClr val="C00000"/>
                </a:solidFill>
              </a:rPr>
              <a:t>  в  </a:t>
            </a:r>
            <a:r>
              <a:rPr lang="ru-RU" sz="2500" b="1" dirty="0" smtClean="0">
                <a:solidFill>
                  <a:srgbClr val="376092"/>
                </a:solidFill>
              </a:rPr>
              <a:t>8</a:t>
            </a:r>
            <a:r>
              <a:rPr lang="ru-RU" sz="2500" dirty="0" smtClean="0">
                <a:solidFill>
                  <a:srgbClr val="C00000"/>
                </a:solidFill>
              </a:rPr>
              <a:t> раз.</a:t>
            </a:r>
          </a:p>
          <a:p>
            <a:pPr eaLnBrk="0" hangingPunct="0">
              <a:buFont typeface="Wingdings" pitchFamily="2" charset="2"/>
              <a:buChar char="v"/>
              <a:tabLst>
                <a:tab pos="457200" algn="l"/>
              </a:tabLst>
            </a:pPr>
            <a:r>
              <a:rPr lang="ru-RU" sz="2500" dirty="0" smtClean="0">
                <a:solidFill>
                  <a:srgbClr val="C00000"/>
                </a:solidFill>
              </a:rPr>
              <a:t>Во сколько раз  </a:t>
            </a:r>
            <a:r>
              <a:rPr lang="ru-RU" sz="2500" b="1" dirty="0" smtClean="0">
                <a:solidFill>
                  <a:srgbClr val="376092"/>
                </a:solidFill>
              </a:rPr>
              <a:t>72</a:t>
            </a:r>
            <a:r>
              <a:rPr lang="ru-RU" sz="2500" dirty="0" smtClean="0">
                <a:solidFill>
                  <a:srgbClr val="C00000"/>
                </a:solidFill>
              </a:rPr>
              <a:t>  больше, чем  </a:t>
            </a:r>
            <a:r>
              <a:rPr lang="ru-RU" sz="2500" b="1" dirty="0" smtClean="0">
                <a:solidFill>
                  <a:srgbClr val="376092"/>
                </a:solidFill>
              </a:rPr>
              <a:t>9</a:t>
            </a:r>
            <a:r>
              <a:rPr lang="ru-RU" sz="2500" dirty="0" smtClean="0">
                <a:solidFill>
                  <a:srgbClr val="C00000"/>
                </a:solidFill>
              </a:rPr>
              <a:t>?</a:t>
            </a:r>
          </a:p>
          <a:p>
            <a:pPr eaLnBrk="0" hangingPunct="0">
              <a:buFont typeface="Wingdings" pitchFamily="2" charset="2"/>
              <a:buChar char="v"/>
              <a:tabLst>
                <a:tab pos="457200" algn="l"/>
              </a:tabLst>
            </a:pPr>
            <a:r>
              <a:rPr lang="ru-RU" sz="2500" dirty="0" smtClean="0">
                <a:solidFill>
                  <a:srgbClr val="C00000"/>
                </a:solidFill>
              </a:rPr>
              <a:t>Делимое </a:t>
            </a:r>
            <a:r>
              <a:rPr lang="ru-RU" sz="2500" dirty="0" smtClean="0">
                <a:solidFill>
                  <a:srgbClr val="376092"/>
                </a:solidFill>
              </a:rPr>
              <a:t> </a:t>
            </a:r>
            <a:r>
              <a:rPr lang="ru-RU" sz="2500" b="1" dirty="0" smtClean="0">
                <a:solidFill>
                  <a:srgbClr val="376092"/>
                </a:solidFill>
              </a:rPr>
              <a:t>56</a:t>
            </a:r>
            <a:r>
              <a:rPr lang="ru-RU" sz="2500" dirty="0" smtClean="0">
                <a:solidFill>
                  <a:srgbClr val="C00000"/>
                </a:solidFill>
              </a:rPr>
              <a:t>, делитель  </a:t>
            </a:r>
            <a:r>
              <a:rPr lang="ru-RU" sz="2500" b="1" dirty="0" smtClean="0">
                <a:solidFill>
                  <a:srgbClr val="376092"/>
                </a:solidFill>
              </a:rPr>
              <a:t>8</a:t>
            </a:r>
            <a:r>
              <a:rPr lang="ru-RU" sz="2500" dirty="0" smtClean="0">
                <a:solidFill>
                  <a:srgbClr val="C00000"/>
                </a:solidFill>
              </a:rPr>
              <a:t>. Чему равно частное?</a:t>
            </a:r>
          </a:p>
          <a:p>
            <a:pPr eaLnBrk="0" hangingPunct="0">
              <a:buFont typeface="Wingdings" pitchFamily="2" charset="2"/>
              <a:buChar char="v"/>
              <a:tabLst>
                <a:tab pos="457200" algn="l"/>
              </a:tabLst>
            </a:pPr>
            <a:r>
              <a:rPr lang="ru-RU" sz="2500" dirty="0" smtClean="0">
                <a:solidFill>
                  <a:srgbClr val="C00000"/>
                </a:solidFill>
              </a:rPr>
              <a:t> Я задумала число, увеличила его в  </a:t>
            </a:r>
            <a:r>
              <a:rPr lang="ru-RU" sz="2500" b="1" dirty="0" smtClean="0">
                <a:solidFill>
                  <a:srgbClr val="376092"/>
                </a:solidFill>
              </a:rPr>
              <a:t>6</a:t>
            </a:r>
            <a:r>
              <a:rPr lang="ru-RU" sz="2500" dirty="0" smtClean="0">
                <a:solidFill>
                  <a:srgbClr val="C00000"/>
                </a:solidFill>
              </a:rPr>
              <a:t>  раз и получила  </a:t>
            </a:r>
            <a:r>
              <a:rPr lang="ru-RU" sz="2500" b="1" dirty="0" smtClean="0">
                <a:solidFill>
                  <a:srgbClr val="376092"/>
                </a:solidFill>
              </a:rPr>
              <a:t>48</a:t>
            </a:r>
            <a:r>
              <a:rPr lang="ru-RU" sz="2500" dirty="0" smtClean="0">
                <a:solidFill>
                  <a:srgbClr val="C00000"/>
                </a:solidFill>
              </a:rPr>
              <a:t>. </a:t>
            </a:r>
          </a:p>
          <a:p>
            <a:pPr eaLnBrk="0" hangingPunct="0">
              <a:tabLst>
                <a:tab pos="457200" algn="l"/>
              </a:tabLst>
            </a:pPr>
            <a:r>
              <a:rPr lang="ru-RU" sz="2500" dirty="0" smtClean="0">
                <a:solidFill>
                  <a:srgbClr val="C00000"/>
                </a:solidFill>
              </a:rPr>
              <a:t>    Какое число я задумала?</a:t>
            </a:r>
          </a:p>
          <a:p>
            <a:pPr eaLnBrk="0" hangingPunct="0">
              <a:buFont typeface="Wingdings" pitchFamily="2" charset="2"/>
              <a:buChar char="v"/>
              <a:tabLst>
                <a:tab pos="457200" algn="l"/>
              </a:tabLst>
            </a:pPr>
            <a:r>
              <a:rPr lang="ru-RU" sz="2500" dirty="0" smtClean="0">
                <a:solidFill>
                  <a:srgbClr val="C00000"/>
                </a:solidFill>
              </a:rPr>
              <a:t> Какое число разделили на  </a:t>
            </a:r>
            <a:r>
              <a:rPr lang="ru-RU" sz="2500" b="1" dirty="0" smtClean="0">
                <a:solidFill>
                  <a:srgbClr val="376092"/>
                </a:solidFill>
              </a:rPr>
              <a:t>8</a:t>
            </a:r>
            <a:r>
              <a:rPr lang="ru-RU" sz="2500" dirty="0" smtClean="0">
                <a:solidFill>
                  <a:srgbClr val="C00000"/>
                </a:solidFill>
              </a:rPr>
              <a:t>  и  получили  </a:t>
            </a:r>
            <a:r>
              <a:rPr lang="ru-RU" sz="2500" b="1" dirty="0" smtClean="0">
                <a:solidFill>
                  <a:srgbClr val="376092"/>
                </a:solidFill>
              </a:rPr>
              <a:t>5</a:t>
            </a:r>
            <a:r>
              <a:rPr lang="ru-RU" sz="2500" dirty="0" smtClean="0">
                <a:solidFill>
                  <a:srgbClr val="C00000"/>
                </a:solidFill>
              </a:rPr>
              <a:t>?</a:t>
            </a:r>
          </a:p>
          <a:p>
            <a:pPr eaLnBrk="0" hangingPunct="0">
              <a:buFont typeface="Wingdings" pitchFamily="2" charset="2"/>
              <a:buChar char="v"/>
              <a:tabLst>
                <a:tab pos="457200" algn="l"/>
              </a:tabLst>
            </a:pPr>
            <a:r>
              <a:rPr lang="ru-RU" sz="2500" dirty="0" smtClean="0">
                <a:solidFill>
                  <a:srgbClr val="C00000"/>
                </a:solidFill>
              </a:rPr>
              <a:t>На сколько число  </a:t>
            </a:r>
            <a:r>
              <a:rPr lang="ru-RU" sz="2500" b="1" dirty="0" smtClean="0">
                <a:solidFill>
                  <a:srgbClr val="376092"/>
                </a:solidFill>
              </a:rPr>
              <a:t>45</a:t>
            </a:r>
            <a:r>
              <a:rPr lang="ru-RU" sz="2500" dirty="0" smtClean="0">
                <a:solidFill>
                  <a:srgbClr val="C00000"/>
                </a:solidFill>
              </a:rPr>
              <a:t> больше, чем число  </a:t>
            </a:r>
            <a:r>
              <a:rPr lang="ru-RU" sz="2500" b="1" dirty="0" smtClean="0">
                <a:solidFill>
                  <a:srgbClr val="376092"/>
                </a:solidFill>
              </a:rPr>
              <a:t>9</a:t>
            </a:r>
            <a:r>
              <a:rPr lang="ru-RU" sz="2500" dirty="0" smtClean="0">
                <a:solidFill>
                  <a:srgbClr val="C00000"/>
                </a:solidFill>
              </a:rPr>
              <a:t>?</a:t>
            </a:r>
          </a:p>
          <a:p>
            <a:pPr eaLnBrk="0" hangingPunct="0">
              <a:buFont typeface="Wingdings" pitchFamily="2" charset="2"/>
              <a:buChar char="v"/>
              <a:tabLst>
                <a:tab pos="457200" algn="l"/>
              </a:tabLst>
            </a:pPr>
            <a:r>
              <a:rPr lang="ru-RU" sz="2500" dirty="0" smtClean="0">
                <a:solidFill>
                  <a:srgbClr val="C00000"/>
                </a:solidFill>
              </a:rPr>
              <a:t>Какое число нужно разделить на  </a:t>
            </a:r>
            <a:r>
              <a:rPr lang="ru-RU" sz="2500" b="1" dirty="0" smtClean="0">
                <a:solidFill>
                  <a:srgbClr val="376092"/>
                </a:solidFill>
              </a:rPr>
              <a:t>5</a:t>
            </a:r>
            <a:r>
              <a:rPr lang="ru-RU" sz="2500" dirty="0" smtClean="0">
                <a:solidFill>
                  <a:srgbClr val="C00000"/>
                </a:solidFill>
              </a:rPr>
              <a:t>, чтобы получилось число  </a:t>
            </a:r>
            <a:r>
              <a:rPr lang="ru-RU" sz="2500" b="1" dirty="0" smtClean="0">
                <a:solidFill>
                  <a:srgbClr val="376092"/>
                </a:solidFill>
              </a:rPr>
              <a:t>7</a:t>
            </a:r>
            <a:r>
              <a:rPr lang="ru-RU" sz="2500" dirty="0" smtClean="0">
                <a:solidFill>
                  <a:srgbClr val="C00000"/>
                </a:solidFill>
              </a:rPr>
              <a:t>?</a:t>
            </a:r>
          </a:p>
          <a:p>
            <a:pPr eaLnBrk="0" hangingPunct="0">
              <a:buFont typeface="Wingdings" pitchFamily="2" charset="2"/>
              <a:buChar char="v"/>
              <a:tabLst>
                <a:tab pos="457200" algn="l"/>
              </a:tabLst>
            </a:pPr>
            <a:r>
              <a:rPr lang="ru-RU" sz="2500" dirty="0" smtClean="0">
                <a:solidFill>
                  <a:srgbClr val="C00000"/>
                </a:solidFill>
              </a:rPr>
              <a:t>Найди произведение чисел  </a:t>
            </a:r>
            <a:r>
              <a:rPr lang="ru-RU" sz="2500" b="1" dirty="0" smtClean="0">
                <a:solidFill>
                  <a:srgbClr val="376092"/>
                </a:solidFill>
              </a:rPr>
              <a:t>6</a:t>
            </a:r>
            <a:r>
              <a:rPr lang="ru-RU" sz="2500" dirty="0" smtClean="0">
                <a:solidFill>
                  <a:srgbClr val="C00000"/>
                </a:solidFill>
              </a:rPr>
              <a:t>  и  </a:t>
            </a:r>
            <a:r>
              <a:rPr lang="ru-RU" sz="2500" b="1" dirty="0" smtClean="0">
                <a:solidFill>
                  <a:srgbClr val="376092"/>
                </a:solidFill>
              </a:rPr>
              <a:t>5</a:t>
            </a:r>
            <a:r>
              <a:rPr lang="ru-RU" sz="2500" dirty="0" smtClean="0">
                <a:solidFill>
                  <a:srgbClr val="C00000"/>
                </a:solidFill>
              </a:rPr>
              <a:t>?</a:t>
            </a:r>
          </a:p>
          <a:p>
            <a:pPr eaLnBrk="0" hangingPunct="0">
              <a:buFont typeface="Wingdings" pitchFamily="2" charset="2"/>
              <a:buChar char="v"/>
              <a:tabLst>
                <a:tab pos="457200" algn="l"/>
              </a:tabLst>
            </a:pPr>
            <a:r>
              <a:rPr lang="ru-RU" sz="2500" dirty="0" smtClean="0">
                <a:solidFill>
                  <a:srgbClr val="C00000"/>
                </a:solidFill>
              </a:rPr>
              <a:t> Сумму чисел </a:t>
            </a:r>
            <a:r>
              <a:rPr lang="ru-RU" sz="2500" b="1" dirty="0" smtClean="0">
                <a:solidFill>
                  <a:srgbClr val="376092"/>
                </a:solidFill>
              </a:rPr>
              <a:t>20</a:t>
            </a:r>
            <a:r>
              <a:rPr lang="ru-RU" sz="2500" dirty="0" smtClean="0">
                <a:solidFill>
                  <a:srgbClr val="C00000"/>
                </a:solidFill>
              </a:rPr>
              <a:t>  и   </a:t>
            </a:r>
            <a:r>
              <a:rPr lang="ru-RU" sz="2500" b="1" dirty="0" smtClean="0">
                <a:solidFill>
                  <a:srgbClr val="376092"/>
                </a:solidFill>
              </a:rPr>
              <a:t>8</a:t>
            </a:r>
            <a:r>
              <a:rPr lang="ru-RU" sz="2500" dirty="0" smtClean="0">
                <a:solidFill>
                  <a:srgbClr val="C00000"/>
                </a:solidFill>
              </a:rPr>
              <a:t>  уменьшили  в  </a:t>
            </a:r>
            <a:r>
              <a:rPr lang="ru-RU" sz="2500" b="1" dirty="0" smtClean="0">
                <a:solidFill>
                  <a:srgbClr val="376092"/>
                </a:solidFill>
              </a:rPr>
              <a:t>7</a:t>
            </a:r>
            <a:r>
              <a:rPr lang="ru-RU" sz="2500" dirty="0" smtClean="0">
                <a:solidFill>
                  <a:srgbClr val="C00000"/>
                </a:solidFill>
              </a:rPr>
              <a:t>  раз? </a:t>
            </a:r>
          </a:p>
          <a:p>
            <a:pPr eaLnBrk="0" hangingPunct="0">
              <a:buFont typeface="Wingdings" pitchFamily="2" charset="2"/>
              <a:buChar char="v"/>
              <a:tabLst>
                <a:tab pos="457200" algn="l"/>
              </a:tabLst>
            </a:pPr>
            <a:r>
              <a:rPr lang="ru-RU" sz="2500" dirty="0" smtClean="0">
                <a:solidFill>
                  <a:srgbClr val="C00000"/>
                </a:solidFill>
              </a:rPr>
              <a:t>Число </a:t>
            </a:r>
            <a:r>
              <a:rPr lang="ru-RU" sz="2500" b="1" dirty="0" smtClean="0">
                <a:solidFill>
                  <a:srgbClr val="376092"/>
                </a:solidFill>
              </a:rPr>
              <a:t>6</a:t>
            </a:r>
            <a:r>
              <a:rPr lang="ru-RU" sz="2500" dirty="0" smtClean="0">
                <a:solidFill>
                  <a:srgbClr val="C00000"/>
                </a:solidFill>
              </a:rPr>
              <a:t> увеличили в </a:t>
            </a:r>
            <a:r>
              <a:rPr lang="ru-RU" sz="2500" b="1" dirty="0" smtClean="0">
                <a:solidFill>
                  <a:srgbClr val="376092"/>
                </a:solidFill>
              </a:rPr>
              <a:t>8</a:t>
            </a:r>
            <a:r>
              <a:rPr lang="ru-RU" sz="2500" dirty="0" smtClean="0">
                <a:solidFill>
                  <a:srgbClr val="C00000"/>
                </a:solidFill>
              </a:rPr>
              <a:t> раз. Какое число получили?</a:t>
            </a:r>
            <a:endParaRPr lang="ru-RU" sz="2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z8.jpg"/>
          <p:cNvPicPr>
            <a:picLocks noChangeAspect="1"/>
          </p:cNvPicPr>
          <p:nvPr/>
        </p:nvPicPr>
        <p:blipFill>
          <a:blip r:embed="rId2" cstate="print"/>
          <a:srcRect l="23637" t="21819" r="1817" b="1817"/>
          <a:stretch>
            <a:fillRect/>
          </a:stretch>
        </p:blipFill>
        <p:spPr bwMode="auto">
          <a:xfrm>
            <a:off x="4495800" y="990600"/>
            <a:ext cx="4313713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914400" y="152400"/>
            <a:ext cx="73114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Минутка чистописания.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Рисунок 4" descr="z4.jpg"/>
          <p:cNvPicPr>
            <a:picLocks noChangeAspect="1"/>
          </p:cNvPicPr>
          <p:nvPr/>
        </p:nvPicPr>
        <p:blipFill>
          <a:blip r:embed="rId3" cstate="print"/>
          <a:srcRect l="22807" t="22807"/>
          <a:stretch>
            <a:fillRect/>
          </a:stretch>
        </p:blipFill>
        <p:spPr bwMode="auto">
          <a:xfrm>
            <a:off x="228600" y="990600"/>
            <a:ext cx="44196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52400" y="0"/>
            <a:ext cx="881390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5400" b="1" dirty="0">
                <a:ln w="1905"/>
                <a:solidFill>
                  <a:srgbClr val="FF292E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Математический  диктант</a:t>
            </a:r>
          </a:p>
        </p:txBody>
      </p:sp>
      <p:sp>
        <p:nvSpPr>
          <p:cNvPr id="4" name="Rectangle 11"/>
          <p:cNvSpPr>
            <a:spLocks noChangeArrowheads="1"/>
          </p:cNvSpPr>
          <p:nvPr/>
        </p:nvSpPr>
        <p:spPr bwMode="auto">
          <a:xfrm>
            <a:off x="838200" y="838200"/>
            <a:ext cx="2928937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sz="7200" b="1" dirty="0">
                <a:solidFill>
                  <a:srgbClr val="B11927"/>
                </a:solidFill>
                <a:latin typeface="Arial Black" pitchFamily="34" charset="0"/>
                <a:cs typeface="Times New Roman" pitchFamily="18" charset="0"/>
              </a:rPr>
              <a:t>72 : 9</a:t>
            </a:r>
          </a:p>
          <a:p>
            <a:pPr eaLnBrk="0" hangingPunct="0"/>
            <a:r>
              <a:rPr lang="ru-RU" sz="7200" b="1" dirty="0">
                <a:solidFill>
                  <a:srgbClr val="B11927"/>
                </a:solidFill>
                <a:latin typeface="Arial Black" pitchFamily="34" charset="0"/>
                <a:cs typeface="Times New Roman" pitchFamily="18" charset="0"/>
              </a:rPr>
              <a:t>54 : 9</a:t>
            </a:r>
            <a:endParaRPr lang="ru-RU" sz="7200" b="1" dirty="0">
              <a:solidFill>
                <a:srgbClr val="B11927"/>
              </a:solidFill>
              <a:latin typeface="Arial Black" pitchFamily="34" charset="0"/>
            </a:endParaRPr>
          </a:p>
          <a:p>
            <a:pPr eaLnBrk="0" hangingPunct="0"/>
            <a:r>
              <a:rPr lang="ru-RU" sz="7200" b="1" dirty="0">
                <a:solidFill>
                  <a:srgbClr val="B11927"/>
                </a:solidFill>
                <a:latin typeface="Arial Black" pitchFamily="34" charset="0"/>
                <a:cs typeface="Times New Roman" pitchFamily="18" charset="0"/>
              </a:rPr>
              <a:t>56 : 8</a:t>
            </a:r>
          </a:p>
          <a:p>
            <a:pPr eaLnBrk="0" hangingPunct="0"/>
            <a:r>
              <a:rPr lang="ru-RU" sz="7200" b="1" dirty="0">
                <a:solidFill>
                  <a:srgbClr val="B11927"/>
                </a:solidFill>
                <a:latin typeface="Arial Black" pitchFamily="34" charset="0"/>
                <a:cs typeface="Times New Roman" pitchFamily="18" charset="0"/>
              </a:rPr>
              <a:t>63 : 9</a:t>
            </a:r>
            <a:endParaRPr lang="ru-RU" sz="7200" b="1" dirty="0">
              <a:solidFill>
                <a:srgbClr val="B11927"/>
              </a:solidFill>
              <a:latin typeface="Arial Black" pitchFamily="34" charset="0"/>
            </a:endParaRP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5867400" y="914400"/>
            <a:ext cx="2714625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ru-RU" sz="7200" b="1" dirty="0">
                <a:solidFill>
                  <a:srgbClr val="B11927"/>
                </a:solidFill>
                <a:latin typeface="Arial Black" pitchFamily="34" charset="0"/>
                <a:cs typeface="Times New Roman" pitchFamily="18" charset="0"/>
              </a:rPr>
              <a:t>7 · 9         </a:t>
            </a:r>
          </a:p>
          <a:p>
            <a:pPr eaLnBrk="0" hangingPunct="0"/>
            <a:r>
              <a:rPr lang="ru-RU" sz="7200" b="1" dirty="0">
                <a:solidFill>
                  <a:srgbClr val="B11927"/>
                </a:solidFill>
                <a:latin typeface="Arial Black" pitchFamily="34" charset="0"/>
                <a:cs typeface="Times New Roman" pitchFamily="18" charset="0"/>
              </a:rPr>
              <a:t>2 · 8 </a:t>
            </a:r>
            <a:endParaRPr lang="ru-RU" sz="7200" b="1" dirty="0">
              <a:solidFill>
                <a:srgbClr val="B11927"/>
              </a:solidFill>
              <a:latin typeface="Arial Black" pitchFamily="34" charset="0"/>
            </a:endParaRPr>
          </a:p>
          <a:p>
            <a:pPr eaLnBrk="0" hangingPunct="0"/>
            <a:r>
              <a:rPr lang="ru-RU" sz="7200" b="1" dirty="0">
                <a:solidFill>
                  <a:srgbClr val="B11927"/>
                </a:solidFill>
                <a:latin typeface="Arial Black" pitchFamily="34" charset="0"/>
                <a:cs typeface="Times New Roman" pitchFamily="18" charset="0"/>
              </a:rPr>
              <a:t>8 · 8</a:t>
            </a:r>
          </a:p>
          <a:p>
            <a:pPr eaLnBrk="0" hangingPunct="0"/>
            <a:r>
              <a:rPr lang="ru-RU" sz="7200" b="1" dirty="0">
                <a:solidFill>
                  <a:srgbClr val="B11927"/>
                </a:solidFill>
                <a:latin typeface="Arial Black" pitchFamily="34" charset="0"/>
                <a:cs typeface="Times New Roman" pitchFamily="18" charset="0"/>
              </a:rPr>
              <a:t>7 · 7</a:t>
            </a:r>
            <a:endParaRPr lang="ru-RU" sz="7200" b="1" dirty="0">
              <a:solidFill>
                <a:srgbClr val="B11927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615</TotalTime>
  <Words>558</Words>
  <Application>Microsoft Office PowerPoint</Application>
  <PresentationFormat>Экран (4:3)</PresentationFormat>
  <Paragraphs>123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СВЕТЛАНА</dc:creator>
  <cp:lastModifiedBy>Admin</cp:lastModifiedBy>
  <cp:revision>60</cp:revision>
  <dcterms:created xsi:type="dcterms:W3CDTF">2018-11-04T17:15:32Z</dcterms:created>
  <dcterms:modified xsi:type="dcterms:W3CDTF">2018-12-11T16:01:27Z</dcterms:modified>
</cp:coreProperties>
</file>