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9" r:id="rId3"/>
    <p:sldId id="272" r:id="rId4"/>
    <p:sldId id="277" r:id="rId5"/>
    <p:sldId id="286" r:id="rId6"/>
    <p:sldId id="257" r:id="rId7"/>
    <p:sldId id="258" r:id="rId8"/>
    <p:sldId id="282" r:id="rId9"/>
    <p:sldId id="283" r:id="rId10"/>
    <p:sldId id="261" r:id="rId11"/>
    <p:sldId id="260" r:id="rId12"/>
    <p:sldId id="264" r:id="rId13"/>
    <p:sldId id="266" r:id="rId14"/>
    <p:sldId id="267" r:id="rId15"/>
    <p:sldId id="280" r:id="rId16"/>
    <p:sldId id="268" r:id="rId17"/>
    <p:sldId id="281" r:id="rId18"/>
    <p:sldId id="265" r:id="rId19"/>
    <p:sldId id="269" r:id="rId20"/>
    <p:sldId id="270" r:id="rId21"/>
    <p:sldId id="285" r:id="rId22"/>
    <p:sldId id="292" r:id="rId23"/>
    <p:sldId id="263" r:id="rId24"/>
    <p:sldId id="290" r:id="rId25"/>
    <p:sldId id="289" r:id="rId26"/>
    <p:sldId id="295" r:id="rId27"/>
    <p:sldId id="296" r:id="rId28"/>
    <p:sldId id="293" r:id="rId29"/>
    <p:sldId id="288" r:id="rId30"/>
    <p:sldId id="294" r:id="rId31"/>
    <p:sldId id="297" r:id="rId32"/>
    <p:sldId id="301" r:id="rId33"/>
    <p:sldId id="29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E215ADF-115D-4873-88CE-3BFA13303201}">
          <p14:sldIdLst>
            <p14:sldId id="262"/>
            <p14:sldId id="279"/>
            <p14:sldId id="272"/>
            <p14:sldId id="277"/>
            <p14:sldId id="286"/>
            <p14:sldId id="257"/>
            <p14:sldId id="258"/>
            <p14:sldId id="282"/>
            <p14:sldId id="283"/>
            <p14:sldId id="261"/>
            <p14:sldId id="260"/>
            <p14:sldId id="264"/>
            <p14:sldId id="266"/>
            <p14:sldId id="267"/>
            <p14:sldId id="280"/>
            <p14:sldId id="268"/>
            <p14:sldId id="281"/>
          </p14:sldIdLst>
        </p14:section>
        <p14:section name="Раздел без заголовка" id="{78C475BD-C53D-4B3F-A33C-4B959F957B5D}">
          <p14:sldIdLst>
            <p14:sldId id="265"/>
            <p14:sldId id="269"/>
            <p14:sldId id="270"/>
            <p14:sldId id="285"/>
            <p14:sldId id="292"/>
            <p14:sldId id="263"/>
            <p14:sldId id="290"/>
            <p14:sldId id="289"/>
            <p14:sldId id="295"/>
            <p14:sldId id="296"/>
            <p14:sldId id="293"/>
            <p14:sldId id="288"/>
            <p14:sldId id="294"/>
            <p14:sldId id="297"/>
            <p14:sldId id="301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gif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3.infourok.ru/uploads/ex/01f3/00005012-5b5f9cb4/20/hello_html_633cb6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27" y="-8027"/>
            <a:ext cx="922935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548680"/>
            <a:ext cx="6899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МКОУ «</a:t>
            </a:r>
            <a:r>
              <a:rPr lang="ru-RU" sz="2000" b="1" dirty="0" err="1" smtClean="0"/>
              <a:t>Щучинская</a:t>
            </a:r>
            <a:r>
              <a:rPr lang="ru-RU" sz="2000" b="1" dirty="0" smtClean="0"/>
              <a:t> СОШ»</a:t>
            </a:r>
          </a:p>
          <a:p>
            <a:pPr algn="ctr"/>
            <a:r>
              <a:rPr lang="ru-RU" sz="2000" b="1" dirty="0" err="1" smtClean="0"/>
              <a:t>Эртильского</a:t>
            </a:r>
            <a:r>
              <a:rPr lang="ru-RU" sz="2000" b="1" dirty="0" smtClean="0"/>
              <a:t> муниципального района Воронежской области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03082" y="216973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Эти удивительные птицы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325959"/>
            <a:ext cx="743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2017 год—год экологии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5122" name="Picture 2" descr="https://im3-tub-ru.yandex.net/i?id=6d87d45a7fd7b60dae487fb443e71e94&amp;n=33&amp;h=215&amp;w=3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36" y="2758162"/>
            <a:ext cx="3512426" cy="23452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1786" y="5882467"/>
            <a:ext cx="7532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Подготовила </a:t>
            </a:r>
            <a:r>
              <a:rPr lang="ru-RU" b="1" dirty="0" err="1" smtClean="0">
                <a:latin typeface="Arial Black" pitchFamily="34" charset="0"/>
              </a:rPr>
              <a:t>Пономарёва</a:t>
            </a:r>
            <a:r>
              <a:rPr lang="ru-RU" b="1" dirty="0" smtClean="0">
                <a:latin typeface="Arial Black" pitchFamily="34" charset="0"/>
              </a:rPr>
              <a:t> В.И.,</a:t>
            </a:r>
          </a:p>
          <a:p>
            <a:pPr algn="ctr"/>
            <a:r>
              <a:rPr lang="ru-RU" b="1" dirty="0">
                <a:latin typeface="Arial Black" pitchFamily="34" charset="0"/>
              </a:rPr>
              <a:t>у</a:t>
            </a:r>
            <a:r>
              <a:rPr lang="ru-RU" b="1" dirty="0" smtClean="0">
                <a:latin typeface="Arial Black" pitchFamily="34" charset="0"/>
              </a:rPr>
              <a:t>читель начальных классов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5328337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Занятие кружка «Всё обо всём»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51820" y="1787624"/>
            <a:ext cx="435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Защити и сохрани!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548680"/>
            <a:ext cx="4781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А сколько видов  птиц на Земле?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098" name="Picture 2" descr="http://proxy10.media.online.ua/uol/r3-569422939c/5055b391811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97979"/>
            <a:ext cx="4282364" cy="2776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7211" y="4632090"/>
            <a:ext cx="3042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жаворонок</a:t>
            </a:r>
            <a:endParaRPr lang="ru-RU" sz="4000" b="1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956910" y="1819962"/>
            <a:ext cx="4803288" cy="1609038"/>
          </a:xfrm>
          <a:prstGeom prst="wedgeRoundRectCallout">
            <a:avLst>
              <a:gd name="adj1" fmla="val -59054"/>
              <a:gd name="adj2" fmla="val 772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Нас </a:t>
            </a:r>
            <a:r>
              <a:rPr lang="ru-RU" sz="2400" b="1" dirty="0" smtClean="0">
                <a:solidFill>
                  <a:schemeClr val="tx1"/>
                </a:solidFill>
              </a:rPr>
              <a:t>на  </a:t>
            </a:r>
            <a:r>
              <a:rPr lang="ru-RU" sz="2400" b="1" dirty="0">
                <a:solidFill>
                  <a:schemeClr val="tx1"/>
                </a:solidFill>
              </a:rPr>
              <a:t>Земле существует 9 000 видов птиц. </a:t>
            </a:r>
          </a:p>
        </p:txBody>
      </p:sp>
    </p:spTree>
    <p:extLst>
      <p:ext uri="{BB962C8B-B14F-4D97-AF65-F5344CB8AC3E}">
        <p14:creationId xmlns:p14="http://schemas.microsoft.com/office/powerpoint/2010/main" val="39994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" y="1566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913075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Для чего нужны перья птицам?</a:t>
            </a:r>
            <a:endParaRPr lang="ru-RU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http://animalzoom.ru/sites/default/files/skvor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58" y="3463808"/>
            <a:ext cx="3183747" cy="23878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xbt.photo/photo/334363/28340z3gCrgHwrI/483338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10" y="3463808"/>
            <a:ext cx="3007595" cy="24390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5269369"/>
            <a:ext cx="228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скворец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2321" y="5038537"/>
            <a:ext cx="111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грач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516968" y="1691114"/>
            <a:ext cx="7050449" cy="1753553"/>
          </a:xfrm>
          <a:prstGeom prst="wedgeRoundRectCallout">
            <a:avLst>
              <a:gd name="adj1" fmla="val -922"/>
              <a:gd name="adj2" fmla="val 712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Arial Black" pitchFamily="34" charset="0"/>
              </a:rPr>
              <a:t>Все птицы имеют оперение. Одни перья согревают нас, а другие нужны нам для полёта. Перья у нас состоят из особого вещества-- кератина (как волосы и ногти у человека).</a:t>
            </a:r>
          </a:p>
        </p:txBody>
      </p:sp>
    </p:spTree>
    <p:extLst>
      <p:ext uri="{BB962C8B-B14F-4D97-AF65-F5344CB8AC3E}">
        <p14:creationId xmlns:p14="http://schemas.microsoft.com/office/powerpoint/2010/main" val="24594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4021" y="404664"/>
            <a:ext cx="5430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Почему птиц 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называют животными?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218" name="Picture 2" descr="http://novpanacea.ru/ptica/image/or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12" y="3165299"/>
            <a:ext cx="4296730" cy="28751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g-fotki.yandex.ru/get/6804/300089504.e/0_167f04_b8071a5a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1" y="3085162"/>
            <a:ext cx="4345756" cy="28948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5517232"/>
            <a:ext cx="154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страус</a:t>
            </a:r>
            <a:endParaRPr lang="ru-RU" sz="2800" b="1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5517232"/>
            <a:ext cx="140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орёл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915816" y="1359351"/>
            <a:ext cx="5873868" cy="1493586"/>
          </a:xfrm>
          <a:prstGeom prst="wedgeRoundRectCallout">
            <a:avLst>
              <a:gd name="adj1" fmla="val -44669"/>
              <a:gd name="adj2" fmla="val 860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Arial Black" pitchFamily="34" charset="0"/>
              </a:rPr>
              <a:t>Многие животные-четвероногие, а у нас передние конечности преобразованы в крылья. Крылья есть у всех птиц, даже</a:t>
            </a:r>
          </a:p>
          <a:p>
            <a:r>
              <a:rPr lang="ru-RU" b="1" dirty="0">
                <a:solidFill>
                  <a:schemeClr val="tx1"/>
                </a:solidFill>
                <a:latin typeface="Arial Black" pitchFamily="34" charset="0"/>
              </a:rPr>
              <a:t>которые не умеют летать.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8637283" y="1496007"/>
            <a:ext cx="4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0392" y="1593852"/>
            <a:ext cx="689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16834" y="3729889"/>
            <a:ext cx="82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00392" y="3573016"/>
            <a:ext cx="769670" cy="131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104414" y="3749797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00392" y="2261033"/>
            <a:ext cx="841692" cy="6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683002" y="2038639"/>
            <a:ext cx="411482" cy="444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7804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9" y="-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548680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А какие животные,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как и птицы, могут летать?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170" name="Picture 2" descr="http://www.meteovesti.ru/pictures/636034873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41418"/>
            <a:ext cx="3888431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iddlybop.ru/wp-content/uploads/2016/06/f3530e92c32afed27691752c2a06a2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6846"/>
            <a:ext cx="3960440" cy="2407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47864" y="3541418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 Black" pitchFamily="34" charset="0"/>
              </a:rPr>
              <a:t>пчела</a:t>
            </a:r>
            <a:endParaRPr lang="ru-RU" sz="3200" b="1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123728" y="1988839"/>
            <a:ext cx="5616624" cy="1440159"/>
          </a:xfrm>
          <a:prstGeom prst="wedgeRoundRectCallout">
            <a:avLst>
              <a:gd name="adj1" fmla="val -41639"/>
              <a:gd name="adj2" fmla="val 788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Умеют летать многие насекомые. Мухи и мы, пчёлы. А среди млекопитающих летают летучие мыши. 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2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260648"/>
            <a:ext cx="609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Млекопитающие рождают живых детёнышей.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А как поступают птицы? Почему?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42" name="Picture 2" descr="http://animal-worlds.ru/wp-content/uploads/2015/10/emperor-penguin-with-eg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7"/>
            <a:ext cx="2417581" cy="2239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b-port.com/mediafiles/items/2013/07/109225/c52bd004c9627614f07a99e1f66363c7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96" y="3968453"/>
            <a:ext cx="2737889" cy="2169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59710" y="4751821"/>
            <a:ext cx="148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кайры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0887" y="4751821"/>
            <a:ext cx="222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пингвины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67545" y="1700808"/>
            <a:ext cx="8475722" cy="1920100"/>
          </a:xfrm>
          <a:prstGeom prst="wedgeRoundRectCallout">
            <a:avLst>
              <a:gd name="adj1" fmla="val -36480"/>
              <a:gd name="adj2" fmla="val 6771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Птицы откладывают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яйца (одно или несколько), из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которых затем вылупляются птенцы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. Среди пингвинов—мы, самцы, согреваем единственное яйцо, поместив его себе на ноги и так продолжается почти два месяца. Самки в это время уходят в море кормиться.  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graphnet.ru/images/365770_kukus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4" y="286317"/>
            <a:ext cx="3384376" cy="25405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397041" y="316274"/>
            <a:ext cx="5450904" cy="2510582"/>
          </a:xfrm>
          <a:prstGeom prst="wedgeRoundRectCallout">
            <a:avLst>
              <a:gd name="adj1" fmla="val -59310"/>
              <a:gd name="adj2" fmla="val -29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А  я, кукушка, использую гнёзда других птиц напрокат. Свои яйца подкидываю в чужие гнёзда. Птицы принимают мои яйца за свои собственные и заботятся о них.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Появившийся кукушонок выталкивает из гнезда яйца своих приёмных родителей, чтобы они кормили только его одного. Вот такой хитрец!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818" y="2796899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кукушка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2052" name="Picture 4" descr="http://zaikinmir.ru/kartinki/images/kukushka/kukushka-kartinki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5" y="3645024"/>
            <a:ext cx="9107530" cy="2498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45" y="-454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908720"/>
            <a:ext cx="6186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А какую роль выполняют  клювы?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266" name="Picture 2" descr="http://papaserega.ru/ptici/img/pelic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95" y="2950549"/>
            <a:ext cx="5099720" cy="33275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65852" y="5260158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пеликан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899592" y="1375291"/>
            <a:ext cx="7776864" cy="1261622"/>
          </a:xfrm>
          <a:prstGeom prst="wedgeRoundRectCallout">
            <a:avLst>
              <a:gd name="adj1" fmla="val -4465"/>
              <a:gd name="adj2" fmla="val 792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Клювы у нас твёрдые, а вот ротовая полость мягкая и нежная. Всё, что нужно птицам, мы выполняем с помощью клюва.</a:t>
            </a:r>
          </a:p>
        </p:txBody>
      </p:sp>
    </p:spTree>
    <p:extLst>
      <p:ext uri="{BB962C8B-B14F-4D97-AF65-F5344CB8AC3E}">
        <p14:creationId xmlns:p14="http://schemas.microsoft.com/office/powerpoint/2010/main" val="263075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09" y="-3264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hkolakz.ru/nepib/%D0%A0%D0%B0%D0%B1%D0%BE%D1%87%D0%B0%D1%8F+%D1%82%D0%B5%D1%82%D1%80%D0%B0%D0%B4%D1%8C+%D0%B4%D0%BB%D1%8F+%D0%BB%D0%B0%D0%B1%D0%BE%D1%80%D0%B0%D1%82%D0%BE%D1%80%D0%BD%D0%BE-%D0%BF%D1%80%D0%B0%D0%BA%D1%82%D0%B8%D1%87%D0%B5%D1%81%D0%BA%D0%B8%D1%85+%D0%B7%D0%B0%D0%BD%D1%8F%D1%82%D0%B8%D0%B9+%D0%BF%D0%BE+%D0%B4%D0%B8%D1%81%D1%86%D0%B8%D0%BF%D0%BB%D0%B8%D0%BD%D0%B5+%C2%AB%D0%BE%D0%B1%D1%89%D0%B0%D1%8F+%D1%8D%D0%BA%D0%BE%D0%BB%D0%BE%D0%B3%D0%B8%D1%8F%C2%BB+%D0%B4%D0%BB%D1%8F+%D1%81%D1%82%D1%83%D0%B4%D0%B5%D0%BD%D1%82%D0%BE%D0%B2+%D0%B1%D0%B8%D0%BE%D0%BB%D0%BE%D0%B3%D0%B8%D1%87%D0%B5%D1%81%D0%BA%D0%B8%D1%85+%D1%81%D0%BF%D0%B5%D1%86%D0%B8%D0%B0%D0%BB%D1%8C%D0%BD%D0%BE%D1%81%D1%82%D0%B5%D0%B9+%D0%BF%D0%B5%D0%B4%D0%B0%D0%B3%D0%BE%D0%B3%D0%B8%D1%87%D0%B5%D1%81%D0%BA%D0%B8%D1%85+%D0%B2%D1%83%D0%B7%D0%BE%D0%B2b/4981_html_m497492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96372"/>
            <a:ext cx="8784976" cy="3583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it-dety.ru/wp-content/uploads/2013/10/kl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0252"/>
            <a:ext cx="1872605" cy="2367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263691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клёст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971600" y="836712"/>
            <a:ext cx="5976664" cy="1800200"/>
          </a:xfrm>
          <a:prstGeom prst="wedgeRoundRectCallout">
            <a:avLst>
              <a:gd name="adj1" fmla="val 56603"/>
              <a:gd name="adj2" fmla="val -337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Зубов у нас, птиц, нет. Вот и приходится , прежде чем съесть пищу, её измельчать. Мы используем свой клюв, чтобы добывать, обрабатывать и переносить пищу.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" y="4055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0931" y="39848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Что представляют птичьи песни?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194" name="Picture 2" descr="http://www.playcast.ru/uploads/2016/10/12/20177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515303" cy="2343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043608" y="1312493"/>
            <a:ext cx="4248472" cy="1368152"/>
          </a:xfrm>
          <a:prstGeom prst="wedgeRoundRectCallout">
            <a:avLst>
              <a:gd name="adj1" fmla="val 67542"/>
              <a:gd name="adj2" fmla="val 98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Мы, соловьи, живём в густых зарослях. Но славимся своими необыкновенно красивыми трелями. Песни обычно поют самцы.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3684303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соловей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4098" name="Picture 2" descr="http://zooclub.org.ua/assets/files/2016/01/Electus-rorat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" y="4084413"/>
            <a:ext cx="2869109" cy="2047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3563888" y="4149080"/>
            <a:ext cx="5040560" cy="1368152"/>
          </a:xfrm>
          <a:prstGeom prst="wedgeRoundRectCallout">
            <a:avLst>
              <a:gd name="adj1" fmla="val -66735"/>
              <a:gd name="adj2" fmla="val 159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А мы, попугаи, можем даже копировать звуки и способны подражать человеческой речи.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8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4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561590"/>
            <a:ext cx="431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Для чего птицы издают голосовые сигналы?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290" name="Picture 2" descr="https://im3-tub-ru.yandex.net/i?id=2ee74fdb1b99663c6fed8b4a0dc53262&amp;n=33&amp;h=215&amp;w=3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62147"/>
            <a:ext cx="3894797" cy="23390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5590" y="3762037"/>
            <a:ext cx="14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зяблик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12292" name="Picture 4" descr="https://www.chitalnya.ru/upload3/255/77abf9552d95088f6b70b7da0f8888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162147"/>
            <a:ext cx="3322498" cy="22132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5302" y="3700482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синицы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55576" y="1844824"/>
            <a:ext cx="7841222" cy="1224136"/>
          </a:xfrm>
          <a:prstGeom prst="wedgeRoundRectCallout">
            <a:avLst>
              <a:gd name="adj1" fmla="val -36382"/>
              <a:gd name="adj2" fmla="val 865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Мы подаём сигналы-крики—это способ общения  друг с другом. При помощи звука мы можем переговариваться  на большом расстоянии.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1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mg3.proshkolu.ru/content/media/pic/std/3000000/2765000/2764960-a15842f93094f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" y="16977"/>
            <a:ext cx="9216256" cy="67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71" y="1989237"/>
            <a:ext cx="29686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836712"/>
            <a:ext cx="17795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2136339"/>
            <a:ext cx="5526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Птицы – это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голоса наших лесов, степей, гор и пустынь. Песни птиц звучат круглый год, голоса их слышны днем и ночью. Птицы – дети воздуха, покорители воздушного океана. Они поднимаются выше облаков и гор, перелетают через моря и пустыни.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zoomet.1gb.ru/mal/foto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46523"/>
            <a:ext cx="2808488" cy="184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83568" y="2060848"/>
            <a:ext cx="5256584" cy="3888432"/>
          </a:xfrm>
          <a:prstGeom prst="wedgeRoundRectCallout">
            <a:avLst>
              <a:gd name="adj1" fmla="val 56848"/>
              <a:gd name="adj2" fmla="val -5571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Гнёзда у птиц бывают разные: и по форме, и по размеру. Вьём мы гнёзда и на деревьях, и на земле, и на скалах, и даже в дымовых отверстиях . Строим свои  домики из разных материалов: веточек, прутьев. Всё это скрепляется нашей слюной и грязью. А чтобы птенцам было тепло, выстилаем пухом. .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910461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Какие бывают гнёзда у птиц?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76256" y="3789040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иволга</a:t>
            </a:r>
            <a:endParaRPr lang="ru-RU" sz="2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091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boombob.ru/img/picture/Jun/21/e5a4dabf0e835239c2b6da43f2fdfbb9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4" y="1355300"/>
            <a:ext cx="8640960" cy="5294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332656"/>
            <a:ext cx="527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Каким птицам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  принадлежат эти гнёзда?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-3499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s5.pikabu.ru/post_img/big/2015/02/21/7/1424519417_19469816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45472"/>
            <a:ext cx="8640959" cy="647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" y="-3136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76470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Почему птицы улетают на юг?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1270" name="Picture 6" descr="http://newsinphoto.ru/wp-content/uploads/2012/01/%D0%9F%D1%82%D0%B8%D1%86%D1%8B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11927"/>
            <a:ext cx="3132437" cy="2175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67544" y="3933056"/>
            <a:ext cx="8321468" cy="2323372"/>
          </a:xfrm>
          <a:prstGeom prst="wedgeRoundRectCallout">
            <a:avLst>
              <a:gd name="adj1" fmla="val -2305"/>
              <a:gd name="adj2" fmla="val -757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Улетая зимовать в тёплые страны, весной снова возвращаемся в родные места. Для безопасности мы летим большими стаями или клином. В полёте птицы меняются местами, летящие сзади тратят меньше сил на преодоление сопротивления воздуха и сберегают силы. 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Picture 6" descr="http://newsinphoto.ru/wp-content/uploads/2012/01/%D0%9F%D1%82%D0%B8%D1%86%D1%8B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5" y="1484784"/>
            <a:ext cx="3303946" cy="2202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newsinphoto.ru/wp-content/uploads/2012/01/%D0%9F%D1%82%D0%B8%D1%86%D1%8B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11927"/>
            <a:ext cx="3456384" cy="2175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6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7" y="399353"/>
            <a:ext cx="4731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Как птицы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находят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 дорогу домой?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1838" y="1676987"/>
            <a:ext cx="42136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Учёные полагают, что птицы ориентируются , опираясь на строение Земли. Земное ядро состоит из расплавленного железа, которое обладает магнитными свойствами. Оно создаёт вокруг Земли особое поле. Это служит для птиц компасом.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13314" name="Picture 2" descr="https://ds01.infourok.ru/uploads/ex/053e/0000b505-3a6b6b13/hello_html_5915e0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060848"/>
            <a:ext cx="3808763" cy="2210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krasfun.ru/images/2014/11/aad29_00000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35" y="4507501"/>
            <a:ext cx="2844254" cy="20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krasfun.ru/images/2014/11/aad29_000004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22564"/>
            <a:ext cx="2916386" cy="20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krasfun.ru/images/2014/11/aad29_000004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22564"/>
            <a:ext cx="3024336" cy="20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3387" y="548680"/>
            <a:ext cx="5313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Хищные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" name="Picture 2" descr="https://i.artfile.me/wallpaper/27-01-2015/346x230/zhivotnye-pticy---hischniki-ptica-oryol--9023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69" y="1412776"/>
            <a:ext cx="3295650" cy="2190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43556" y="3557592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орёл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1028" name="Picture 4" descr="http://s1.1zoom.me/big3/825/396142-sep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64" y="1412776"/>
            <a:ext cx="2979187" cy="2190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03328" y="3458148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ястреб</a:t>
            </a:r>
            <a:endParaRPr lang="ru-RU" sz="2400" b="1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11560" y="4221088"/>
            <a:ext cx="7632848" cy="1584176"/>
          </a:xfrm>
          <a:prstGeom prst="wedgeRoundRectCallout">
            <a:avLst>
              <a:gd name="adj1" fmla="val 52937"/>
              <a:gd name="adj2" fmla="val -867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   У нас, хищных птиц, превосходное зрение: в 8 раз острее, чем у человека. Клюв у нас, как режущий инструмент, ведь мы питаемся другими животными. А когтями мы ловим свою добычу.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" y="-5779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54868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Нелетающие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http://fb.ru/misc/i/gallery/14901/3549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83" y="4025261"/>
            <a:ext cx="3370115" cy="2339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nimal-worlds.ru/wp-content/uploads/2015/10/3858982238_9be0b9400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3" y="4394593"/>
            <a:ext cx="2880320" cy="1919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5863" y="3694150"/>
            <a:ext cx="2596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 Black" pitchFamily="34" charset="0"/>
              </a:rPr>
              <a:t>киви-</a:t>
            </a:r>
          </a:p>
          <a:p>
            <a:pPr algn="ctr"/>
            <a:r>
              <a:rPr lang="ru-RU" sz="2000" b="1" dirty="0" smtClean="0">
                <a:latin typeface="Arial Black" pitchFamily="34" charset="0"/>
              </a:rPr>
              <a:t>Новая </a:t>
            </a:r>
            <a:r>
              <a:rPr lang="ru-RU" sz="2000" b="1" dirty="0">
                <a:latin typeface="Arial Black" pitchFamily="34" charset="0"/>
              </a:rPr>
              <a:t>З</a:t>
            </a:r>
            <a:r>
              <a:rPr lang="ru-RU" sz="2000" b="1" dirty="0" smtClean="0">
                <a:latin typeface="Arial Black" pitchFamily="34" charset="0"/>
              </a:rPr>
              <a:t>еландия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93472" y="340176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страусы-</a:t>
            </a:r>
          </a:p>
          <a:p>
            <a:pPr algn="ctr"/>
            <a:r>
              <a:rPr lang="ru-RU" b="1" dirty="0" smtClean="0">
                <a:latin typeface="Arial Black" pitchFamily="34" charset="0"/>
              </a:rPr>
              <a:t>Африка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2054" name="Picture 6" descr="http://pets.detsky-mir.com/uploads/images/2/a/6/9/2/b14dc4a5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09" y="4048093"/>
            <a:ext cx="1656746" cy="211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29390" y="3401762"/>
            <a:ext cx="277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itchFamily="34" charset="0"/>
              </a:rPr>
              <a:t>п</a:t>
            </a:r>
            <a:r>
              <a:rPr lang="ru-RU" b="1" dirty="0" smtClean="0">
                <a:latin typeface="Arial Black" pitchFamily="34" charset="0"/>
              </a:rPr>
              <a:t>ингвины-Антарктида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187624" y="1484784"/>
            <a:ext cx="7530184" cy="1728192"/>
          </a:xfrm>
          <a:prstGeom prst="wedgeRoundRectCallout">
            <a:avLst>
              <a:gd name="adj1" fmla="val 11549"/>
              <a:gd name="adj2" fmla="val 8414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А мы , страусы, птицы –нелетающие. Но мы умеем быстро бегать, скорость у нас достигает 100км/час. Наш рост 2.5 м. Крылья помогают нам держать равновесие при беге.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7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6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3563888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Ночные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074" name="Picture 2" descr="http://animalsfoto.com/photo/13/13142ec7d561a22971ab83d8973ea0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441698"/>
            <a:ext cx="2522151" cy="262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8001" y="3100898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филин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3076" name="Picture 4" descr="http://poznay.info/wp-content/uploads/So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84" y="3476869"/>
            <a:ext cx="2341003" cy="2812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6296" y="3076759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сова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331640" y="1340767"/>
            <a:ext cx="7128792" cy="1735991"/>
          </a:xfrm>
          <a:prstGeom prst="wedgeRoundRectCallout">
            <a:avLst>
              <a:gd name="adj1" fmla="val -42211"/>
              <a:gd name="adj2" fmla="val 7988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Мы днём спим, а ночью охотимся. У нас отличное зрение и прекрасный слух. Мы умеем так вращать своей головой, что видим даже то, что происходит позади нас.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62068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Водяные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098" name="Picture 2" descr="http://dodopol.ru/f/8/flamingo_ozero_voda_pticy_bolshie_progulka_1920x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08878"/>
            <a:ext cx="3240360" cy="202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m-priroda.ru/files/images/sobitij/yt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27739"/>
            <a:ext cx="3384376" cy="2187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1.1zoom.ru/big7/943/Swans_Water_Birds_376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5" y="61642"/>
            <a:ext cx="3554445" cy="2666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563888" y="1916832"/>
            <a:ext cx="5231432" cy="1728192"/>
          </a:xfrm>
          <a:prstGeom prst="wedgeRoundRectCallout">
            <a:avLst>
              <a:gd name="adj1" fmla="val -58869"/>
              <a:gd name="adj2" fmla="val 1178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Мы обитаем рядом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с прудами, озёрами, болотами. В воде мы находим себе пропитание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7611" y="2796897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лебедь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7707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фламинго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7017" y="4034084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утки</a:t>
            </a:r>
            <a:endParaRPr lang="ru-RU" sz="2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" y="-6799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702353"/>
            <a:ext cx="4682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Морские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2" name="Picture 2" descr="https://im2-tub-ru.yandex.net/i?id=2898429e56f2bfd37c605c2ecd74e429&amp;n=33&amp;h=215&amp;w=3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7" y="4437112"/>
            <a:ext cx="3276600" cy="2047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4005064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тупики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5124" name="Picture 4" descr="http://storage.onbird.ru/bird/photo/bolshoy-pomornik/bolshoy-pomornik%20foto%204%20%28onbird.ru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50519"/>
            <a:ext cx="2529796" cy="2021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6256" y="4005064"/>
            <a:ext cx="2085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поморники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5126" name="Picture 6" descr="https://im1-tub-ru.yandex.net/i?id=c1dd5072a604d41bf6dbdfe953b35ccd&amp;n=33&amp;h=215&amp;w=3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29" y="4450519"/>
            <a:ext cx="3638550" cy="218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3968" y="4005064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чайка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043608" y="1628800"/>
            <a:ext cx="7488832" cy="1584176"/>
          </a:xfrm>
          <a:prstGeom prst="wedgeRoundRectCallout">
            <a:avLst>
              <a:gd name="adj1" fmla="val -44698"/>
              <a:gd name="adj2" fmla="val 1027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Мы обитаем там, где бушует океан  с сильными ветрами. Мы. </a:t>
            </a:r>
            <a:r>
              <a:rPr lang="ru-RU" sz="2000" b="1" dirty="0">
                <a:solidFill>
                  <a:srgbClr val="C00000"/>
                </a:solidFill>
                <a:latin typeface="Arial Black" pitchFamily="34" charset="0"/>
              </a:rPr>
              <a:t>т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упики, прекрасно плаваем и умеем летать. Мы постоянно качаемся на волнах, ныряем и ловим рыбу.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002_Голос лес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puzzing.ru/public/puzzles/preview/76/48/7648092203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590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uzzing.ru/public/puzzles/preview/76/48/7648092203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2590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esnoederevo.ru/wp-content/uploads/2016/02/%D0%9A%D0%B5%D0%B4%D1%80%D0%BE%D0%B2%D1%8B%D0%B9-%D0%BB%D0%B5%D1%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0" y="189198"/>
            <a:ext cx="8639472" cy="647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98" y="2636912"/>
            <a:ext cx="2441230" cy="3595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002_Голос 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5052151"/>
            <a:ext cx="609600" cy="609600"/>
          </a:xfrm>
          <a:prstGeom prst="rect">
            <a:avLst/>
          </a:prstGeom>
        </p:spPr>
      </p:pic>
      <p:pic>
        <p:nvPicPr>
          <p:cNvPr id="8" name="002_Голос ле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5350024"/>
            <a:ext cx="609600" cy="6096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899592" y="476672"/>
            <a:ext cx="6028901" cy="1728192"/>
          </a:xfrm>
          <a:prstGeom prst="wedgeRoundRectCallout">
            <a:avLst>
              <a:gd name="adj1" fmla="val 48876"/>
              <a:gd name="adj2" fmla="val 919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Лес-это живой организм.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Человек многим обязан природе в лесу. Лес – наше богатство. Это зелёный наряд нашей Земли. Там, где лес, всегда чистый воздух. Лес – это дом для зверей и птиц.</a:t>
            </a:r>
          </a:p>
        </p:txBody>
      </p:sp>
    </p:spTree>
    <p:extLst>
      <p:ext uri="{BB962C8B-B14F-4D97-AF65-F5344CB8AC3E}">
        <p14:creationId xmlns:p14="http://schemas.microsoft.com/office/powerpoint/2010/main" val="86869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9777" y="338753"/>
            <a:ext cx="5113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Полярные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146" name="Picture 2" descr="http://www.nat-geo.ru/upload/iblock/b45/b459e59c66854ec124ee8f6781705f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354551"/>
            <a:ext cx="3284343" cy="2184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quadractivision.narod.ru/images/64/2-43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27" y="4221088"/>
            <a:ext cx="3201252" cy="2157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88182" y="3862148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пингвины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862148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 Black" pitchFamily="34" charset="0"/>
              </a:rPr>
              <a:t>б</a:t>
            </a:r>
            <a:r>
              <a:rPr lang="ru-RU" sz="2000" b="1" dirty="0" smtClean="0">
                <a:latin typeface="Arial Black" pitchFamily="34" charset="0"/>
              </a:rPr>
              <a:t>елая куропатка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55576" y="1046640"/>
            <a:ext cx="3240360" cy="2382358"/>
          </a:xfrm>
          <a:prstGeom prst="wedgeRoundRectCallout">
            <a:avLst>
              <a:gd name="adj1" fmla="val -23203"/>
              <a:gd name="adj2" fmla="val 6781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Мы, белые куропатки, обитаем в Арктике. Цвет своего оперения мы меняем по сезону.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283968" y="1046640"/>
            <a:ext cx="4536504" cy="2670392"/>
          </a:xfrm>
          <a:prstGeom prst="wedgeRoundRectCallout">
            <a:avLst>
              <a:gd name="adj1" fmla="val -15586"/>
              <a:gd name="adj2" fmla="val 684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А мы, пингвины, обитаем в Антарктике. Здесь круглый год земля покрыта снегом и льдом. Под кожей у нас толстый слой жира и плотный слой мелких перьев. Всё это помогает нам удерживать тепло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5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799" y="410761"/>
            <a:ext cx="5904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Тропические птицы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170" name="Picture 2" descr="https://s.pfst.net/2012.08/1457620818616c7154b7279f620f2f7853289d62245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1" y="4413151"/>
            <a:ext cx="3227397" cy="2146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6025830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попугай</a:t>
            </a:r>
            <a:endParaRPr lang="ru-RU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386104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какаду</a:t>
            </a:r>
            <a:endParaRPr lang="ru-RU" sz="2000" b="1" dirty="0">
              <a:latin typeface="Arial Black" pitchFamily="34" charset="0"/>
            </a:endParaRPr>
          </a:p>
        </p:txBody>
      </p:sp>
      <p:pic>
        <p:nvPicPr>
          <p:cNvPr id="7174" name="Picture 6" descr="http://www.kto-takoy.ru/wp-content/uploads/2010/01/42774146_Kaka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92" y="4393259"/>
            <a:ext cx="2891187" cy="2032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ru5.anyfad.com/items/t1@2f81d4b2-243c-4908-9508-dfe8a50af479/Kolibri--samaya-malenkaya-ptichka-v-mire-2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34" y="4404938"/>
            <a:ext cx="2808312" cy="2047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6" y="3861048"/>
            <a:ext cx="1482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Black" pitchFamily="34" charset="0"/>
              </a:rPr>
              <a:t>колибри</a:t>
            </a:r>
            <a:endParaRPr lang="ru-RU" sz="2000" b="1" dirty="0">
              <a:latin typeface="Arial Black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08866" y="1268759"/>
            <a:ext cx="2894982" cy="2792343"/>
          </a:xfrm>
          <a:prstGeom prst="wedgeRoundRectCallout">
            <a:avLst>
              <a:gd name="adj1" fmla="val 3570"/>
              <a:gd name="adj2" fmla="val 736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Мы умные, весёлые и общительные птицы-попугаи.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У нас гибкие и ловкие пальцы ног. Крючковатый клюв помогает нам щёлкать орехи.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347864" y="1118647"/>
            <a:ext cx="3096344" cy="2454369"/>
          </a:xfrm>
          <a:prstGeom prst="wedgeRoundRectCallout">
            <a:avLst>
              <a:gd name="adj1" fmla="val -6032"/>
              <a:gd name="adj2" fmla="val 6467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Я, колибри, самая маленькая птичка на земле, питаюсь нектаром цветов. В этом помогает мне мой длинный, 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</a:rPr>
              <a:t>т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онкий клюв.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588224" y="1118647"/>
            <a:ext cx="2304256" cy="2454369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</a:rPr>
              <a:t>У меня сильный, загнутый вниз  клюв, а на голове роскошный хохол, который распускается в гневе или страхе</a:t>
            </a:r>
            <a:r>
              <a:rPr lang="ru-RU" sz="1600" dirty="0" smtClean="0">
                <a:solidFill>
                  <a:srgbClr val="C00000"/>
                </a:solidFill>
              </a:rPr>
              <a:t>.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mg3.proshkolu.ru/content/media/pic/std/3000000/2765000/2764960-a15842f93094f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78"/>
            <a:ext cx="9216256" cy="67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34882"/>
            <a:ext cx="296862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836712"/>
            <a:ext cx="17795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475656" y="2136339"/>
            <a:ext cx="5184576" cy="3166824"/>
          </a:xfrm>
          <a:prstGeom prst="wedgeRoundRectCallou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  Вот и закончилось наше пребывание  в гостях у птиц. </a:t>
            </a:r>
          </a:p>
          <a:p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Я думаю, что вы много полезного и интересного узнали о жизни птиц. Пусть всегда для вас звучат радостные песни наших пернатых друзей. Берегите птиц!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-3499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ages.myshared.ru/6/765365/slid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lesnoederevo.ru/wp-content/uploads/2016/02/%D0%9A%D0%B5%D0%B4%D1%80%D0%BE%D0%B2%D1%8B%D0%B9-%D0%BB%D0%B5%D1%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8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79" y="2924944"/>
            <a:ext cx="2441230" cy="3595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347864" y="836712"/>
            <a:ext cx="5382344" cy="1464231"/>
          </a:xfrm>
          <a:prstGeom prst="wedgeRoundRectCallout">
            <a:avLst>
              <a:gd name="adj1" fmla="val 35645"/>
              <a:gd name="adj2" fmla="val 95554"/>
              <a:gd name="adj3" fmla="val 16667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Птицы являются великолепным воплощением красоты земной жизни. 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Мы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любим природу и птиц как её часть.</a:t>
            </a:r>
          </a:p>
        </p:txBody>
      </p:sp>
      <p:pic>
        <p:nvPicPr>
          <p:cNvPr id="7" name="Picture 2" descr="http://www.stihi.ru/pics/2012/05/08/85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655" y="2060847"/>
            <a:ext cx="1526147" cy="1139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4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08" y="2125166"/>
            <a:ext cx="3142865" cy="4628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42706" y="286491"/>
            <a:ext cx="6552728" cy="3168352"/>
          </a:xfrm>
          <a:prstGeom prst="wedgeRoundRectCallout">
            <a:avLst>
              <a:gd name="adj1" fmla="val 61626"/>
              <a:gd name="adj2" fmla="val 2339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</a:rPr>
              <a:t>Но птицы живут не только в лесу, но и в разных местах на земле. Я приглашаю вас, мои друзья, посетить птичью школу. Сегодня вы побываете на необычном занятии и услышите ответы на свои вопросы.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 Black" pitchFamily="34" charset="0"/>
              </a:rPr>
              <a:t>Будьте внимательны!</a:t>
            </a:r>
            <a:endParaRPr lang="ru-RU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18" name="Picture 2" descr="http://demiart.ru/forum/uploads11/post-2296033-1354823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72609"/>
            <a:ext cx="5571171" cy="30989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novpanacea.ru/ptica/image/vorob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55" y="143652"/>
            <a:ext cx="2469545" cy="1747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332656"/>
            <a:ext cx="769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Эти удивительные птицы</a:t>
            </a:r>
            <a:endParaRPr lang="ru-RU" sz="36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52" name="Picture 4" descr="https://im2-tub-ru.yandex.net/i?id=4231ad564564fce73d1867311d4e3a15&amp;n=33&amp;h=215&amp;w=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" y="108425"/>
            <a:ext cx="9157239" cy="6843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zoogeo365.ru/images/public/20110203/soroka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8" y="4298562"/>
            <a:ext cx="3192454" cy="1773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1.1zoom.ru/big0/177/306357-alexfas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66" y="4370048"/>
            <a:ext cx="2806678" cy="1870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1.1zoom.me/big0/767/286592-alexfas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8425"/>
            <a:ext cx="3009073" cy="20052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xn----7sbb3aaldicno5bm3eh.xn--p1ai/84/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8425"/>
            <a:ext cx="1504088" cy="2206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lasspic.ru/wp-content/uploads/Ais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39" y="2154936"/>
            <a:ext cx="2886939" cy="24206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mg1.labirint.ru/books/95776/scrn_big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9" y="108425"/>
            <a:ext cx="1778570" cy="2305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mgview.info/download/20150601/flying-bird-wallpapers-1920x10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802" y="27695"/>
            <a:ext cx="2487117" cy="1399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3029" y="5877272"/>
            <a:ext cx="632488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Птичья школа</a:t>
            </a:r>
            <a:endParaRPr lang="ru-RU" sz="4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72" name="Picture 24" descr="http://cdn.lolwot.com/wp-content/uploads/2015/07/15-of-the-most-beautiful-birds-in-the-world-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9" y="2448437"/>
            <a:ext cx="1941068" cy="1533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://vsezivotnye.ru/wp-content/uploads/2014/10/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07" y="1856079"/>
            <a:ext cx="2232248" cy="16741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ourfunnypets.3dn.ru/_pu/0/7788284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95980"/>
            <a:ext cx="2308092" cy="15344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im0-tub-ru.yandex.net/i?id=7ef8dd485b435a2fa454011c28e94a25&amp;n=33&amp;h=215&amp;w=3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97" y="2113690"/>
            <a:ext cx="2400094" cy="164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www.playing-field.ru/img/2015/051918/485179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7" y="4619762"/>
            <a:ext cx="2241153" cy="1563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mayls.ru/data/smiles/animashki-pticy-279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65" y="1318101"/>
            <a:ext cx="1428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mayls.ru/data/smiles/animashki-pticy-279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65" y="1470501"/>
            <a:ext cx="1428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64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5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3" y="1179984"/>
            <a:ext cx="561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476672"/>
            <a:ext cx="367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Кто такие птицы?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s://w-dog.ru/wallpapers/5/11/535516975523424/ptica-orel-art-porit-letit-nebo-kryl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29" y="2577752"/>
            <a:ext cx="4132119" cy="23243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1860" y="2944877"/>
            <a:ext cx="138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Орёл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2050" name="Picture 2" descr="http://smayls.ru/data/smiles/animashki-pticy-27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56" y="4568219"/>
            <a:ext cx="221126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mayls.ru/data/smiles/animashki-pticy-27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03806"/>
            <a:ext cx="221126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mayls.ru/data/smiles/animashki-pticy-27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76" y="4106732"/>
            <a:ext cx="221126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2815740" y="1631274"/>
            <a:ext cx="5144171" cy="1172532"/>
          </a:xfrm>
          <a:prstGeom prst="wedgeRoundRectCallout">
            <a:avLst>
              <a:gd name="adj1" fmla="val 7534"/>
              <a:gd name="adj2" fmla="val 11747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Нас называют животными, но  тело наше покрыто перьями</a:t>
            </a:r>
          </a:p>
        </p:txBody>
      </p:sp>
    </p:spTree>
    <p:extLst>
      <p:ext uri="{BB962C8B-B14F-4D97-AF65-F5344CB8AC3E}">
        <p14:creationId xmlns:p14="http://schemas.microsoft.com/office/powerpoint/2010/main" val="11625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2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83671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Почему птицы могут летать?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6" name="Picture 6" descr="http://nvinder.ru/sites/default/files/gazeta/2015/02/ptitsa_med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40" y="1410291"/>
            <a:ext cx="4032448" cy="29864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95536" y="1700808"/>
            <a:ext cx="4968552" cy="3816424"/>
          </a:xfrm>
          <a:prstGeom prst="wedgeRoundRectCallout">
            <a:avLst>
              <a:gd name="adj1" fmla="val 72580"/>
              <a:gd name="adj2" fmla="val -2779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Мы, птицы, имеем совершенные летательные аппараты. Оперение, крылья и форма тела—всё приспособлено для полёта. У нас обтекаемая форма тела  и мы легко скользим по воздуху. А ещё мы имеем большие, сильные летательные мышцы. Они позволяют долго работать крыльями. Я, лебедь-шипун, самая тяжёлая птица по весу- во мне 10 кг.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Кости у нас полые. 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450912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Лебедь-шипун</a:t>
            </a:r>
            <a:endParaRPr lang="ru-RU" sz="2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uslide.ru/images/1/7260/960/img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etskiychas.ru/wp-content/uploads/2013/03/lastochka_zagad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84" y="3212976"/>
            <a:ext cx="3649588" cy="2737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2483768" y="692695"/>
            <a:ext cx="5472608" cy="2143125"/>
          </a:xfrm>
          <a:prstGeom prst="wedgeRoundRectCallout">
            <a:avLst>
              <a:gd name="adj1" fmla="val -46403"/>
              <a:gd name="adj2" fmla="val 734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Крупные перья у нас, которые  составляют основу оперения крыльев и хвоста, называются летательными перьями.  Мы отталкиваемся от воздуха с помощью этих перьев и набираем высоту.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76" y="4869160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ласточка</a:t>
            </a:r>
            <a:endParaRPr lang="ru-RU" sz="2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1194</Words>
  <Application>Microsoft Office PowerPoint</Application>
  <PresentationFormat>Экран (4:3)</PresentationFormat>
  <Paragraphs>113</Paragraphs>
  <Slides>33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60</cp:revision>
  <dcterms:created xsi:type="dcterms:W3CDTF">2017-02-01T21:07:45Z</dcterms:created>
  <dcterms:modified xsi:type="dcterms:W3CDTF">2017-03-05T19:38:24Z</dcterms:modified>
</cp:coreProperties>
</file>