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4" r:id="rId6"/>
    <p:sldId id="262" r:id="rId7"/>
    <p:sldId id="263"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8" d="100"/>
          <a:sy n="48" d="100"/>
        </p:scale>
        <p:origin x="7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11/13/2017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i.imgur.com/QUvjfz4.jpg" TargetMode="External"/><Relationship Id="rId3" Type="http://schemas.openxmlformats.org/officeDocument/2006/relationships/hyperlink" Target="http://fb.ru/article/260232/poleznoe-nasekomoe-bojya-korovka-jujelitsa-pchela-zlatoglazka-zaschitniki-sada-i-ogoroda#image1360424" TargetMode="External"/><Relationship Id="rId7" Type="http://schemas.openxmlformats.org/officeDocument/2006/relationships/hyperlink" Target="https://otvet.imgsmail.ru/download/242791911_ece964ecc2c959f9de3e3ea8c7e0ca28_800.jpg" TargetMode="External"/><Relationship Id="rId2" Type="http://schemas.openxmlformats.org/officeDocument/2006/relationships/hyperlink" Target="http://gryadkaojz.ru/page/poleznye-nasekomye-nashi-pomoshhniki" TargetMode="External"/><Relationship Id="rId1" Type="http://schemas.openxmlformats.org/officeDocument/2006/relationships/slideLayout" Target="../slideLayouts/slideLayout7.xml"/><Relationship Id="rId6" Type="http://schemas.openxmlformats.org/officeDocument/2006/relationships/hyperlink" Target="https://handoo.com.ua/sites/default/files/messages/trihogramma_-_eko_sredstvo_zashchity_rasteniy-29691.jpg" TargetMode="External"/><Relationship Id="rId5" Type="http://schemas.openxmlformats.org/officeDocument/2006/relationships/hyperlink" Target="https://mediasole.ru/data/images/407/407259/13f0e98c4ac66aa4cd210c83f8602313.jpg" TargetMode="External"/><Relationship Id="rId4" Type="http://schemas.openxmlformats.org/officeDocument/2006/relationships/hyperlink" Target="https://ru3.anyfad.com/items/t1@5caa6511-ae13-4d5a-b63d-5167e89985b1/Tahiny---muhi-yozhiki.jpg" TargetMode="External"/><Relationship Id="rId9" Type="http://schemas.openxmlformats.org/officeDocument/2006/relationships/hyperlink" Target="http://fotoham.ru/img/picture/Dec/02/4e638214538e9a50b80111234a0c1da4/mini_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a:t>«Полезные насекомые»</a:t>
            </a:r>
            <a:endParaRPr lang="ru-RU" dirty="0"/>
          </a:p>
        </p:txBody>
      </p:sp>
      <p:sp>
        <p:nvSpPr>
          <p:cNvPr id="3" name="Подзаголовок 2"/>
          <p:cNvSpPr>
            <a:spLocks noGrp="1"/>
          </p:cNvSpPr>
          <p:nvPr>
            <p:ph type="subTitle" idx="1"/>
          </p:nvPr>
        </p:nvSpPr>
        <p:spPr>
          <a:xfrm>
            <a:off x="0" y="3580327"/>
            <a:ext cx="10316817" cy="1398072"/>
          </a:xfrm>
        </p:spPr>
        <p:txBody>
          <a:bodyPr>
            <a:noAutofit/>
          </a:bodyPr>
          <a:lstStyle/>
          <a:p>
            <a:r>
              <a:rPr lang="ru-RU" sz="1600" dirty="0" smtClean="0"/>
              <a:t>                                                                  </a:t>
            </a:r>
            <a:r>
              <a:rPr lang="ru-RU" sz="1600" dirty="0"/>
              <a:t>Составитель: учитель биологии</a:t>
            </a:r>
          </a:p>
          <a:p>
            <a:r>
              <a:rPr lang="ru-RU" sz="1600" dirty="0"/>
              <a:t>                                                                           МКОУ «</a:t>
            </a:r>
            <a:r>
              <a:rPr lang="ru-RU" sz="1600" dirty="0" err="1"/>
              <a:t>Новокаякентская</a:t>
            </a:r>
            <a:r>
              <a:rPr lang="ru-RU" sz="1600" dirty="0"/>
              <a:t> СОШ»    </a:t>
            </a:r>
          </a:p>
          <a:p>
            <a:r>
              <a:rPr lang="ru-RU" sz="1600" dirty="0"/>
              <a:t>                                                                    Республика Дагестан                                                                                                                               </a:t>
            </a:r>
          </a:p>
          <a:p>
            <a:r>
              <a:rPr lang="ru-RU" sz="1600" dirty="0"/>
              <a:t>                                                                          </a:t>
            </a:r>
            <a:r>
              <a:rPr lang="ru-RU" sz="1600" dirty="0" err="1"/>
              <a:t>Умалатова</a:t>
            </a:r>
            <a:r>
              <a:rPr lang="ru-RU" sz="1600" dirty="0"/>
              <a:t> </a:t>
            </a:r>
            <a:r>
              <a:rPr lang="ru-RU" sz="1600" dirty="0" err="1"/>
              <a:t>Равганият</a:t>
            </a:r>
            <a:r>
              <a:rPr lang="ru-RU" sz="1600" dirty="0"/>
              <a:t> </a:t>
            </a:r>
            <a:r>
              <a:rPr lang="ru-RU" sz="1600" dirty="0" err="1"/>
              <a:t>Бийбулатовна</a:t>
            </a:r>
            <a:r>
              <a:rPr lang="ru-RU" sz="1600" dirty="0"/>
              <a:t> </a:t>
            </a:r>
          </a:p>
          <a:p>
            <a:r>
              <a:rPr lang="ru-RU" sz="1600" dirty="0"/>
              <a:t>                                                                                                                   2017 г.</a:t>
            </a:r>
          </a:p>
          <a:p>
            <a:r>
              <a:rPr lang="ru-RU" sz="1600" dirty="0" smtClean="0"/>
              <a:t>                                                                      </a:t>
            </a:r>
            <a:endParaRPr lang="ru-RU" sz="1600" dirty="0"/>
          </a:p>
        </p:txBody>
      </p:sp>
      <p:pic>
        <p:nvPicPr>
          <p:cNvPr id="4" name="Рисунок 3" descr="C:\Users\Ravganiyt\Downloads\242791911_ece964ecc2c959f9de3e3ea8c7e0ca28_800.jpg"/>
          <p:cNvPicPr/>
          <p:nvPr/>
        </p:nvPicPr>
        <p:blipFill>
          <a:blip r:embed="rId2">
            <a:extLst>
              <a:ext uri="{28A0092B-C50C-407E-A947-70E740481C1C}">
                <a14:useLocalDpi xmlns:a14="http://schemas.microsoft.com/office/drawing/2010/main" val="0"/>
              </a:ext>
            </a:extLst>
          </a:blip>
          <a:srcRect/>
          <a:stretch>
            <a:fillRect/>
          </a:stretch>
        </p:blipFill>
        <p:spPr bwMode="auto">
          <a:xfrm>
            <a:off x="457199" y="3819022"/>
            <a:ext cx="4691271" cy="2811184"/>
          </a:xfrm>
          <a:prstGeom prst="rect">
            <a:avLst/>
          </a:prstGeom>
          <a:noFill/>
          <a:ln>
            <a:noFill/>
          </a:ln>
        </p:spPr>
      </p:pic>
      <p:pic>
        <p:nvPicPr>
          <p:cNvPr id="5" name="Рисунок 4" descr="C:\Users\Ravganiyt\Downloads\13f0e98c4ac66aa4cd210c83f8602313.jpg"/>
          <p:cNvPicPr/>
          <p:nvPr/>
        </p:nvPicPr>
        <p:blipFill>
          <a:blip r:embed="rId3">
            <a:extLst>
              <a:ext uri="{28A0092B-C50C-407E-A947-70E740481C1C}">
                <a14:useLocalDpi xmlns:a14="http://schemas.microsoft.com/office/drawing/2010/main" val="0"/>
              </a:ext>
            </a:extLst>
          </a:blip>
          <a:srcRect/>
          <a:stretch>
            <a:fillRect/>
          </a:stretch>
        </p:blipFill>
        <p:spPr bwMode="auto">
          <a:xfrm>
            <a:off x="8607287" y="313663"/>
            <a:ext cx="3505200" cy="2538636"/>
          </a:xfrm>
          <a:prstGeom prst="rect">
            <a:avLst/>
          </a:prstGeom>
          <a:noFill/>
          <a:ln>
            <a:noFill/>
          </a:ln>
        </p:spPr>
      </p:pic>
      <p:pic>
        <p:nvPicPr>
          <p:cNvPr id="6" name="Рисунок 5" descr="C:\Users\Ravganiyt\Downloads\Tahiny---muhi-yozhiki.jpg"/>
          <p:cNvPicPr/>
          <p:nvPr/>
        </p:nvPicPr>
        <p:blipFill>
          <a:blip r:embed="rId4">
            <a:extLst>
              <a:ext uri="{28A0092B-C50C-407E-A947-70E740481C1C}">
                <a14:useLocalDpi xmlns:a14="http://schemas.microsoft.com/office/drawing/2010/main" val="0"/>
              </a:ext>
            </a:extLst>
          </a:blip>
          <a:srcRect/>
          <a:stretch>
            <a:fillRect/>
          </a:stretch>
        </p:blipFill>
        <p:spPr bwMode="auto">
          <a:xfrm>
            <a:off x="0" y="279396"/>
            <a:ext cx="4094922" cy="2511216"/>
          </a:xfrm>
          <a:prstGeom prst="rect">
            <a:avLst/>
          </a:prstGeom>
          <a:noFill/>
          <a:ln>
            <a:noFill/>
          </a:ln>
        </p:spPr>
      </p:pic>
      <p:pic>
        <p:nvPicPr>
          <p:cNvPr id="7" name="Рисунок 6" descr="C:\Users\Ravganiyt\Downloads\trihogramma_-_eko_sredstvo_zashchity_rasteniy-29691.jpg"/>
          <p:cNvPicPr/>
          <p:nvPr/>
        </p:nvPicPr>
        <p:blipFill>
          <a:blip r:embed="rId5">
            <a:extLst>
              <a:ext uri="{28A0092B-C50C-407E-A947-70E740481C1C}">
                <a14:useLocalDpi xmlns:a14="http://schemas.microsoft.com/office/drawing/2010/main" val="0"/>
              </a:ext>
            </a:extLst>
          </a:blip>
          <a:srcRect/>
          <a:stretch>
            <a:fillRect/>
          </a:stretch>
        </p:blipFill>
        <p:spPr bwMode="auto">
          <a:xfrm>
            <a:off x="9300356" y="3982716"/>
            <a:ext cx="2812131" cy="2795451"/>
          </a:xfrm>
          <a:prstGeom prst="rect">
            <a:avLst/>
          </a:prstGeom>
          <a:noFill/>
          <a:ln>
            <a:noFill/>
          </a:ln>
        </p:spPr>
      </p:pic>
    </p:spTree>
    <p:extLst>
      <p:ext uri="{BB962C8B-B14F-4D97-AF65-F5344CB8AC3E}">
        <p14:creationId xmlns:p14="http://schemas.microsoft.com/office/powerpoint/2010/main" val="188379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Ravganiyt\Downloads\Tahiny---muhi-yozhiki.jpg"/>
          <p:cNvPicPr/>
          <p:nvPr/>
        </p:nvPicPr>
        <p:blipFill>
          <a:blip r:embed="rId2">
            <a:extLst>
              <a:ext uri="{28A0092B-C50C-407E-A947-70E740481C1C}">
                <a14:useLocalDpi xmlns:a14="http://schemas.microsoft.com/office/drawing/2010/main" val="0"/>
              </a:ext>
            </a:extLst>
          </a:blip>
          <a:srcRect/>
          <a:stretch>
            <a:fillRect/>
          </a:stretch>
        </p:blipFill>
        <p:spPr bwMode="auto">
          <a:xfrm>
            <a:off x="7353837" y="1841680"/>
            <a:ext cx="4134117" cy="4224270"/>
          </a:xfrm>
          <a:prstGeom prst="rect">
            <a:avLst/>
          </a:prstGeom>
          <a:noFill/>
          <a:ln>
            <a:noFill/>
          </a:ln>
        </p:spPr>
      </p:pic>
      <p:sp>
        <p:nvSpPr>
          <p:cNvPr id="3" name="Прямоугольник 2"/>
          <p:cNvSpPr/>
          <p:nvPr/>
        </p:nvSpPr>
        <p:spPr>
          <a:xfrm>
            <a:off x="3953815" y="669702"/>
            <a:ext cx="5985316" cy="816827"/>
          </a:xfrm>
          <a:prstGeom prst="rect">
            <a:avLst/>
          </a:prstGeom>
        </p:spPr>
        <p:txBody>
          <a:bodyPr wrap="square">
            <a:spAutoFit/>
          </a:bodyPr>
          <a:lstStyle/>
          <a:p>
            <a:pPr>
              <a:lnSpc>
                <a:spcPct val="107000"/>
              </a:lnSpc>
              <a:spcAft>
                <a:spcPts val="800"/>
              </a:spcAft>
            </a:pPr>
            <a:r>
              <a:rPr lang="ru-RU" sz="4400" b="1" dirty="0">
                <a:latin typeface="Times New Roman" panose="02020603050405020304" pitchFamily="18" charset="0"/>
                <a:ea typeface="Calibri" panose="020F0502020204030204" pitchFamily="34" charset="0"/>
                <a:cs typeface="Times New Roman" panose="02020603050405020304" pitchFamily="18" charset="0"/>
              </a:rPr>
              <a:t>Муха-</a:t>
            </a:r>
            <a:r>
              <a:rPr lang="ru-RU" sz="4400" b="1" dirty="0" err="1">
                <a:latin typeface="Times New Roman" panose="02020603050405020304" pitchFamily="18" charset="0"/>
                <a:ea typeface="Calibri" panose="020F0502020204030204" pitchFamily="34" charset="0"/>
                <a:cs typeface="Times New Roman" panose="02020603050405020304" pitchFamily="18" charset="0"/>
              </a:rPr>
              <a:t>тахина</a:t>
            </a:r>
            <a:endParaRPr lang="ru-RU"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953037" y="1486529"/>
            <a:ext cx="6297769" cy="4146776"/>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Мухи-</a:t>
            </a:r>
            <a:r>
              <a:rPr lang="ru-RU" sz="2000" dirty="0" err="1">
                <a:latin typeface="Times New Roman" panose="02020603050405020304" pitchFamily="18" charset="0"/>
                <a:ea typeface="Calibri" panose="020F0502020204030204" pitchFamily="34" charset="0"/>
                <a:cs typeface="Times New Roman" panose="02020603050405020304" pitchFamily="18" charset="0"/>
              </a:rPr>
              <a:t>тахины</a:t>
            </a:r>
            <a:r>
              <a:rPr lang="ru-RU" sz="2000" dirty="0">
                <a:latin typeface="Times New Roman" panose="02020603050405020304" pitchFamily="18" charset="0"/>
                <a:ea typeface="Calibri" panose="020F0502020204030204" pitchFamily="34" charset="0"/>
                <a:cs typeface="Times New Roman" panose="02020603050405020304" pitchFamily="18" charset="0"/>
              </a:rPr>
              <a:t> по-разному находят своих хозяев. Одни виды мух откладывают свои очень мелкие яйца на поверхность листа, где питается гусеница. Гусеницы, поедая лист, проглатывают яйца, затем внутри гусеницы появляются личинки, которые питаются телом насекомого-хозяина, что приводит к его гибели. Другие виды откладывают яйца непосредственно в тело насекомого-хозяина. И, наконец, есть виды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тахин</a:t>
            </a:r>
            <a:r>
              <a:rPr lang="ru-RU" sz="2000" dirty="0">
                <a:latin typeface="Times New Roman" panose="02020603050405020304" pitchFamily="18" charset="0"/>
                <a:ea typeface="Calibri" panose="020F0502020204030204" pitchFamily="34" charset="0"/>
                <a:cs typeface="Times New Roman" panose="02020603050405020304" pitchFamily="18" charset="0"/>
              </a:rPr>
              <a:t>, личинки которых сами находят хозяина и вгрызаются в его тело.</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Мухи-</a:t>
            </a:r>
            <a:r>
              <a:rPr lang="ru-RU" sz="2000" dirty="0" err="1">
                <a:latin typeface="Times New Roman" panose="02020603050405020304" pitchFamily="18" charset="0"/>
                <a:ea typeface="Calibri" panose="020F0502020204030204" pitchFamily="34" charset="0"/>
                <a:cs typeface="Times New Roman" panose="02020603050405020304" pitchFamily="18" charset="0"/>
              </a:rPr>
              <a:t>тахины</a:t>
            </a:r>
            <a:r>
              <a:rPr lang="ru-RU" sz="2000" dirty="0">
                <a:latin typeface="Times New Roman" panose="02020603050405020304" pitchFamily="18" charset="0"/>
                <a:ea typeface="Calibri" panose="020F0502020204030204" pitchFamily="34" charset="0"/>
                <a:cs typeface="Times New Roman" panose="02020603050405020304" pitchFamily="18" charset="0"/>
              </a:rPr>
              <a:t> откладывают большое количество яиц, и поэтому одна муха способна погубить немало гусениц.</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322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50028" y="502277"/>
            <a:ext cx="4615676" cy="816827"/>
          </a:xfrm>
          <a:prstGeom prst="rect">
            <a:avLst/>
          </a:prstGeom>
        </p:spPr>
        <p:txBody>
          <a:bodyPr wrap="square">
            <a:spAutoFit/>
          </a:bodyPr>
          <a:lstStyle/>
          <a:p>
            <a:pPr>
              <a:lnSpc>
                <a:spcPct val="107000"/>
              </a:lnSpc>
              <a:spcAft>
                <a:spcPts val="800"/>
              </a:spcAft>
            </a:pPr>
            <a:r>
              <a:rPr lang="ru-RU" sz="4400" b="1" dirty="0">
                <a:latin typeface="Times New Roman" panose="02020603050405020304" pitchFamily="18" charset="0"/>
                <a:ea typeface="Calibri" panose="020F0502020204030204" pitchFamily="34" charset="0"/>
                <a:cs typeface="Times New Roman" panose="02020603050405020304" pitchFamily="18" charset="0"/>
              </a:rPr>
              <a:t>Мухи-</a:t>
            </a:r>
            <a:r>
              <a:rPr lang="ru-RU" sz="4400" b="1" dirty="0" err="1">
                <a:latin typeface="Times New Roman" panose="02020603050405020304" pitchFamily="18" charset="0"/>
                <a:ea typeface="Calibri" panose="020F0502020204030204" pitchFamily="34" charset="0"/>
                <a:cs typeface="Times New Roman" panose="02020603050405020304" pitchFamily="18" charset="0"/>
              </a:rPr>
              <a:t>ктыри</a:t>
            </a:r>
            <a:endParaRPr lang="ru-RU"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C:\Users\Ravganiyt\Downloads\13f0e98c4ac66aa4cd210c83f8602313.jpg"/>
          <p:cNvPicPr/>
          <p:nvPr/>
        </p:nvPicPr>
        <p:blipFill>
          <a:blip r:embed="rId2">
            <a:extLst>
              <a:ext uri="{28A0092B-C50C-407E-A947-70E740481C1C}">
                <a14:useLocalDpi xmlns:a14="http://schemas.microsoft.com/office/drawing/2010/main" val="0"/>
              </a:ext>
            </a:extLst>
          </a:blip>
          <a:srcRect/>
          <a:stretch>
            <a:fillRect/>
          </a:stretch>
        </p:blipFill>
        <p:spPr bwMode="auto">
          <a:xfrm>
            <a:off x="7276564" y="1671592"/>
            <a:ext cx="4224269" cy="4302467"/>
          </a:xfrm>
          <a:prstGeom prst="rect">
            <a:avLst/>
          </a:prstGeom>
          <a:noFill/>
          <a:ln>
            <a:noFill/>
          </a:ln>
        </p:spPr>
      </p:pic>
      <p:sp>
        <p:nvSpPr>
          <p:cNvPr id="4" name="Прямоугольник 3"/>
          <p:cNvSpPr/>
          <p:nvPr/>
        </p:nvSpPr>
        <p:spPr>
          <a:xfrm>
            <a:off x="901521" y="1671592"/>
            <a:ext cx="5203065" cy="405367"/>
          </a:xfrm>
          <a:prstGeom prst="rect">
            <a:avLst/>
          </a:prstGeom>
        </p:spPr>
        <p:txBody>
          <a:bodyPr wrap="square">
            <a:spAutoFit/>
          </a:bodyPr>
          <a:lstStyle/>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785611" y="1416676"/>
            <a:ext cx="6375043" cy="4459811"/>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Двухсантиметрового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ктыря</a:t>
            </a:r>
            <a:r>
              <a:rPr lang="ru-RU" sz="2000" dirty="0">
                <a:latin typeface="Times New Roman" panose="02020603050405020304" pitchFamily="18" charset="0"/>
                <a:ea typeface="Calibri" panose="020F0502020204030204" pitchFamily="34" charset="0"/>
                <a:cs typeface="Times New Roman" panose="02020603050405020304" pitchFamily="18" charset="0"/>
              </a:rPr>
              <a:t> невозможно спутать с какой-либо другой мухой. Мощные лапы, вооруженные щетинками и присосками. Из сплюснутой головы торчит крепкий, заостренный на конце хоботок. Им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ктырь</a:t>
            </a:r>
            <a:r>
              <a:rPr lang="ru-RU" sz="2000" dirty="0">
                <a:latin typeface="Times New Roman" panose="02020603050405020304" pitchFamily="18" charset="0"/>
                <a:ea typeface="Calibri" panose="020F0502020204030204" pitchFamily="34" charset="0"/>
                <a:cs typeface="Times New Roman" panose="02020603050405020304" pitchFamily="18" charset="0"/>
              </a:rPr>
              <a:t> может проколоть даже такой прочный панцирь, каким обладают жуки.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err="1">
                <a:latin typeface="Times New Roman" panose="02020603050405020304" pitchFamily="18" charset="0"/>
                <a:ea typeface="Calibri" panose="020F0502020204030204" pitchFamily="34" charset="0"/>
                <a:cs typeface="Times New Roman" panose="02020603050405020304" pitchFamily="18" charset="0"/>
              </a:rPr>
              <a:t>Ктыри</a:t>
            </a:r>
            <a:r>
              <a:rPr lang="ru-RU" sz="2000" dirty="0">
                <a:latin typeface="Times New Roman" panose="02020603050405020304" pitchFamily="18" charset="0"/>
                <a:ea typeface="Calibri" panose="020F0502020204030204" pitchFamily="34" charset="0"/>
                <a:cs typeface="Times New Roman" panose="02020603050405020304" pitchFamily="18" charset="0"/>
              </a:rPr>
              <a:t>, уничтожая массу вредных насекомых, приносят несомненную пользу. В их меню входят жуки, мухи, кобылки,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цикадки</a:t>
            </a:r>
            <a:r>
              <a:rPr lang="ru-RU" sz="2000" dirty="0">
                <a:latin typeface="Times New Roman" panose="02020603050405020304" pitchFamily="18" charset="0"/>
                <a:ea typeface="Calibri" panose="020F0502020204030204" pitchFamily="34" charset="0"/>
                <a:cs typeface="Times New Roman" panose="02020603050405020304" pitchFamily="18" charset="0"/>
              </a:rPr>
              <a:t>, бабочки и даже гусеницы. Полезны не только взрослые насекомые, но и личинки, живущие в почве и уничтожающие личинок жуков-щелкунов, хрущей и чернотелок, яйца саранчовых и гусениц, подгрызающих совок.</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108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01009" y="1093304"/>
            <a:ext cx="3703197" cy="816827"/>
          </a:xfrm>
          <a:prstGeom prst="rect">
            <a:avLst/>
          </a:prstGeom>
        </p:spPr>
        <p:txBody>
          <a:bodyPr wrap="square">
            <a:spAutoFit/>
          </a:bodyPr>
          <a:lstStyle/>
          <a:p>
            <a:pPr>
              <a:lnSpc>
                <a:spcPct val="107000"/>
              </a:lnSpc>
              <a:spcAft>
                <a:spcPts val="800"/>
              </a:spcAft>
            </a:pPr>
            <a:r>
              <a:rPr lang="ru-RU" sz="4400" b="1" dirty="0">
                <a:latin typeface="Times New Roman" panose="02020603050405020304" pitchFamily="18" charset="0"/>
                <a:ea typeface="Calibri" panose="020F0502020204030204" pitchFamily="34" charset="0"/>
                <a:cs typeface="Times New Roman" panose="02020603050405020304" pitchFamily="18" charset="0"/>
              </a:rPr>
              <a:t>Пожарники</a:t>
            </a:r>
            <a:endParaRPr lang="ru-RU"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C:\Users\Ravganiyt\Downloads\242791911_ece964ecc2c959f9de3e3ea8c7e0ca28_800.jpg"/>
          <p:cNvPicPr/>
          <p:nvPr/>
        </p:nvPicPr>
        <p:blipFill>
          <a:blip r:embed="rId2">
            <a:extLst>
              <a:ext uri="{28A0092B-C50C-407E-A947-70E740481C1C}">
                <a14:useLocalDpi xmlns:a14="http://schemas.microsoft.com/office/drawing/2010/main" val="0"/>
              </a:ext>
            </a:extLst>
          </a:blip>
          <a:srcRect/>
          <a:stretch>
            <a:fillRect/>
          </a:stretch>
        </p:blipFill>
        <p:spPr bwMode="auto">
          <a:xfrm>
            <a:off x="7006107" y="1910131"/>
            <a:ext cx="4237150" cy="3955773"/>
          </a:xfrm>
          <a:prstGeom prst="rect">
            <a:avLst/>
          </a:prstGeom>
          <a:noFill/>
          <a:ln>
            <a:noFill/>
          </a:ln>
        </p:spPr>
      </p:pic>
      <p:sp>
        <p:nvSpPr>
          <p:cNvPr id="4" name="Прямоугольник 3"/>
          <p:cNvSpPr/>
          <p:nvPr/>
        </p:nvSpPr>
        <p:spPr>
          <a:xfrm>
            <a:off x="954158" y="2266121"/>
            <a:ext cx="5485279" cy="3039935"/>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 В их рацион входят тля, жуки-листоеды, плодовые гусеницы. Если у вас поселились эти насекомые, знайте: сад под надежной охраной. Гарнизон солдатиков надежно защитит деревья. Но если их разведется слишком много, они могут периодически покушаться на вашу черешню или листья ягодных кустов. И все же польза от популяции намного больше, чем некоторый ущерб в виде покусанных ягод.</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247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1989" y="566670"/>
            <a:ext cx="4018492" cy="781111"/>
          </a:xfrm>
          <a:prstGeom prst="rect">
            <a:avLst/>
          </a:prstGeom>
        </p:spPr>
        <p:txBody>
          <a:bodyPr wrap="square">
            <a:spAutoFit/>
          </a:bodyPr>
          <a:lstStyle/>
          <a:p>
            <a:pPr>
              <a:lnSpc>
                <a:spcPct val="107000"/>
              </a:lnSpc>
              <a:spcAft>
                <a:spcPts val="800"/>
              </a:spcAft>
            </a:pPr>
            <a:r>
              <a:rPr lang="ru-RU" sz="4400" b="1" dirty="0" err="1">
                <a:latin typeface="Times New Roman" panose="02020603050405020304" pitchFamily="18" charset="0"/>
                <a:ea typeface="Calibri" panose="020F0502020204030204" pitchFamily="34" charset="0"/>
                <a:cs typeface="Times New Roman" panose="02020603050405020304" pitchFamily="18" charset="0"/>
              </a:rPr>
              <a:t>Трихограмма</a:t>
            </a:r>
            <a:endParaRPr lang="ru-RU"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C:\Users\Ravganiyt\Downloads\trihogramma_-_eko_sredstvo_zashchity_rasteniy-29691.jpg"/>
          <p:cNvPicPr/>
          <p:nvPr/>
        </p:nvPicPr>
        <p:blipFill>
          <a:blip r:embed="rId2">
            <a:extLst>
              <a:ext uri="{28A0092B-C50C-407E-A947-70E740481C1C}">
                <a14:useLocalDpi xmlns:a14="http://schemas.microsoft.com/office/drawing/2010/main" val="0"/>
              </a:ext>
            </a:extLst>
          </a:blip>
          <a:srcRect/>
          <a:stretch>
            <a:fillRect/>
          </a:stretch>
        </p:blipFill>
        <p:spPr bwMode="auto">
          <a:xfrm>
            <a:off x="7038863" y="1545465"/>
            <a:ext cx="4243030" cy="4102670"/>
          </a:xfrm>
          <a:prstGeom prst="rect">
            <a:avLst/>
          </a:prstGeom>
          <a:noFill/>
          <a:ln>
            <a:noFill/>
          </a:ln>
        </p:spPr>
      </p:pic>
      <p:sp>
        <p:nvSpPr>
          <p:cNvPr id="5" name="Прямоугольник 4"/>
          <p:cNvSpPr/>
          <p:nvPr/>
        </p:nvSpPr>
        <p:spPr>
          <a:xfrm>
            <a:off x="1004552" y="1545465"/>
            <a:ext cx="5885929" cy="4875053"/>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Это микроскопическое насекомое-паразит приносит огромную пользу именно благодаря своему образу жизни. Личинки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трихограмм</a:t>
            </a:r>
            <a:r>
              <a:rPr lang="ru-RU" sz="2000" dirty="0">
                <a:latin typeface="Times New Roman" panose="02020603050405020304" pitchFamily="18" charset="0"/>
                <a:ea typeface="Calibri" panose="020F0502020204030204" pitchFamily="34" charset="0"/>
                <a:cs typeface="Times New Roman" panose="02020603050405020304" pitchFamily="18" charset="0"/>
              </a:rPr>
              <a:t> могут жить только за счет других организмов – яиц и личинок других насекомых.</a:t>
            </a:r>
            <a:r>
              <a:rPr lang="ru-RU" sz="2000" dirty="0">
                <a:latin typeface="Calibri" panose="020F0502020204030204" pitchFamily="34"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Примечательно, что для паразитирования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трихограмма</a:t>
            </a:r>
            <a:r>
              <a:rPr lang="ru-RU" sz="2000" dirty="0">
                <a:latin typeface="Times New Roman" panose="02020603050405020304" pitchFamily="18" charset="0"/>
                <a:ea typeface="Calibri" panose="020F0502020204030204" pitchFamily="34" charset="0"/>
                <a:cs typeface="Times New Roman" panose="02020603050405020304" pitchFamily="18" charset="0"/>
              </a:rPr>
              <a:t> избирает только кладки вредителей. Это полезное насекомое опасно более чем для 90 видов вредных бабочек, питающихся листьями и плодами.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Попробуйте подружиться с маленькими садовыми помощниками, не прогоняйте их с участка и не истребляйте, и благодаря им вы сможете получать отличный урожай, не используя химию.</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905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99267" y="682580"/>
            <a:ext cx="2956849" cy="816827"/>
          </a:xfrm>
          <a:prstGeom prst="rect">
            <a:avLst/>
          </a:prstGeom>
        </p:spPr>
        <p:txBody>
          <a:bodyPr wrap="square">
            <a:spAutoFit/>
          </a:bodyPr>
          <a:lstStyle/>
          <a:p>
            <a:pPr>
              <a:lnSpc>
                <a:spcPct val="107000"/>
              </a:lnSpc>
              <a:spcAft>
                <a:spcPts val="800"/>
              </a:spcAft>
            </a:pPr>
            <a:r>
              <a:rPr lang="ru-RU" sz="4400" b="1" dirty="0">
                <a:latin typeface="Times New Roman" panose="02020603050405020304" pitchFamily="18" charset="0"/>
                <a:ea typeface="Calibri" panose="020F0502020204030204" pitchFamily="34" charset="0"/>
                <a:cs typeface="Times New Roman" panose="02020603050405020304" pitchFamily="18" charset="0"/>
              </a:rPr>
              <a:t>Наездники</a:t>
            </a:r>
            <a:endParaRPr lang="ru-RU"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C:\Users\Ravganiyt\Downloads\QUvjfz4.jpg"/>
          <p:cNvPicPr/>
          <p:nvPr/>
        </p:nvPicPr>
        <p:blipFill>
          <a:blip r:embed="rId2">
            <a:extLst>
              <a:ext uri="{28A0092B-C50C-407E-A947-70E740481C1C}">
                <a14:useLocalDpi xmlns:a14="http://schemas.microsoft.com/office/drawing/2010/main" val="0"/>
              </a:ext>
            </a:extLst>
          </a:blip>
          <a:srcRect/>
          <a:stretch>
            <a:fillRect/>
          </a:stretch>
        </p:blipFill>
        <p:spPr bwMode="auto">
          <a:xfrm>
            <a:off x="7250806" y="1828800"/>
            <a:ext cx="4042458" cy="3979572"/>
          </a:xfrm>
          <a:prstGeom prst="rect">
            <a:avLst/>
          </a:prstGeom>
          <a:noFill/>
          <a:ln>
            <a:noFill/>
          </a:ln>
        </p:spPr>
      </p:pic>
      <p:sp>
        <p:nvSpPr>
          <p:cNvPr id="4" name="Прямоугольник 3"/>
          <p:cNvSpPr/>
          <p:nvPr/>
        </p:nvSpPr>
        <p:spPr>
          <a:xfrm>
            <a:off x="1133341" y="1687132"/>
            <a:ext cx="5743978" cy="3785652"/>
          </a:xfrm>
          <a:prstGeom prst="rect">
            <a:avLst/>
          </a:prstGeom>
        </p:spPr>
        <p:txBody>
          <a:bodyPr wrap="square">
            <a:spAutoFit/>
          </a:bodyPr>
          <a:lstStyle/>
          <a:p>
            <a:r>
              <a:rPr lang="ru-RU" sz="2000" dirty="0">
                <a:latin typeface="Times New Roman" panose="02020603050405020304" pitchFamily="18" charset="0"/>
                <a:ea typeface="Calibri" panose="020F0502020204030204" pitchFamily="34" charset="0"/>
              </a:rPr>
              <a:t>Наездник откладывает яйца в тело гусениц. Из яиц выходят белые безногие личинки, которые питаются жировым телом и лимфой гусениц. Закончив питание, личинки наездника продырявливают кожный покров гусеницы, выходят наружу, плетут себе желтые овальные паутинные коконы длиной 2-2,5 мм, внутри которых окукливаются. Коконы прикрепляются к телу гусеницы, из которой вышли личинки наездника, и к ветке, листу или другой части дерева. Пострадавшая гусеница сидит неподвижно на коконах и медленно погибает. </a:t>
            </a:r>
            <a:endParaRPr lang="ru-RU" sz="2000" dirty="0"/>
          </a:p>
        </p:txBody>
      </p:sp>
    </p:spTree>
    <p:extLst>
      <p:ext uri="{BB962C8B-B14F-4D97-AF65-F5344CB8AC3E}">
        <p14:creationId xmlns:p14="http://schemas.microsoft.com/office/powerpoint/2010/main" val="2946221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03443" y="755374"/>
            <a:ext cx="4341824" cy="816827"/>
          </a:xfrm>
          <a:prstGeom prst="rect">
            <a:avLst/>
          </a:prstGeom>
        </p:spPr>
        <p:txBody>
          <a:bodyPr wrap="square">
            <a:spAutoFit/>
          </a:bodyPr>
          <a:lstStyle/>
          <a:p>
            <a:pPr>
              <a:lnSpc>
                <a:spcPct val="107000"/>
              </a:lnSpc>
              <a:spcAft>
                <a:spcPts val="800"/>
              </a:spcAft>
            </a:pPr>
            <a:r>
              <a:rPr lang="ru-RU" sz="4400" b="1" dirty="0">
                <a:latin typeface="Times New Roman" panose="02020603050405020304" pitchFamily="18" charset="0"/>
                <a:ea typeface="Calibri" panose="020F0502020204030204" pitchFamily="34" charset="0"/>
                <a:cs typeface="Times New Roman" panose="02020603050405020304" pitchFamily="18" charset="0"/>
              </a:rPr>
              <a:t>Муху-</a:t>
            </a:r>
            <a:r>
              <a:rPr lang="ru-RU" sz="4400" b="1" dirty="0" err="1">
                <a:latin typeface="Times New Roman" panose="02020603050405020304" pitchFamily="18" charset="0"/>
                <a:ea typeface="Calibri" panose="020F0502020204030204" pitchFamily="34" charset="0"/>
                <a:cs typeface="Times New Roman" panose="02020603050405020304" pitchFamily="18" charset="0"/>
              </a:rPr>
              <a:t>журчалка</a:t>
            </a:r>
            <a:r>
              <a:rPr lang="ru-RU" sz="4400" b="1" dirty="0">
                <a:latin typeface="Times New Roman" panose="02020603050405020304" pitchFamily="18" charset="0"/>
                <a:ea typeface="Calibri" panose="020F0502020204030204" pitchFamily="34" charset="0"/>
                <a:cs typeface="Times New Roman" panose="02020603050405020304" pitchFamily="18" charset="0"/>
              </a:rPr>
              <a:t>.</a:t>
            </a:r>
            <a:endParaRPr lang="ru-RU"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C:\Users\Ravganiyt\Downloads\mini_1.jpg"/>
          <p:cNvPicPr/>
          <p:nvPr/>
        </p:nvPicPr>
        <p:blipFill>
          <a:blip r:embed="rId2">
            <a:extLst>
              <a:ext uri="{28A0092B-C50C-407E-A947-70E740481C1C}">
                <a14:useLocalDpi xmlns:a14="http://schemas.microsoft.com/office/drawing/2010/main" val="0"/>
              </a:ext>
            </a:extLst>
          </a:blip>
          <a:srcRect/>
          <a:stretch>
            <a:fillRect/>
          </a:stretch>
        </p:blipFill>
        <p:spPr bwMode="auto">
          <a:xfrm>
            <a:off x="6709894" y="1572201"/>
            <a:ext cx="4623516" cy="4300565"/>
          </a:xfrm>
          <a:prstGeom prst="rect">
            <a:avLst/>
          </a:prstGeom>
          <a:noFill/>
          <a:ln>
            <a:noFill/>
          </a:ln>
        </p:spPr>
      </p:pic>
      <p:sp>
        <p:nvSpPr>
          <p:cNvPr id="4" name="Прямоугольник 3"/>
          <p:cNvSpPr/>
          <p:nvPr/>
        </p:nvSpPr>
        <p:spPr>
          <a:xfrm>
            <a:off x="1073426" y="1572201"/>
            <a:ext cx="5347252" cy="3698577"/>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Это еще один очень активный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поедатель</a:t>
            </a:r>
            <a:r>
              <a:rPr lang="ru-RU" sz="2000" dirty="0">
                <a:latin typeface="Times New Roman" panose="02020603050405020304" pitchFamily="18" charset="0"/>
                <a:ea typeface="Calibri" panose="020F0502020204030204" pitchFamily="34" charset="0"/>
                <a:cs typeface="Times New Roman" panose="02020603050405020304" pitchFamily="18" charset="0"/>
              </a:rPr>
              <a:t> вездесущей тли. Муху-</a:t>
            </a:r>
            <a:r>
              <a:rPr lang="ru-RU" sz="2000" dirty="0" err="1">
                <a:latin typeface="Times New Roman" panose="02020603050405020304" pitchFamily="18" charset="0"/>
                <a:ea typeface="Calibri" panose="020F0502020204030204" pitchFamily="34" charset="0"/>
                <a:cs typeface="Times New Roman" panose="02020603050405020304" pitchFamily="18" charset="0"/>
              </a:rPr>
              <a:t>журчалку</a:t>
            </a:r>
            <a:r>
              <a:rPr lang="ru-RU" sz="2000" dirty="0">
                <a:latin typeface="Times New Roman" panose="02020603050405020304" pitchFamily="18" charset="0"/>
                <a:ea typeface="Calibri" panose="020F0502020204030204" pitchFamily="34" charset="0"/>
                <a:cs typeface="Times New Roman" panose="02020603050405020304" pitchFamily="18" charset="0"/>
              </a:rPr>
              <a:t> очень просто узнать по одной особенности. В полете она может зависать на одном месте и при этом издавать звуки, отдаленно напоминающие легкое журчание воды. Чтобы охотиться на тлю, журчалки используют крючкообразные челюсти, которыми крепко хватают и удерживают добычу. Личинка журчалки за две недели, до тех пор, пока не превратится в куколку, может сжить со свету до 700 тлей.</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581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33670" y="1033669"/>
            <a:ext cx="9879495" cy="5144870"/>
          </a:xfrm>
          <a:prstGeom prst="rect">
            <a:avLst/>
          </a:prstGeom>
        </p:spPr>
        <p:txBody>
          <a:bodyPr wrap="square">
            <a:spAutoFit/>
          </a:bodyPr>
          <a:lstStyle/>
          <a:p>
            <a:pPr>
              <a:lnSpc>
                <a:spcPct val="107000"/>
              </a:lnSpc>
              <a:spcAft>
                <a:spcPts val="800"/>
              </a:spcAft>
            </a:pPr>
            <a:r>
              <a:rPr lang="ru-RU" b="1" dirty="0">
                <a:latin typeface="Times New Roman" panose="02020603050405020304" pitchFamily="18" charset="0"/>
                <a:ea typeface="Calibri" panose="020F0502020204030204" pitchFamily="34" charset="0"/>
                <a:cs typeface="Times New Roman" panose="02020603050405020304" pitchFamily="18" charset="0"/>
              </a:rPr>
              <a:t>Источники информации: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440"/>
              </a:lnSpc>
              <a:spcBef>
                <a:spcPts val="750"/>
              </a:spcBef>
              <a:spcAft>
                <a:spcPts val="750"/>
              </a:spcAft>
            </a:pPr>
            <a:r>
              <a:rPr lang="ru-RU"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1.</a:t>
            </a:r>
            <a:r>
              <a:rPr lang="ru-RU" b="1" u="sng"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http://gryadkaojz.ru/</a:t>
            </a:r>
            <a:r>
              <a:rPr lang="ru-RU" b="1" u="sng" kern="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hlinkClick r:id="rId2"/>
              </a:rPr>
              <a:t>page</a:t>
            </a:r>
            <a:r>
              <a:rPr lang="ru-RU" b="1" u="sng"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ru-RU" b="1" u="sng" kern="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hlinkClick r:id="rId2"/>
              </a:rPr>
              <a:t>poleznye-nasekomye-nashi-pomoshhniki</a:t>
            </a:r>
            <a:r>
              <a:rPr lang="ru-RU"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Полезные насекомые – наши помощники.</a:t>
            </a:r>
            <a:endParaRPr lang="ru-RU"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fontAlgn="base">
              <a:lnSpc>
                <a:spcPts val="1440"/>
              </a:lnSpc>
              <a:spcBef>
                <a:spcPts val="750"/>
              </a:spcBef>
              <a:spcAft>
                <a:spcPts val="750"/>
              </a:spcAft>
            </a:pPr>
            <a:r>
              <a:rPr lang="ru-RU"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2.  </a:t>
            </a:r>
            <a:r>
              <a:rPr lang="ru-RU" b="1" u="sng"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http://fb.ru/article/260232/poleznoe-nasekomoe-bojya-korovka-jujelitsa-pchela-zlatoglazka-zaschitniki-sada-i-ogoroda#image1360424</a:t>
            </a:r>
            <a:r>
              <a:rPr lang="ru-RU"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Полезное насекомое. Божья коровка, жужелица, пчела, златоглазка. Защитники сада и огорода</a:t>
            </a:r>
            <a:endParaRPr lang="ru-RU"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fontAlgn="base">
              <a:lnSpc>
                <a:spcPts val="1440"/>
              </a:lnSpc>
              <a:spcBef>
                <a:spcPts val="750"/>
              </a:spcBef>
              <a:spcAft>
                <a:spcPts val="750"/>
              </a:spcAft>
            </a:pPr>
            <a:r>
              <a:rPr lang="ru-RU"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3.</a:t>
            </a:r>
            <a:r>
              <a:rPr lang="ru-RU" b="1" u="sng"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hlinkClick r:id="rId4"/>
              </a:rPr>
              <a:t>https://ru3.anyfad.com/</a:t>
            </a:r>
            <a:r>
              <a:rPr lang="ru-RU" b="1" u="sng" kern="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hlinkClick r:id="rId4"/>
              </a:rPr>
              <a:t>items</a:t>
            </a:r>
            <a:r>
              <a:rPr lang="ru-RU" b="1" u="sng"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hlinkClick r:id="rId4"/>
              </a:rPr>
              <a:t>/t1@5caa6511-ae13-4d5a-b63d-5167e89985b1/Tahiny---muhi-yozhiki.jpg</a:t>
            </a:r>
            <a:r>
              <a:rPr lang="ru-RU"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муха-</a:t>
            </a:r>
            <a:r>
              <a:rPr lang="ru-RU" b="1" kern="0" dirty="0" err="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тахина</a:t>
            </a:r>
            <a:endParaRPr lang="ru-RU"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4.</a:t>
            </a:r>
            <a:r>
              <a:rPr lang="ru-RU"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rPr>
              <a:t>https://mediasole.ru/</a:t>
            </a:r>
            <a:r>
              <a:rPr lang="ru-RU" u="sng" dirty="0" err="1">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rPr>
              <a:t>data</a:t>
            </a:r>
            <a:r>
              <a:rPr lang="ru-RU"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rPr>
              <a:t>/</a:t>
            </a:r>
            <a:r>
              <a:rPr lang="ru-RU" u="sng" dirty="0" err="1">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rPr>
              <a:t>images</a:t>
            </a:r>
            <a:r>
              <a:rPr lang="ru-RU"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rPr>
              <a:t>/407/407259/13f0e98c4ac66aa4cd210c83f8602313.jpg</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Муха-</a:t>
            </a:r>
            <a:r>
              <a:rPr lang="ru-RU" dirty="0" err="1">
                <a:latin typeface="Times New Roman" panose="02020603050405020304" pitchFamily="18" charset="0"/>
                <a:ea typeface="Calibri" panose="020F0502020204030204" pitchFamily="34" charset="0"/>
                <a:cs typeface="Times New Roman" panose="02020603050405020304" pitchFamily="18" charset="0"/>
              </a:rPr>
              <a:t>ктырь</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5.</a:t>
            </a:r>
            <a:r>
              <a:rPr lang="ru-RU"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6"/>
              </a:rPr>
              <a:t>https://handoo.com.ua/</a:t>
            </a:r>
            <a:r>
              <a:rPr lang="ru-RU" u="sng" dirty="0" err="1">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6"/>
              </a:rPr>
              <a:t>sites</a:t>
            </a:r>
            <a:r>
              <a:rPr lang="ru-RU"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6"/>
              </a:rPr>
              <a:t>/</a:t>
            </a:r>
            <a:r>
              <a:rPr lang="ru-RU" u="sng" dirty="0" err="1">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6"/>
              </a:rPr>
              <a:t>default</a:t>
            </a:r>
            <a:r>
              <a:rPr lang="ru-RU"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6"/>
              </a:rPr>
              <a:t>/</a:t>
            </a:r>
            <a:r>
              <a:rPr lang="ru-RU" u="sng" dirty="0" err="1">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6"/>
              </a:rPr>
              <a:t>files</a:t>
            </a:r>
            <a:r>
              <a:rPr lang="ru-RU"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6"/>
              </a:rPr>
              <a:t>/</a:t>
            </a:r>
            <a:r>
              <a:rPr lang="ru-RU" u="sng" dirty="0" err="1">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6"/>
              </a:rPr>
              <a:t>messages</a:t>
            </a:r>
            <a:r>
              <a:rPr lang="ru-RU"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6"/>
              </a:rPr>
              <a:t>/trihogramma_-_eko_sredstvo_zashchity_rasteniy-29691.jpg</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Трихограмма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6.</a:t>
            </a:r>
            <a:r>
              <a:rPr lang="ru-RU"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7"/>
              </a:rPr>
              <a:t>https://otvet.imgsmail.ru/</a:t>
            </a:r>
            <a:r>
              <a:rPr lang="ru-RU" u="sng" dirty="0" err="1">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7"/>
              </a:rPr>
              <a:t>download</a:t>
            </a:r>
            <a:r>
              <a:rPr lang="ru-RU"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7"/>
              </a:rPr>
              <a:t>/242791911_ece964ecc2c959f9de3e3ea8c7e0ca28_800.jpg</a:t>
            </a:r>
            <a:r>
              <a:rPr lang="ru-RU" dirty="0">
                <a:latin typeface="Times New Roman" panose="02020603050405020304" pitchFamily="18" charset="0"/>
                <a:ea typeface="Calibri" panose="020F0502020204030204" pitchFamily="34" charset="0"/>
                <a:cs typeface="Times New Roman" panose="02020603050405020304" pitchFamily="18" charset="0"/>
              </a:rPr>
              <a:t> Пожарники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7.</a:t>
            </a:r>
            <a:r>
              <a:rPr lang="ru-RU"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8"/>
              </a:rPr>
              <a:t>http://i.imgur.com/QUvjfz4.jpg</a:t>
            </a:r>
            <a:r>
              <a:rPr lang="ru-RU" dirty="0">
                <a:latin typeface="Times New Roman" panose="02020603050405020304" pitchFamily="18" charset="0"/>
                <a:ea typeface="Calibri" panose="020F0502020204030204" pitchFamily="34" charset="0"/>
                <a:cs typeface="Times New Roman" panose="02020603050405020304" pitchFamily="18" charset="0"/>
              </a:rPr>
              <a:t> Наездник.</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8.</a:t>
            </a:r>
            <a:r>
              <a:rPr lang="ru-RU"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9"/>
              </a:rPr>
              <a:t>http://fotoham.ru/</a:t>
            </a:r>
            <a:r>
              <a:rPr lang="ru-RU" u="sng" dirty="0" err="1">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9"/>
              </a:rPr>
              <a:t>img</a:t>
            </a:r>
            <a:r>
              <a:rPr lang="ru-RU"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9"/>
              </a:rPr>
              <a:t>/</a:t>
            </a:r>
            <a:r>
              <a:rPr lang="ru-RU" u="sng" dirty="0" err="1">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9"/>
              </a:rPr>
              <a:t>picture</a:t>
            </a:r>
            <a:r>
              <a:rPr lang="ru-RU"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9"/>
              </a:rPr>
              <a:t>/</a:t>
            </a:r>
            <a:r>
              <a:rPr lang="ru-RU" u="sng" dirty="0" err="1">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9"/>
              </a:rPr>
              <a:t>Dec</a:t>
            </a:r>
            <a:r>
              <a:rPr lang="ru-RU"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9"/>
              </a:rPr>
              <a:t>/02/4e638214538e9a50b80111234a0c1da4/mini_1.jpg</a:t>
            </a:r>
            <a:r>
              <a:rPr lang="ru-RU" dirty="0">
                <a:latin typeface="Times New Roman" panose="02020603050405020304" pitchFamily="18" charset="0"/>
                <a:ea typeface="Calibri" panose="020F0502020204030204" pitchFamily="34" charset="0"/>
                <a:cs typeface="Times New Roman" panose="02020603050405020304" pitchFamily="18" charset="0"/>
              </a:rPr>
              <a:t>  Муха-</a:t>
            </a:r>
            <a:r>
              <a:rPr lang="ru-RU" dirty="0" err="1">
                <a:latin typeface="Times New Roman" panose="02020603050405020304" pitchFamily="18" charset="0"/>
                <a:ea typeface="Calibri" panose="020F0502020204030204" pitchFamily="34" charset="0"/>
                <a:cs typeface="Times New Roman" panose="02020603050405020304" pitchFamily="18" charset="0"/>
              </a:rPr>
              <a:t>журчалка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10375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37</TotalTime>
  <Words>595</Words>
  <Application>Microsoft Office PowerPoint</Application>
  <PresentationFormat>Широкоэкранный</PresentationFormat>
  <Paragraphs>33</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Calibri</vt:lpstr>
      <vt:lpstr>Calibri Light</vt:lpstr>
      <vt:lpstr>Garamond</vt:lpstr>
      <vt:lpstr>Times New Roman</vt:lpstr>
      <vt:lpstr>Натуральные материалы</vt:lpstr>
      <vt:lpstr>«Полезные насекомые»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«Полезные насекомые»</dc:title>
  <dc:creator>Ravganiyt</dc:creator>
  <cp:lastModifiedBy>Ravganiyt</cp:lastModifiedBy>
  <cp:revision>5</cp:revision>
  <dcterms:created xsi:type="dcterms:W3CDTF">2017-11-13T15:33:39Z</dcterms:created>
  <dcterms:modified xsi:type="dcterms:W3CDTF">2017-11-13T16:13:07Z</dcterms:modified>
</cp:coreProperties>
</file>