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7" r:id="rId4"/>
    <p:sldId id="260" r:id="rId5"/>
    <p:sldId id="266" r:id="rId6"/>
    <p:sldId id="261" r:id="rId7"/>
    <p:sldId id="258" r:id="rId8"/>
    <p:sldId id="264" r:id="rId9"/>
    <p:sldId id="263" r:id="rId1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76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5455D1-D77D-4100-AFBC-6CE994FF7F81}" type="datetimeFigureOut">
              <a:rPr lang="ru-RU"/>
              <a:pPr>
                <a:defRPr/>
              </a:pPr>
              <a:t>17.11.2017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5953FF-8B36-4F7B-92A6-40F5238437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D477E8-E91D-402D-AB05-E82B5B024D4B}" type="datetimeFigureOut">
              <a:rPr lang="ru-RU"/>
              <a:pPr>
                <a:defRPr/>
              </a:pPr>
              <a:t>17.11.2017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B146C7-94B1-446B-9865-8F90EFD4CF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0E93CB-AA2F-4D7C-881C-1BFFA74EDEE6}" type="datetimeFigureOut">
              <a:rPr lang="ru-RU"/>
              <a:pPr>
                <a:defRPr/>
              </a:pPr>
              <a:t>17.11.2017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393932-1042-471F-A63F-CAE4B05883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D9A6A7-8149-4323-904C-2FD60030C7F4}" type="datetimeFigureOut">
              <a:rPr lang="ru-RU"/>
              <a:pPr>
                <a:defRPr/>
              </a:pPr>
              <a:t>17.11.2017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6F93B9-CE93-445F-A891-7A569D9F64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CC716C-DD6B-43EC-84DE-EAAFF5CC3844}" type="datetimeFigureOut">
              <a:rPr lang="ru-RU"/>
              <a:pPr>
                <a:defRPr/>
              </a:pPr>
              <a:t>17.11.2017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D9F8B9-8059-45D7-8615-A3400B0756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35CC7F-80EF-4009-A316-72837960BED5}" type="datetimeFigureOut">
              <a:rPr lang="ru-RU"/>
              <a:pPr>
                <a:defRPr/>
              </a:pPr>
              <a:t>17.11.2017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3BF3FC-25E5-43F8-A191-3824165092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CFD775-49C1-408D-9112-504045C48429}" type="datetimeFigureOut">
              <a:rPr lang="ru-RU"/>
              <a:pPr>
                <a:defRPr/>
              </a:pPr>
              <a:t>17.11.2017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F1C92B-0EFA-49C0-9491-156FF834B5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80EFED-7492-48AC-B6F6-EAA29354AC59}" type="datetimeFigureOut">
              <a:rPr lang="ru-RU"/>
              <a:pPr>
                <a:defRPr/>
              </a:pPr>
              <a:t>17.11.2017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FBE8A5-0136-48CE-A899-A6848BE190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FA17ED-7D50-426D-9A40-F0D4EC1AD18A}" type="datetimeFigureOut">
              <a:rPr lang="ru-RU"/>
              <a:pPr>
                <a:defRPr/>
              </a:pPr>
              <a:t>17.11.2017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F68298-EC5B-45DC-8631-3B619F8245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160D31-4C3D-4AB6-93FF-E2CC3561126B}" type="datetimeFigureOut">
              <a:rPr lang="ru-RU"/>
              <a:pPr>
                <a:defRPr/>
              </a:pPr>
              <a:t>17.11.2017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200408-72DE-4151-9293-ED1785D34B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77B344-54EE-4EA7-BDBC-376401EA012D}" type="datetimeFigureOut">
              <a:rPr lang="ru-RU"/>
              <a:pPr>
                <a:defRPr/>
              </a:pPr>
              <a:t>17.11.2017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5A4E15-08A7-4F54-BFE9-E03671EA93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F311BDA-D683-48E6-A0D0-0FE7B2192234}" type="datetimeFigureOut">
              <a:rPr lang="ru-RU"/>
              <a:pPr>
                <a:defRPr/>
              </a:pPr>
              <a:t>17.11.2017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82578F8-F072-4620-BB57-8B7190C983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9625" y="2073275"/>
            <a:ext cx="7524750" cy="456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042988" y="549275"/>
            <a:ext cx="7291387" cy="15684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Храмы Смоленска,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 12 век</a:t>
            </a:r>
            <a:endParaRPr lang="ru-RU" sz="4800" b="1" dirty="0">
              <a:solidFill>
                <a:schemeClr val="accent6">
                  <a:lumMod val="75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677863" y="1052513"/>
            <a:ext cx="7788275" cy="3970337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На берегах Днепра порой весенней,</a:t>
            </a:r>
            <a:br>
              <a:rPr lang="ru-RU" sz="36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</a:br>
            <a:r>
              <a:rPr lang="ru-RU" sz="36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Преодолев распутицу и холод,</a:t>
            </a:r>
            <a:br>
              <a:rPr lang="ru-RU" sz="36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</a:br>
            <a:r>
              <a:rPr lang="ru-RU" sz="36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Отважных кривичей возникло поселенье.</a:t>
            </a:r>
            <a:br>
              <a:rPr lang="ru-RU" sz="36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</a:br>
            <a:r>
              <a:rPr lang="ru-RU" sz="36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Расти, Смоленск, славянский новый город!</a:t>
            </a:r>
            <a:br>
              <a:rPr lang="ru-RU" sz="36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</a:br>
            <a:endParaRPr lang="ru-RU" sz="3600" b="1" dirty="0">
              <a:solidFill>
                <a:schemeClr val="accent6">
                  <a:lumMod val="75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611188" y="620713"/>
            <a:ext cx="8208962" cy="230822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 sz="3600" b="1">
                <a:solidFill>
                  <a:srgbClr val="FF0000"/>
                </a:solidFill>
                <a:latin typeface="Cumberland AMT" pitchFamily="49"/>
                <a:ea typeface="Cumberland AMT" pitchFamily="49"/>
                <a:cs typeface="Cumberland AMT" pitchFamily="49"/>
              </a:defRPr>
            </a:pPr>
            <a:r>
              <a:rPr lang="ru-RU" sz="3600" b="1" dirty="0">
                <a:solidFill>
                  <a:schemeClr val="accent6">
                    <a:lumMod val="75000"/>
                  </a:schemeClr>
                </a:solidFill>
                <a:latin typeface="Cumberland AMT" pitchFamily="49"/>
                <a:ea typeface="Cumberland AMT" pitchFamily="49"/>
                <a:cs typeface="Cumberland AMT" pitchFamily="49"/>
              </a:rPr>
              <a:t>Смоленск интересен во всех проявлениях:</a:t>
            </a:r>
          </a:p>
          <a:p>
            <a:pPr fontAlgn="auto" hangingPunct="0">
              <a:spcBef>
                <a:spcPts val="0"/>
              </a:spcBef>
              <a:spcAft>
                <a:spcPts val="0"/>
              </a:spcAft>
              <a:defRPr sz="3600" b="1">
                <a:solidFill>
                  <a:srgbClr val="FF0000"/>
                </a:solidFill>
                <a:latin typeface="Cumberland AMT" pitchFamily="49"/>
                <a:ea typeface="Cumberland AMT" pitchFamily="49"/>
                <a:cs typeface="Cumberland AMT" pitchFamily="49"/>
              </a:defRPr>
            </a:pPr>
            <a:r>
              <a:rPr lang="ru-RU" sz="3600" b="1" dirty="0">
                <a:solidFill>
                  <a:schemeClr val="accent6">
                    <a:lumMod val="75000"/>
                  </a:schemeClr>
                </a:solidFill>
                <a:latin typeface="Cumberland AMT" pitchFamily="49"/>
                <a:ea typeface="Cumberland AMT" pitchFamily="49"/>
                <a:cs typeface="Cumberland AMT" pitchFamily="49"/>
              </a:rPr>
              <a:t> и историей, и архитектурой, и достопримечательностями.</a:t>
            </a:r>
          </a:p>
        </p:txBody>
      </p:sp>
      <p:pic>
        <p:nvPicPr>
          <p:cNvPr id="1536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613" y="3284538"/>
            <a:ext cx="3159125" cy="322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3613" y="3695700"/>
            <a:ext cx="3084512" cy="281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88125" y="3695700"/>
            <a:ext cx="2232025" cy="278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2484438" y="692150"/>
            <a:ext cx="3887787" cy="58578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Смоленские храмы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95288" y="1412875"/>
            <a:ext cx="8353425" cy="4894263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Строительство храмов в Смоленске началось в начале XII века. В то время в городе еще не было своих мастеров, и для строительства приглашали зодчих из Чернигова и Киева. К середине столетия здесь сформировалась собственная школа зодчества, и уже смолян стали приглашать в другие города. Смоленские храмы XII – XIII веков возводились из кирпича, так как здесь в изобилии глина, песок, гравий. Это определило не только технику и архитектурные формы, но и декор местных </a:t>
            </a:r>
            <a:r>
              <a:rPr lang="ru-RU" sz="2400" dirty="0" err="1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построек.В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 конце XII – начале XIII вв. в Смоленске насчитывалось более 30 каменных храмов. Однако из-за многочисленных войн до наших дней дошли только три храма XII века: церковь Петра и Павла, церковь Иоанна Богослова, церковь Михаила Архангела.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905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187450" y="850900"/>
            <a:ext cx="7488238" cy="483235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6"/>
                </a:solidFill>
                <a:latin typeface="+mn-lt"/>
                <a:cs typeface="+mn-cs"/>
              </a:rPr>
              <a:t>Церкви так похожи на ракеты.</a:t>
            </a:r>
            <a:br>
              <a:rPr lang="ru-RU" sz="2800" b="1" dirty="0">
                <a:solidFill>
                  <a:schemeClr val="accent6"/>
                </a:solidFill>
                <a:latin typeface="+mn-lt"/>
                <a:cs typeface="+mn-cs"/>
              </a:rPr>
            </a:br>
            <a:r>
              <a:rPr lang="ru-RU" sz="2800" b="1" dirty="0">
                <a:solidFill>
                  <a:schemeClr val="accent6"/>
                </a:solidFill>
                <a:latin typeface="+mn-lt"/>
                <a:cs typeface="+mn-cs"/>
              </a:rPr>
              <a:t>Упираясь куполами в небосвод,</a:t>
            </a:r>
            <a:br>
              <a:rPr lang="ru-RU" sz="2800" b="1" dirty="0">
                <a:solidFill>
                  <a:schemeClr val="accent6"/>
                </a:solidFill>
                <a:latin typeface="+mn-lt"/>
                <a:cs typeface="+mn-cs"/>
              </a:rPr>
            </a:br>
            <a:r>
              <a:rPr lang="ru-RU" sz="2800" b="1" dirty="0">
                <a:solidFill>
                  <a:schemeClr val="accent6"/>
                </a:solidFill>
                <a:latin typeface="+mn-lt"/>
                <a:cs typeface="+mn-cs"/>
              </a:rPr>
              <a:t>Будто во Вселенной бродят где-то,</a:t>
            </a:r>
            <a:br>
              <a:rPr lang="ru-RU" sz="2800" b="1" dirty="0">
                <a:solidFill>
                  <a:schemeClr val="accent6"/>
                </a:solidFill>
                <a:latin typeface="+mn-lt"/>
                <a:cs typeface="+mn-cs"/>
              </a:rPr>
            </a:br>
            <a:r>
              <a:rPr lang="ru-RU" sz="2800" b="1" dirty="0">
                <a:solidFill>
                  <a:schemeClr val="accent6"/>
                </a:solidFill>
                <a:latin typeface="+mn-lt"/>
                <a:cs typeface="+mn-cs"/>
              </a:rPr>
              <a:t>Вместе с твердью</a:t>
            </a:r>
            <a:br>
              <a:rPr lang="ru-RU" sz="2800" b="1" dirty="0">
                <a:solidFill>
                  <a:schemeClr val="accent6"/>
                </a:solidFill>
                <a:latin typeface="+mn-lt"/>
                <a:cs typeface="+mn-cs"/>
              </a:rPr>
            </a:br>
            <a:r>
              <a:rPr lang="ru-RU" sz="2800" b="1" dirty="0">
                <a:solidFill>
                  <a:schemeClr val="accent6"/>
                </a:solidFill>
                <a:latin typeface="+mn-lt"/>
                <a:cs typeface="+mn-cs"/>
              </a:rPr>
              <a:t>совершая оборот.</a:t>
            </a:r>
            <a:br>
              <a:rPr lang="ru-RU" sz="2800" b="1" dirty="0">
                <a:solidFill>
                  <a:schemeClr val="accent6"/>
                </a:solidFill>
                <a:latin typeface="+mn-lt"/>
                <a:cs typeface="+mn-cs"/>
              </a:rPr>
            </a:br>
            <a:r>
              <a:rPr lang="ru-RU" sz="2800" b="1" dirty="0">
                <a:solidFill>
                  <a:schemeClr val="accent6"/>
                </a:solidFill>
                <a:latin typeface="+mn-lt"/>
                <a:cs typeface="+mn-cs"/>
              </a:rPr>
              <a:t>Наполняясь на Земле</a:t>
            </a:r>
            <a:br>
              <a:rPr lang="ru-RU" sz="2800" b="1" dirty="0">
                <a:solidFill>
                  <a:schemeClr val="accent6"/>
                </a:solidFill>
                <a:latin typeface="+mn-lt"/>
                <a:cs typeface="+mn-cs"/>
              </a:rPr>
            </a:br>
            <a:r>
              <a:rPr lang="ru-RU" sz="2800" b="1" dirty="0">
                <a:solidFill>
                  <a:schemeClr val="accent6"/>
                </a:solidFill>
                <a:latin typeface="+mn-lt"/>
                <a:cs typeface="+mn-cs"/>
              </a:rPr>
              <a:t>теплом и светом,</a:t>
            </a:r>
            <a:br>
              <a:rPr lang="ru-RU" sz="2800" b="1" dirty="0">
                <a:solidFill>
                  <a:schemeClr val="accent6"/>
                </a:solidFill>
                <a:latin typeface="+mn-lt"/>
                <a:cs typeface="+mn-cs"/>
              </a:rPr>
            </a:br>
            <a:r>
              <a:rPr lang="ru-RU" sz="2800" b="1" dirty="0">
                <a:solidFill>
                  <a:schemeClr val="accent6"/>
                </a:solidFill>
                <a:latin typeface="+mn-lt"/>
                <a:cs typeface="+mn-cs"/>
              </a:rPr>
              <a:t>Храмы, как на старте, напряглись,</a:t>
            </a:r>
            <a:br>
              <a:rPr lang="ru-RU" sz="2800" b="1" dirty="0">
                <a:solidFill>
                  <a:schemeClr val="accent6"/>
                </a:solidFill>
                <a:latin typeface="+mn-lt"/>
                <a:cs typeface="+mn-cs"/>
              </a:rPr>
            </a:br>
            <a:r>
              <a:rPr lang="ru-RU" sz="2800" b="1" dirty="0">
                <a:solidFill>
                  <a:schemeClr val="accent6"/>
                </a:solidFill>
                <a:latin typeface="+mn-lt"/>
                <a:cs typeface="+mn-cs"/>
              </a:rPr>
              <a:t>Чтобы вмиг сорваться</a:t>
            </a:r>
            <a:br>
              <a:rPr lang="ru-RU" sz="2800" b="1" dirty="0">
                <a:solidFill>
                  <a:schemeClr val="accent6"/>
                </a:solidFill>
                <a:latin typeface="+mn-lt"/>
                <a:cs typeface="+mn-cs"/>
              </a:rPr>
            </a:br>
            <a:r>
              <a:rPr lang="ru-RU" sz="2800" b="1" dirty="0">
                <a:solidFill>
                  <a:schemeClr val="accent6"/>
                </a:solidFill>
                <a:latin typeface="+mn-lt"/>
                <a:cs typeface="+mn-cs"/>
              </a:rPr>
              <a:t>к тем планетам,</a:t>
            </a:r>
            <a:br>
              <a:rPr lang="ru-RU" sz="2800" b="1" dirty="0">
                <a:solidFill>
                  <a:schemeClr val="accent6"/>
                </a:solidFill>
                <a:latin typeface="+mn-lt"/>
                <a:cs typeface="+mn-cs"/>
              </a:rPr>
            </a:br>
            <a:r>
              <a:rPr lang="ru-RU" sz="2800" b="1" dirty="0">
                <a:solidFill>
                  <a:schemeClr val="accent6"/>
                </a:solidFill>
                <a:latin typeface="+mn-lt"/>
                <a:cs typeface="+mn-cs"/>
              </a:rPr>
              <a:t>На которых все мы родились.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Прямоугольник 1"/>
          <p:cNvSpPr>
            <a:spLocks noChangeArrowheads="1"/>
          </p:cNvSpPr>
          <p:nvPr/>
        </p:nvSpPr>
        <p:spPr bwMode="auto">
          <a:xfrm>
            <a:off x="3419475" y="981075"/>
            <a:ext cx="5549900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latin typeface="Calibri" pitchFamily="34" charset="0"/>
              </a:rPr>
              <a:t>На правом берегу Днепра, неподалеку от железнодорожного вокзала, можно увидеть самый древний памятник каменного зодчества в Смоленске. Эту строгую, увенчанную 12-гранным барабаном, крестово-купольную церковь Петра и Павла сложили в XII веке в княжение Ростислава Мстиславича - внука Владимира Мономаха. За время своего существования церковь испытала и перестройки, и закрытие. В настоящее время Церковь Петра и Павла действующая - богослужения в храме идут с 1991 года. В семидесятых годах 20-го века рядом с церковью Петра и Павла археологи раскопали своеобразную романскую божницу - церковь иноземных купцов XII века, свидетельствующую о широких экономических связях города, стоявшего между Киевом и Новгородом на торговом пути "из варяг в греки".</a:t>
            </a:r>
          </a:p>
        </p:txBody>
      </p:sp>
      <p:pic>
        <p:nvPicPr>
          <p:cNvPr id="18435" name="Picture 2" descr="C:\Users\USER\Desktop\smolensk_petr_pave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3363" y="608013"/>
            <a:ext cx="3186112" cy="534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427538" y="423863"/>
            <a:ext cx="3367087" cy="461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Церковь Петра и Павла </a:t>
            </a:r>
            <a:endParaRPr lang="ru-RU" sz="2400" dirty="0">
              <a:solidFill>
                <a:schemeClr val="accent6">
                  <a:lumMod val="75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93663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446088" y="3455988"/>
            <a:ext cx="8497887" cy="3170237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Церковь Иоанна Богослова строилась в 1173–1176 годах по велению смоленского князя Романа </a:t>
            </a:r>
            <a:r>
              <a:rPr lang="ru-RU" sz="2000" b="1" dirty="0" err="1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Ростиславича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 при его дворе и являлась своего рода крупным просветительным центром. При церкви было основано училище, из стен </a:t>
            </a:r>
            <a:r>
              <a:rPr lang="ru-RU" sz="2000" b="1" dirty="0" err="1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которго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 распространялась русская письменность. Здесь же монахи-летописцы составляли летописи Смоленской земли. Церковь являет собой </a:t>
            </a:r>
            <a:r>
              <a:rPr lang="ru-RU" sz="2000" b="1" dirty="0" err="1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крестовокупольный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 одноглавый четырёх-</a:t>
            </a:r>
            <a:r>
              <a:rPr lang="ru-RU" sz="2000" b="1" dirty="0" err="1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столпный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 храм с тремя полукруглыми апсидами. В своем первоначальном виде она была очень близка к облику церкви Петра и Павла. Согласно сохранившимся летописям, церковь была богато украшена золотом и финифтью. До нашего времени сохранились отдельные фрагменты древних фресок.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50825" y="1204913"/>
            <a:ext cx="4083050" cy="46196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Церковь Иоанна Богослова </a:t>
            </a:r>
            <a:endParaRPr lang="ru-RU" sz="2400" b="1" dirty="0">
              <a:solidFill>
                <a:schemeClr val="accent6">
                  <a:lumMod val="75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19460" name="Picture 5" descr="C:\Users\USER\Desktop\4066_a0f90img_052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67175" y="115888"/>
            <a:ext cx="4876800" cy="341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0638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2" name="Прямоугольник 1"/>
          <p:cNvSpPr>
            <a:spLocks noChangeArrowheads="1"/>
          </p:cNvSpPr>
          <p:nvPr/>
        </p:nvSpPr>
        <p:spPr bwMode="auto">
          <a:xfrm>
            <a:off x="385763" y="4868863"/>
            <a:ext cx="8713787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Издалека видна возвышающаяся над Днепром величавая Свирская церковь (Михаила Архангела), построенная в конце XII века в честь победы над половцами замечательным зодчим Петром Милонегом. О великолепии этого храма упоминается в Ипатьевской летописи. Строилась Свирская церковь по указу смоленского князя Давыда Ростиславича (годы правления 1180-1197) и являлась частью архитектурного комплекса загородного княжеского двора.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85763" y="549275"/>
            <a:ext cx="5527675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Свирская церковь (Михаила Архангела)</a:t>
            </a:r>
            <a:endParaRPr lang="ru-RU" sz="2400" dirty="0">
              <a:solidFill>
                <a:schemeClr val="accent6">
                  <a:lumMod val="75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20484" name="Picture 3" descr="C:\Users\USER\Desktop\1059_dfa7adsc0246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87450" y="1125538"/>
            <a:ext cx="6697663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1763713" y="908050"/>
            <a:ext cx="5761037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Спасибо за внимание!</a:t>
            </a:r>
            <a:endParaRPr lang="ru-RU" sz="4000" b="1" dirty="0">
              <a:solidFill>
                <a:schemeClr val="accent6">
                  <a:lumMod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63713" y="4652963"/>
            <a:ext cx="6048375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Степанова Надежда Федоровна,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учитель истории и обществознания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МБОУ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Шумячская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 СОШ им.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В.Ф.Алешина</a:t>
            </a:r>
            <a:endParaRPr lang="ru-RU" sz="2400" b="1" dirty="0">
              <a:solidFill>
                <a:schemeClr val="accent6">
                  <a:lumMod val="75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448</Words>
  <Application>Microsoft Office PowerPoint</Application>
  <PresentationFormat>Экран (4:3)</PresentationFormat>
  <Paragraphs>18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Calibri</vt:lpstr>
      <vt:lpstr>Arial</vt:lpstr>
      <vt:lpstr>Cumberland AMT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Надежда</cp:lastModifiedBy>
  <cp:revision>9</cp:revision>
  <dcterms:created xsi:type="dcterms:W3CDTF">2015-02-14T15:56:05Z</dcterms:created>
  <dcterms:modified xsi:type="dcterms:W3CDTF">2017-11-17T15:46:02Z</dcterms:modified>
</cp:coreProperties>
</file>