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60"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17.05.2016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17.05.2016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17.05.2016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17.05.2016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17.05.2016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17.05.2016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17.05.2016</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548680"/>
            <a:ext cx="4104456" cy="1296144"/>
          </a:xfrm>
        </p:spPr>
        <p:txBody>
          <a:bodyPr>
            <a:normAutofit fontScale="90000"/>
          </a:bodyPr>
          <a:lstStyle/>
          <a:p>
            <a:r>
              <a:rPr lang="ru-RU" sz="1300" dirty="0">
                <a:solidFill>
                  <a:schemeClr val="tx1"/>
                </a:solidFill>
                <a:latin typeface="Times New Roman" pitchFamily="18" charset="0"/>
                <a:cs typeface="Times New Roman" pitchFamily="18" charset="0"/>
              </a:rPr>
              <a:t>МИНИСТЕРСТВО ОБРАЗОВАНИЯ И НАУКИ</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РОССИЙСКОЙ ФЕДЕРАЦИИ</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ФЕДЕРАЛЬНОЕ АГЕНСТВО ПО ОБРАЗОВАНИЮ</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Муниципальное бюджетное общеобразовательное учреждение</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«Средняя </a:t>
            </a:r>
            <a:r>
              <a:rPr lang="ru-RU" sz="1300" dirty="0" smtClean="0">
                <a:solidFill>
                  <a:schemeClr val="tx1"/>
                </a:solidFill>
                <a:latin typeface="Times New Roman" pitchFamily="18" charset="0"/>
                <a:cs typeface="Times New Roman" pitchFamily="18" charset="0"/>
              </a:rPr>
              <a:t> </a:t>
            </a:r>
            <a:r>
              <a:rPr lang="ru-RU" sz="1300" dirty="0">
                <a:solidFill>
                  <a:schemeClr val="tx1"/>
                </a:solidFill>
                <a:latin typeface="Times New Roman" pitchFamily="18" charset="0"/>
                <a:cs typeface="Times New Roman" pitchFamily="18" charset="0"/>
              </a:rPr>
              <a:t>школа № 16»</a:t>
            </a:r>
            <a:br>
              <a:rPr lang="ru-RU" sz="1300" dirty="0">
                <a:solidFill>
                  <a:schemeClr val="tx1"/>
                </a:solidFill>
                <a:latin typeface="Times New Roman" pitchFamily="18" charset="0"/>
                <a:cs typeface="Times New Roman" pitchFamily="18" charset="0"/>
              </a:rPr>
            </a:br>
            <a:r>
              <a:rPr lang="ru-RU" sz="1200" dirty="0">
                <a:solidFill>
                  <a:schemeClr val="tx1"/>
                </a:solidFill>
              </a:rPr>
              <a:t/>
            </a:r>
            <a:br>
              <a:rPr lang="ru-RU" sz="1200" dirty="0">
                <a:solidFill>
                  <a:schemeClr val="tx1"/>
                </a:solidFill>
              </a:rPr>
            </a:br>
            <a:endParaRPr lang="ru-RU" sz="1200" dirty="0">
              <a:solidFill>
                <a:schemeClr val="tx1"/>
              </a:solidFill>
            </a:endParaRPr>
          </a:p>
        </p:txBody>
      </p:sp>
      <p:sp>
        <p:nvSpPr>
          <p:cNvPr id="3" name="Подзаголовок 2"/>
          <p:cNvSpPr>
            <a:spLocks noGrp="1"/>
          </p:cNvSpPr>
          <p:nvPr>
            <p:ph type="subTitle" idx="1"/>
          </p:nvPr>
        </p:nvSpPr>
        <p:spPr>
          <a:xfrm>
            <a:off x="2578773" y="2715598"/>
            <a:ext cx="3266374" cy="1224136"/>
          </a:xfrm>
          <a:ln>
            <a:noFill/>
          </a:ln>
        </p:spPr>
        <p:txBody>
          <a:bodyPr>
            <a:normAutofit fontScale="47500" lnSpcReduction="20000"/>
          </a:bodyPr>
          <a:lstStyle/>
          <a:p>
            <a:pPr>
              <a:lnSpc>
                <a:spcPct val="170000"/>
              </a:lnSpc>
            </a:pPr>
            <a:r>
              <a:rPr lang="ru-RU" sz="3400" dirty="0" smtClean="0">
                <a:solidFill>
                  <a:schemeClr val="tx1"/>
                </a:solidFill>
                <a:latin typeface="Times New Roman" pitchFamily="18" charset="0"/>
                <a:cs typeface="Times New Roman" pitchFamily="18" charset="0"/>
              </a:rPr>
              <a:t>Проект </a:t>
            </a:r>
            <a:r>
              <a:rPr lang="ru-RU" sz="3400" dirty="0">
                <a:solidFill>
                  <a:schemeClr val="tx1"/>
                </a:solidFill>
                <a:latin typeface="Times New Roman" pitchFamily="18" charset="0"/>
                <a:cs typeface="Times New Roman" pitchFamily="18" charset="0"/>
              </a:rPr>
              <a:t>на тему:</a:t>
            </a:r>
            <a:br>
              <a:rPr lang="ru-RU" sz="3400" dirty="0">
                <a:solidFill>
                  <a:schemeClr val="tx1"/>
                </a:solidFill>
                <a:latin typeface="Times New Roman" pitchFamily="18" charset="0"/>
                <a:cs typeface="Times New Roman" pitchFamily="18" charset="0"/>
              </a:rPr>
            </a:br>
            <a:r>
              <a:rPr lang="ru-RU" sz="3400" b="1" dirty="0" smtClean="0">
                <a:solidFill>
                  <a:schemeClr val="tx1"/>
                </a:solidFill>
                <a:latin typeface="Times New Roman" pitchFamily="18" charset="0"/>
                <a:cs typeface="Times New Roman" pitchFamily="18" charset="0"/>
              </a:rPr>
              <a:t>«Лабиринты»</a:t>
            </a:r>
            <a:r>
              <a:rPr lang="ru-RU" sz="3400" b="1" dirty="0">
                <a:solidFill>
                  <a:schemeClr val="tx1"/>
                </a:solidFill>
                <a:latin typeface="Times New Roman" pitchFamily="18" charset="0"/>
                <a:cs typeface="Times New Roman" pitchFamily="18" charset="0"/>
              </a:rPr>
              <a:t/>
            </a:r>
            <a:br>
              <a:rPr lang="ru-RU" sz="3400" b="1" dirty="0">
                <a:solidFill>
                  <a:schemeClr val="tx1"/>
                </a:solidFill>
                <a:latin typeface="Times New Roman" pitchFamily="18" charset="0"/>
                <a:cs typeface="Times New Roman" pitchFamily="18" charset="0"/>
              </a:rPr>
            </a:br>
            <a:endParaRPr lang="ru-RU" sz="3400" b="1" dirty="0">
              <a:solidFill>
                <a:schemeClr val="tx1"/>
              </a:solidFill>
              <a:latin typeface="Times New Roman" pitchFamily="18" charset="0"/>
              <a:cs typeface="Times New Roman" pitchFamily="18" charset="0"/>
            </a:endParaRPr>
          </a:p>
          <a:p>
            <a:endParaRPr lang="ru-RU" dirty="0"/>
          </a:p>
        </p:txBody>
      </p:sp>
      <p:sp>
        <p:nvSpPr>
          <p:cNvPr id="5" name="Прямоугольник 4"/>
          <p:cNvSpPr/>
          <p:nvPr/>
        </p:nvSpPr>
        <p:spPr>
          <a:xfrm>
            <a:off x="5699015" y="3959129"/>
            <a:ext cx="3456384" cy="1384995"/>
          </a:xfrm>
          <a:prstGeom prst="rect">
            <a:avLst/>
          </a:prstGeom>
        </p:spPr>
        <p:txBody>
          <a:bodyPr wrap="square">
            <a:spAutoFit/>
          </a:bodyPr>
          <a:lstStyle/>
          <a:p>
            <a:r>
              <a:rPr lang="ru-RU" sz="1200" b="1" dirty="0" smtClean="0">
                <a:latin typeface="Times New Roman" pitchFamily="18" charset="0"/>
                <a:cs typeface="Times New Roman" pitchFamily="18" charset="0"/>
              </a:rPr>
              <a:t>Выполнили: </a:t>
            </a:r>
            <a:endParaRPr lang="ru-RU" sz="1200" b="1" dirty="0">
              <a:latin typeface="Times New Roman" pitchFamily="18" charset="0"/>
              <a:cs typeface="Times New Roman" pitchFamily="18" charset="0"/>
            </a:endParaRPr>
          </a:p>
          <a:p>
            <a:r>
              <a:rPr lang="ru-RU" sz="1200" dirty="0" smtClean="0">
                <a:latin typeface="Times New Roman" pitchFamily="18" charset="0"/>
                <a:cs typeface="Times New Roman" pitchFamily="18" charset="0"/>
              </a:rPr>
              <a:t>Ученицы  6Б класса:</a:t>
            </a:r>
            <a:endParaRPr lang="ru-RU" sz="1200" dirty="0">
              <a:latin typeface="Times New Roman" pitchFamily="18" charset="0"/>
              <a:cs typeface="Times New Roman" pitchFamily="18" charset="0"/>
            </a:endParaRPr>
          </a:p>
          <a:p>
            <a:r>
              <a:rPr lang="ru-RU" sz="1200" dirty="0" err="1" smtClean="0">
                <a:latin typeface="Times New Roman" pitchFamily="18" charset="0"/>
                <a:cs typeface="Times New Roman" pitchFamily="18" charset="0"/>
              </a:rPr>
              <a:t>Керейтова</a:t>
            </a:r>
            <a:r>
              <a:rPr lang="ru-RU" sz="1200" dirty="0" smtClean="0">
                <a:latin typeface="Times New Roman" pitchFamily="18" charset="0"/>
                <a:cs typeface="Times New Roman" pitchFamily="18" charset="0"/>
              </a:rPr>
              <a:t> Алина,</a:t>
            </a:r>
          </a:p>
          <a:p>
            <a:r>
              <a:rPr lang="ru-RU" sz="1200" dirty="0" smtClean="0">
                <a:latin typeface="Times New Roman" pitchFamily="18" charset="0"/>
                <a:cs typeface="Times New Roman" pitchFamily="18" charset="0"/>
              </a:rPr>
              <a:t>Закирова Азалия,</a:t>
            </a:r>
          </a:p>
          <a:p>
            <a:r>
              <a:rPr lang="ru-RU" sz="1200" dirty="0" smtClean="0">
                <a:latin typeface="Times New Roman" pitchFamily="18" charset="0"/>
                <a:cs typeface="Times New Roman" pitchFamily="18" charset="0"/>
              </a:rPr>
              <a:t>Седельникова Наталья.</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Руководитель:</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Скворцова Наталья Николаевна </a:t>
            </a:r>
          </a:p>
          <a:p>
            <a:r>
              <a:rPr lang="ru-RU" sz="1200" dirty="0" smtClean="0">
                <a:latin typeface="Times New Roman" pitchFamily="18" charset="0"/>
                <a:cs typeface="Times New Roman" pitchFamily="18" charset="0"/>
              </a:rPr>
              <a:t>учитель </a:t>
            </a:r>
            <a:r>
              <a:rPr lang="ru-RU" sz="1200" dirty="0" smtClean="0">
                <a:latin typeface="Times New Roman" pitchFamily="18" charset="0"/>
                <a:cs typeface="Times New Roman" pitchFamily="18" charset="0"/>
              </a:rPr>
              <a:t>математики </a:t>
            </a:r>
            <a:r>
              <a:rPr lang="ru-RU" sz="1200" dirty="0">
                <a:latin typeface="Times New Roman" pitchFamily="18" charset="0"/>
                <a:cs typeface="Times New Roman" pitchFamily="18" charset="0"/>
              </a:rPr>
              <a:t>МБОУ </a:t>
            </a:r>
            <a:r>
              <a:rPr lang="ru-RU" sz="1200" dirty="0" smtClean="0">
                <a:latin typeface="Times New Roman" pitchFamily="18" charset="0"/>
                <a:cs typeface="Times New Roman" pitchFamily="18" charset="0"/>
              </a:rPr>
              <a:t>СШ </a:t>
            </a:r>
            <a:r>
              <a:rPr lang="ru-RU" sz="1200" dirty="0">
                <a:latin typeface="Times New Roman" pitchFamily="18" charset="0"/>
                <a:cs typeface="Times New Roman" pitchFamily="18" charset="0"/>
              </a:rPr>
              <a:t>№ 16</a:t>
            </a:r>
          </a:p>
        </p:txBody>
      </p:sp>
      <p:sp>
        <p:nvSpPr>
          <p:cNvPr id="6" name="Прямоугольник 5"/>
          <p:cNvSpPr/>
          <p:nvPr/>
        </p:nvSpPr>
        <p:spPr>
          <a:xfrm>
            <a:off x="3491880" y="6021288"/>
            <a:ext cx="1440160" cy="646331"/>
          </a:xfrm>
          <a:prstGeom prst="rect">
            <a:avLst/>
          </a:prstGeom>
        </p:spPr>
        <p:txBody>
          <a:bodyPr wrap="square">
            <a:spAutoFit/>
          </a:bodyPr>
          <a:lstStyle/>
          <a:p>
            <a:pPr algn="ctr"/>
            <a:r>
              <a:rPr lang="ru-RU" sz="1200" dirty="0">
                <a:latin typeface="Times New Roman" pitchFamily="18" charset="0"/>
                <a:cs typeface="Times New Roman" pitchFamily="18" charset="0"/>
              </a:rPr>
              <a:t>Новый Уренгой</a:t>
            </a: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smtClean="0">
                <a:latin typeface="Times New Roman" pitchFamily="18" charset="0"/>
                <a:cs typeface="Times New Roman" pitchFamily="18" charset="0"/>
              </a:rPr>
              <a:t>2016</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19822551"/>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476672"/>
            <a:ext cx="7596832" cy="5649491"/>
          </a:xfrm>
        </p:spPr>
        <p:txBody>
          <a:bodyPr>
            <a:normAutofit/>
          </a:bodyPr>
          <a:lstStyle/>
          <a:p>
            <a:pPr marL="0" indent="0">
              <a:buNone/>
            </a:pPr>
            <a:r>
              <a:rPr lang="ru-RU" dirty="0" smtClean="0">
                <a:latin typeface="Times New Roman" pitchFamily="18" charset="0"/>
                <a:cs typeface="Times New Roman" pitchFamily="18" charset="0"/>
              </a:rPr>
              <a:t>	Мы </a:t>
            </a:r>
            <a:r>
              <a:rPr lang="ru-RU" dirty="0">
                <a:latin typeface="Times New Roman" pitchFamily="18" charset="0"/>
                <a:cs typeface="Times New Roman" pitchFamily="18" charset="0"/>
              </a:rPr>
              <a:t>учимся в 6 классе, и прошли по геометрии очень интересную тему </a:t>
            </a:r>
            <a:r>
              <a:rPr lang="ru-RU" b="1" dirty="0">
                <a:latin typeface="Times New Roman" pitchFamily="18" charset="0"/>
                <a:cs typeface="Times New Roman" pitchFamily="18" charset="0"/>
              </a:rPr>
              <a:t>«Лабиринты». </a:t>
            </a:r>
            <a:r>
              <a:rPr lang="ru-RU" dirty="0">
                <a:latin typeface="Times New Roman" pitchFamily="18" charset="0"/>
                <a:cs typeface="Times New Roman" pitchFamily="18" charset="0"/>
              </a:rPr>
              <a:t>Данная тема нас заинтересовала, и мы решили расширить свои знания о лабиринтах.</a:t>
            </a:r>
          </a:p>
          <a:p>
            <a:pPr marL="0" indent="0">
              <a:buNone/>
            </a:pPr>
            <a:r>
              <a:rPr lang="ru-RU" b="1" dirty="0">
                <a:latin typeface="Times New Roman" pitchFamily="18" charset="0"/>
                <a:cs typeface="Times New Roman" pitchFamily="18" charset="0"/>
              </a:rPr>
              <a:t>Цель проекта: </a:t>
            </a:r>
            <a:r>
              <a:rPr lang="ru-RU" dirty="0">
                <a:latin typeface="Times New Roman" pitchFamily="18" charset="0"/>
                <a:cs typeface="Times New Roman" pitchFamily="18" charset="0"/>
              </a:rPr>
              <a:t>ознакомиться с лабиринтами и их возникновением.</a:t>
            </a:r>
          </a:p>
          <a:p>
            <a:pPr marL="0" indent="0">
              <a:buNone/>
            </a:pPr>
            <a:r>
              <a:rPr lang="ru-RU" b="1" dirty="0">
                <a:latin typeface="Times New Roman" pitchFamily="18" charset="0"/>
                <a:cs typeface="Times New Roman" pitchFamily="18" charset="0"/>
              </a:rPr>
              <a:t>Задачи проекта: </a:t>
            </a:r>
          </a:p>
          <a:p>
            <a:pPr>
              <a:buFont typeface="Wingdings" pitchFamily="2" charset="2"/>
              <a:buChar char="q"/>
            </a:pPr>
            <a:r>
              <a:rPr lang="ru-RU" dirty="0">
                <a:latin typeface="Times New Roman" pitchFamily="18" charset="0"/>
                <a:cs typeface="Times New Roman" pitchFamily="18" charset="0"/>
              </a:rPr>
              <a:t>	Рассмотреть различные виды лабиринты.</a:t>
            </a:r>
          </a:p>
          <a:p>
            <a:pPr>
              <a:buFont typeface="Wingdings" pitchFamily="2" charset="2"/>
              <a:buChar char="q"/>
            </a:pPr>
            <a:r>
              <a:rPr lang="ru-RU" dirty="0">
                <a:latin typeface="Times New Roman" pitchFamily="18" charset="0"/>
                <a:cs typeface="Times New Roman" pitchFamily="18" charset="0"/>
              </a:rPr>
              <a:t>	Исследовать методы прохождения лабиринтов </a:t>
            </a:r>
          </a:p>
          <a:p>
            <a:pPr>
              <a:buFont typeface="Wingdings" pitchFamily="2" charset="2"/>
              <a:buChar char="q"/>
            </a:pPr>
            <a:r>
              <a:rPr lang="ru-RU" dirty="0">
                <a:latin typeface="Times New Roman" pitchFamily="18" charset="0"/>
                <a:cs typeface="Times New Roman" pitchFamily="18" charset="0"/>
              </a:rPr>
              <a:t>	Собрать материалы по данной теме.</a:t>
            </a:r>
          </a:p>
          <a:p>
            <a:pPr>
              <a:buFont typeface="Wingdings" pitchFamily="2" charset="2"/>
              <a:buChar char="q"/>
            </a:pPr>
            <a:r>
              <a:rPr lang="ru-RU" dirty="0">
                <a:latin typeface="Times New Roman" pitchFamily="18" charset="0"/>
                <a:cs typeface="Times New Roman" pitchFamily="18" charset="0"/>
              </a:rPr>
              <a:t>	Представить результат нашей работы</a:t>
            </a:r>
            <a:r>
              <a:rPr lang="ru-RU" dirty="0"/>
              <a:t>.</a:t>
            </a:r>
          </a:p>
        </p:txBody>
      </p:sp>
    </p:spTree>
    <p:extLst>
      <p:ext uri="{BB962C8B-B14F-4D97-AF65-F5344CB8AC3E}">
        <p14:creationId xmlns:p14="http://schemas.microsoft.com/office/powerpoint/2010/main" xmlns="" val="17406360"/>
      </p:ext>
    </p:extLst>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640" y="4178742"/>
            <a:ext cx="3735925" cy="576064"/>
          </a:xfrm>
        </p:spPr>
        <p:txBody>
          <a:bodyPr>
            <a:normAutofit/>
          </a:bodyPr>
          <a:lstStyle/>
          <a:p>
            <a:pPr marL="0" indent="0">
              <a:buNone/>
            </a:pPr>
            <a:r>
              <a:rPr lang="ru-RU" dirty="0" smtClean="0">
                <a:latin typeface="Times New Roman" pitchFamily="18" charset="0"/>
                <a:cs typeface="Times New Roman" pitchFamily="18" charset="0"/>
              </a:rPr>
              <a:t>Битва Тесея и Минотавра</a:t>
            </a:r>
            <a:r>
              <a:rPr lang="ru-RU" dirty="0" smtClean="0"/>
              <a:t>.</a:t>
            </a:r>
            <a:endParaRPr lang="ru-RU" dirty="0"/>
          </a:p>
        </p:txBody>
      </p:sp>
      <p:sp>
        <p:nvSpPr>
          <p:cNvPr id="2" name="Заголовок 1"/>
          <p:cNvSpPr>
            <a:spLocks noGrp="1"/>
          </p:cNvSpPr>
          <p:nvPr>
            <p:ph type="title"/>
          </p:nvPr>
        </p:nvSpPr>
        <p:spPr>
          <a:xfrm>
            <a:off x="899592" y="260648"/>
            <a:ext cx="7571184" cy="1218464"/>
          </a:xfrm>
        </p:spPr>
        <p:txBody>
          <a:bodyPr/>
          <a:lstStyle/>
          <a:p>
            <a:r>
              <a:rPr lang="ru-RU" dirty="0" smtClean="0">
                <a:latin typeface="Times New Roman" pitchFamily="18" charset="0"/>
                <a:cs typeface="Times New Roman" pitchFamily="18" charset="0"/>
              </a:rPr>
              <a:t>Историческая справка.</a:t>
            </a:r>
            <a:endParaRPr lang="ru-RU"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1" y="1484784"/>
            <a:ext cx="3042105" cy="266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05477" y="2765958"/>
            <a:ext cx="3727150" cy="2766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Объект 2"/>
          <p:cNvSpPr txBox="1">
            <a:spLocks/>
          </p:cNvSpPr>
          <p:nvPr/>
        </p:nvSpPr>
        <p:spPr>
          <a:xfrm>
            <a:off x="4355976" y="5733256"/>
            <a:ext cx="4396464" cy="57606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ru-RU" dirty="0" smtClean="0">
                <a:latin typeface="Times New Roman" pitchFamily="18" charset="0"/>
                <a:cs typeface="Times New Roman" pitchFamily="18" charset="0"/>
              </a:rPr>
              <a:t>Ариадна вручает волшебный клубок Тесею.</a:t>
            </a:r>
            <a:endParaRPr lang="ru-RU" dirty="0"/>
          </a:p>
        </p:txBody>
      </p:sp>
    </p:spTree>
    <p:extLst>
      <p:ext uri="{BB962C8B-B14F-4D97-AF65-F5344CB8AC3E}">
        <p14:creationId xmlns:p14="http://schemas.microsoft.com/office/powerpoint/2010/main" xmlns="" val="332991351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noGrp="1"/>
          </p:cNvSpPr>
          <p:nvPr>
            <p:ph idx="1"/>
          </p:nvPr>
        </p:nvSpPr>
        <p:spPr>
          <a:xfrm>
            <a:off x="2411760" y="3140968"/>
            <a:ext cx="4104456" cy="393493"/>
          </a:xfrm>
          <a:prstGeom prst="rect">
            <a:avLst/>
          </a:prstGeom>
          <a:ln w="31750" cmpd="sng">
            <a:solidFill>
              <a:srgbClr val="727CA3">
                <a:shade val="50000"/>
              </a:srgb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1600" b="1" i="1"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Виды лабиринтов:</a:t>
            </a:r>
            <a:endParaRPr kumimoji="0" lang="ru-RU" sz="3200" b="1" i="1" u="none" strike="noStrike" kern="1200" cap="none" spc="0" normalizeH="0" baseline="0" noProof="0" dirty="0">
              <a:ln>
                <a:noFill/>
              </a:ln>
              <a:solidFill>
                <a:sysClr val="windowText" lastClr="000000"/>
              </a:solidFill>
              <a:effectLst/>
              <a:uLnTx/>
              <a:uFillTx/>
              <a:latin typeface="Franklin Gothic Book"/>
              <a:ea typeface="+mn-ea"/>
              <a:cs typeface="+mn-cs"/>
            </a:endParaRPr>
          </a:p>
        </p:txBody>
      </p:sp>
      <p:sp>
        <p:nvSpPr>
          <p:cNvPr id="5" name="Выноска 1 4"/>
          <p:cNvSpPr/>
          <p:nvPr/>
        </p:nvSpPr>
        <p:spPr>
          <a:xfrm>
            <a:off x="179512" y="4518070"/>
            <a:ext cx="1810167" cy="861058"/>
          </a:xfrm>
          <a:prstGeom prst="borderCallout1">
            <a:avLst>
              <a:gd name="adj1" fmla="val 48285"/>
              <a:gd name="adj2" fmla="val 106961"/>
              <a:gd name="adj3" fmla="val -63458"/>
              <a:gd name="adj4" fmla="val 169228"/>
            </a:avLst>
          </a:prstGeom>
          <a:noFill/>
          <a:ln w="25400" cap="flat" cmpd="sng" algn="ctr">
            <a:solidFill>
              <a:srgbClr val="727CA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Подковообразные лабиринты</a:t>
            </a:r>
            <a:endParaRPr kumimoji="0" lang="ru-RU" sz="14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6" name="Выноска 1 5"/>
          <p:cNvSpPr/>
          <p:nvPr/>
        </p:nvSpPr>
        <p:spPr>
          <a:xfrm>
            <a:off x="735315" y="836712"/>
            <a:ext cx="2088232" cy="792088"/>
          </a:xfrm>
          <a:prstGeom prst="borderCallout1">
            <a:avLst>
              <a:gd name="adj1" fmla="val 220998"/>
              <a:gd name="adj2" fmla="val 160660"/>
              <a:gd name="adj3" fmla="val 84164"/>
              <a:gd name="adj4" fmla="val 114553"/>
            </a:avLst>
          </a:prstGeom>
          <a:noFill/>
          <a:ln w="25400" cap="flat" cmpd="sng" algn="ctr">
            <a:solidFill>
              <a:srgbClr val="727CA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Искусственные лабиринты </a:t>
            </a:r>
            <a:endParaRPr kumimoji="0" lang="ru-RU" sz="14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9" name="Выноска 1 8"/>
          <p:cNvSpPr/>
          <p:nvPr/>
        </p:nvSpPr>
        <p:spPr>
          <a:xfrm>
            <a:off x="7293876" y="4581128"/>
            <a:ext cx="1728192" cy="862577"/>
          </a:xfrm>
          <a:prstGeom prst="borderCallout1">
            <a:avLst>
              <a:gd name="adj1" fmla="val 55492"/>
              <a:gd name="adj2" fmla="val -5657"/>
              <a:gd name="adj3" fmla="val -60218"/>
              <a:gd name="adj4" fmla="val -74001"/>
            </a:avLst>
          </a:prstGeom>
          <a:noFill/>
          <a:ln w="25400" cap="flat" cmpd="sng" algn="ctr">
            <a:solidFill>
              <a:srgbClr val="727CA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Архитектурные лабиринты </a:t>
            </a:r>
            <a:endParaRPr kumimoji="0" lang="ru-RU" sz="14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0" name="Выноска 1 9"/>
          <p:cNvSpPr/>
          <p:nvPr/>
        </p:nvSpPr>
        <p:spPr>
          <a:xfrm>
            <a:off x="6357772" y="836712"/>
            <a:ext cx="1872208" cy="792088"/>
          </a:xfrm>
          <a:prstGeom prst="borderCallout1">
            <a:avLst>
              <a:gd name="adj1" fmla="val 79037"/>
              <a:gd name="adj2" fmla="val -9975"/>
              <a:gd name="adj3" fmla="val 230380"/>
              <a:gd name="adj4" fmla="val -64309"/>
            </a:avLst>
          </a:prstGeom>
          <a:noFill/>
          <a:ln w="25400" cap="flat" cmpd="sng" algn="ctr">
            <a:solidFill>
              <a:srgbClr val="727CA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Дерновые лабиринты</a:t>
            </a:r>
            <a:endParaRPr kumimoji="0" lang="ru-RU" sz="14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1" name="Выноска 1 10"/>
          <p:cNvSpPr/>
          <p:nvPr/>
        </p:nvSpPr>
        <p:spPr>
          <a:xfrm>
            <a:off x="3635896" y="5712257"/>
            <a:ext cx="1944216" cy="710634"/>
          </a:xfrm>
          <a:prstGeom prst="borderCallout1">
            <a:avLst>
              <a:gd name="adj1" fmla="val -21334"/>
              <a:gd name="adj2" fmla="val 49971"/>
              <a:gd name="adj3" fmla="val -205751"/>
              <a:gd name="adj4" fmla="val 48950"/>
            </a:avLst>
          </a:prstGeom>
          <a:noFill/>
          <a:ln w="25400" cap="flat" cmpd="sng" algn="ctr">
            <a:solidFill>
              <a:srgbClr val="727CA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Игровые лабиринты</a:t>
            </a:r>
            <a:endParaRPr kumimoji="0" lang="ru-RU" sz="14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84595" y="5157192"/>
            <a:ext cx="2181225" cy="153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49779" y="4894073"/>
            <a:ext cx="1460665" cy="1099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04248" y="1423151"/>
            <a:ext cx="1905000" cy="1419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15355" r="18338"/>
          <a:stretch/>
        </p:blipFill>
        <p:spPr bwMode="auto">
          <a:xfrm>
            <a:off x="6804248" y="3561857"/>
            <a:ext cx="1763153" cy="1111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084595" y="1533789"/>
            <a:ext cx="1921545" cy="12726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3904522"/>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4038864095"/>
              </p:ext>
            </p:extLst>
          </p:nvPr>
        </p:nvGraphicFramePr>
        <p:xfrm>
          <a:off x="539552" y="1484784"/>
          <a:ext cx="8136904" cy="4320481"/>
        </p:xfrm>
        <a:graphic>
          <a:graphicData uri="http://schemas.openxmlformats.org/drawingml/2006/table">
            <a:tbl>
              <a:tblPr firstRow="1" firstCol="1" bandRow="1"/>
              <a:tblGrid>
                <a:gridCol w="1779389"/>
                <a:gridCol w="3132849"/>
                <a:gridCol w="3224666"/>
              </a:tblGrid>
              <a:tr h="538243">
                <a:tc>
                  <a:txBody>
                    <a:bodyPr/>
                    <a:lstStyle/>
                    <a:p>
                      <a:pPr algn="ctr">
                        <a:lnSpc>
                          <a:spcPct val="115000"/>
                        </a:lnSpc>
                        <a:spcAft>
                          <a:spcPts val="1000"/>
                        </a:spcAft>
                      </a:pPr>
                      <a:r>
                        <a:rPr lang="ru-RU" sz="1200" b="1" dirty="0">
                          <a:effectLst/>
                          <a:latin typeface="Times New Roman"/>
                          <a:ea typeface="Times New Roman"/>
                          <a:cs typeface="Times New Roman"/>
                        </a:rPr>
                        <a:t>Метод</a:t>
                      </a:r>
                      <a:endParaRPr lang="ru-RU"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a:ea typeface="Times New Roman"/>
                          <a:cs typeface="Times New Roman"/>
                        </a:rPr>
                        <a:t>Преимущество</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effectLst/>
                          <a:latin typeface="Times New Roman"/>
                          <a:ea typeface="Times New Roman"/>
                          <a:cs typeface="Times New Roman"/>
                        </a:rPr>
                        <a:t>Недостатки</a:t>
                      </a:r>
                      <a:endParaRPr lang="ru-RU"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448">
                <a:tc>
                  <a:txBody>
                    <a:bodyPr/>
                    <a:lstStyle/>
                    <a:p>
                      <a:pPr algn="ctr">
                        <a:lnSpc>
                          <a:spcPct val="115000"/>
                        </a:lnSpc>
                        <a:spcAft>
                          <a:spcPts val="1000"/>
                        </a:spcAft>
                      </a:pPr>
                      <a:r>
                        <a:rPr lang="ru-RU" sz="1200">
                          <a:effectLst/>
                          <a:latin typeface="Times New Roman"/>
                          <a:ea typeface="Times New Roman"/>
                          <a:cs typeface="Times New Roman"/>
                        </a:rPr>
                        <a:t>1. Метод проб и ошибок</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a:ea typeface="Times New Roman"/>
                          <a:cs typeface="Times New Roman"/>
                        </a:rPr>
                        <a:t>Прост, не требует дополнительных знаний </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a:ea typeface="Times New Roman"/>
                          <a:cs typeface="Times New Roman"/>
                        </a:rPr>
                        <a:t>Можно потратить много времени, не гарантирует успех</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671">
                <a:tc>
                  <a:txBody>
                    <a:bodyPr/>
                    <a:lstStyle/>
                    <a:p>
                      <a:pPr algn="ctr">
                        <a:lnSpc>
                          <a:spcPct val="115000"/>
                        </a:lnSpc>
                        <a:spcAft>
                          <a:spcPts val="1000"/>
                        </a:spcAft>
                      </a:pPr>
                      <a:r>
                        <a:rPr lang="ru-RU" sz="1200">
                          <a:effectLst/>
                          <a:latin typeface="Times New Roman"/>
                          <a:ea typeface="Times New Roman"/>
                          <a:cs typeface="Times New Roman"/>
                        </a:rPr>
                        <a:t>2. Метод зачеркивание тупиков</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a:ea typeface="Times New Roman"/>
                          <a:cs typeface="Times New Roman"/>
                        </a:rPr>
                        <a:t>Удобен, если в лабиринте есть много тупиков</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a:ea typeface="Times New Roman"/>
                          <a:cs typeface="Times New Roman"/>
                        </a:rPr>
                        <a:t>Этот метод не помогает, если нет тупиков</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671">
                <a:tc>
                  <a:txBody>
                    <a:bodyPr/>
                    <a:lstStyle/>
                    <a:p>
                      <a:pPr algn="ctr">
                        <a:lnSpc>
                          <a:spcPct val="115000"/>
                        </a:lnSpc>
                        <a:spcAft>
                          <a:spcPts val="1000"/>
                        </a:spcAft>
                      </a:pPr>
                      <a:r>
                        <a:rPr lang="ru-RU" sz="1200">
                          <a:effectLst/>
                          <a:latin typeface="Times New Roman"/>
                          <a:ea typeface="Times New Roman"/>
                          <a:cs typeface="Times New Roman"/>
                        </a:rPr>
                        <a:t>3. Правило правой (левой) руки </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a:ea typeface="Times New Roman"/>
                          <a:cs typeface="Times New Roman"/>
                        </a:rPr>
                        <a:t>Удобен, если нет замкнутых маршрутов</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a:ea typeface="Times New Roman"/>
                          <a:cs typeface="Times New Roman"/>
                        </a:rPr>
                        <a:t>Не имеются</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448">
                <a:tc>
                  <a:txBody>
                    <a:bodyPr/>
                    <a:lstStyle/>
                    <a:p>
                      <a:pPr algn="ctr">
                        <a:lnSpc>
                          <a:spcPct val="115000"/>
                        </a:lnSpc>
                        <a:spcAft>
                          <a:spcPts val="1000"/>
                        </a:spcAft>
                      </a:pPr>
                      <a:r>
                        <a:rPr lang="ru-RU" sz="1200">
                          <a:effectLst/>
                          <a:latin typeface="Times New Roman"/>
                          <a:ea typeface="Times New Roman"/>
                          <a:cs typeface="Times New Roman"/>
                        </a:rPr>
                        <a:t>4. Правило Тремо</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a:ea typeface="Times New Roman"/>
                          <a:cs typeface="Times New Roman"/>
                        </a:rPr>
                        <a:t>Позволит решить любой лабиринт</a:t>
                      </a:r>
                      <a:endParaRPr lang="ru-RU"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effectLst/>
                          <a:latin typeface="Times New Roman"/>
                          <a:ea typeface="Times New Roman"/>
                          <a:cs typeface="Times New Roman"/>
                        </a:rPr>
                        <a:t>Можно потратить много времени</a:t>
                      </a:r>
                      <a:endParaRPr lang="ru-RU"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536700" y="32432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1763688" y="476671"/>
            <a:ext cx="5832648" cy="646331"/>
          </a:xfrm>
          <a:prstGeom prst="rect">
            <a:avLst/>
          </a:prstGeom>
        </p:spPr>
        <p:txBody>
          <a:bodyPr wrap="square">
            <a:spAutoFit/>
          </a:bodyPr>
          <a:lstStyle/>
          <a:p>
            <a:r>
              <a:rPr lang="ru-RU" sz="3600" dirty="0">
                <a:latin typeface="Times New Roman" pitchFamily="18" charset="0"/>
                <a:cs typeface="Times New Roman" pitchFamily="18" charset="0"/>
              </a:rPr>
              <a:t>МЕТОДЫ ПРОХОЖДЕНИЯ</a:t>
            </a:r>
          </a:p>
        </p:txBody>
      </p:sp>
    </p:spTree>
    <p:extLst>
      <p:ext uri="{BB962C8B-B14F-4D97-AF65-F5344CB8AC3E}">
        <p14:creationId xmlns:p14="http://schemas.microsoft.com/office/powerpoint/2010/main" xmlns="" val="1398365984"/>
      </p:ext>
    </p:extLst>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25264"/>
            <a:ext cx="4032448" cy="6120680"/>
          </a:xfrm>
        </p:spPr>
        <p:txBody>
          <a:bodyPr>
            <a:normAutofit fontScale="92500" lnSpcReduction="20000"/>
          </a:bodyPr>
          <a:lstStyle/>
          <a:p>
            <a:pPr marL="0" indent="0" algn="just">
              <a:buNone/>
            </a:pPr>
            <a:r>
              <a:rPr lang="ru-RU" dirty="0" smtClean="0">
                <a:latin typeface="Times New Roman" pitchFamily="18" charset="0"/>
                <a:cs typeface="Times New Roman" pitchFamily="18" charset="0"/>
              </a:rPr>
              <a:t>	Трема </a:t>
            </a:r>
            <a:r>
              <a:rPr lang="ru-RU" dirty="0">
                <a:latin typeface="Times New Roman" pitchFamily="18" charset="0"/>
                <a:cs typeface="Times New Roman" pitchFamily="18" charset="0"/>
              </a:rPr>
              <a:t>– это известный французский математик. Свой метод он разработал в 1882 году. Перед входом в лабиринт нужно поставить крест иди любую другую отметку. Выйдя из любой точки лабиринта, надо сделать отметку на его стене и двигаться  произволом направление до тупика или перекрестка. В первом случае надо вернуться назад, поставив второй крест, свидетельствующий, что путь пройден дважды - туда и назад, и идти в направление, не пройдём ни разу, или пройдённому один раз. Во втором – идти в произвольном направление, отмечая перекресток на каждом входе и на выходе одним крестом.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1556792"/>
            <a:ext cx="4276725" cy="3857625"/>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3240897"/>
      </p:ext>
    </p:extLst>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48064" y="980728"/>
            <a:ext cx="3672408" cy="5760640"/>
          </a:xfrm>
        </p:spPr>
        <p:txBody>
          <a:bodyPr>
            <a:normAutofit fontScale="62500" lnSpcReduction="20000"/>
          </a:bodyPr>
          <a:lstStyle/>
          <a:p>
            <a:pPr marL="0" indent="0" algn="just">
              <a:buNone/>
            </a:pPr>
            <a:r>
              <a:rPr lang="ru-RU"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Лабиринты </a:t>
            </a:r>
            <a:r>
              <a:rPr lang="ru-RU" sz="2600" dirty="0">
                <a:latin typeface="Times New Roman" pitchFamily="18" charset="0"/>
                <a:cs typeface="Times New Roman" pitchFamily="18" charset="0"/>
              </a:rPr>
              <a:t>используется психологами для изучения поведенческих реакций человека и животных. Муравьи после короткого обучения легко преодолевают лабиринт с 10 разветвлениями. Несколько медленнее и с большим количеством проб и ошибок работают люди. </a:t>
            </a:r>
            <a:r>
              <a:rPr lang="ru-RU" sz="2600" b="1" dirty="0">
                <a:latin typeface="Times New Roman" pitchFamily="18" charset="0"/>
                <a:cs typeface="Times New Roman" pitchFamily="18" charset="0"/>
              </a:rPr>
              <a:t>Отметим еще одно важное свойство лабиринта:</a:t>
            </a:r>
            <a:r>
              <a:rPr lang="ru-RU" sz="2600" dirty="0">
                <a:latin typeface="Times New Roman" pitchFamily="18" charset="0"/>
                <a:cs typeface="Times New Roman" pitchFamily="18" charset="0"/>
              </a:rPr>
              <a:t> с его помощью был найден метод изучения поисковой деятельности живых организмов, животных. В естественной среде животные часто вынуждены преодолевать всевозможные препятствия и запоминать сложные пути. Опыты показали, что животные сначала медленно разведывали, изучали лабиринт, затем преодолевали маршрут все быстрее, наконец, наступал момент, когда они автоматически преодолевали весь путь. Таким образом, лабиринты оказались средством для изучения сложных механизмов памяти, а также поведения животных в различных ситуациях.</a:t>
            </a:r>
          </a:p>
        </p:txBody>
      </p:sp>
      <p:sp>
        <p:nvSpPr>
          <p:cNvPr id="2" name="Заголовок 1"/>
          <p:cNvSpPr>
            <a:spLocks noGrp="1"/>
          </p:cNvSpPr>
          <p:nvPr>
            <p:ph type="title"/>
          </p:nvPr>
        </p:nvSpPr>
        <p:spPr>
          <a:xfrm>
            <a:off x="1547664" y="116632"/>
            <a:ext cx="6131024" cy="1002440"/>
          </a:xfrm>
        </p:spPr>
        <p:txBody>
          <a:bodyPr>
            <a:normAutofit/>
          </a:bodyPr>
          <a:lstStyle/>
          <a:p>
            <a:r>
              <a:rPr lang="ru-RU" sz="3600" dirty="0" smtClean="0">
                <a:latin typeface="Times New Roman" pitchFamily="18" charset="0"/>
                <a:cs typeface="Times New Roman" pitchFamily="18" charset="0"/>
              </a:rPr>
              <a:t>Лабиринты в жизни человека</a:t>
            </a:r>
            <a:endParaRPr lang="ru-RU" sz="36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0691" y="1124744"/>
            <a:ext cx="3475285" cy="2302059"/>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80691" y="3967852"/>
            <a:ext cx="3475285" cy="2648613"/>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1440794"/>
      </p:ext>
    </p:extLst>
  </p:cSld>
  <p:clrMapOvr>
    <a:masterClrMapping/>
  </p:clrMapOvr>
  <p:transition spd="med">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124744"/>
            <a:ext cx="8496944" cy="3450696"/>
          </a:xfrm>
        </p:spPr>
        <p:txBody>
          <a:bodyPr/>
          <a:lstStyle/>
          <a:p>
            <a:pPr marL="0" indent="0" algn="just">
              <a:buNone/>
            </a:pPr>
            <a:r>
              <a:rPr lang="ru-RU" dirty="0" smtClean="0">
                <a:latin typeface="Times New Roman" pitchFamily="18" charset="0"/>
                <a:cs typeface="Times New Roman" pitchFamily="18" charset="0"/>
              </a:rPr>
              <a:t>	Нам </a:t>
            </a:r>
            <a:r>
              <a:rPr lang="ru-RU" dirty="0">
                <a:latin typeface="Times New Roman" pitchFamily="18" charset="0"/>
                <a:cs typeface="Times New Roman" pitchFamily="18" charset="0"/>
              </a:rPr>
              <a:t>было интересно выполнять проектную работу. Мы выполнили все поставленные перед собой задачи проекта.  В результате работы над проектом мы </a:t>
            </a:r>
            <a:r>
              <a:rPr lang="ru-RU" dirty="0" smtClean="0">
                <a:latin typeface="Times New Roman" pitchFamily="18" charset="0"/>
                <a:cs typeface="Times New Roman" pitchFamily="18" charset="0"/>
              </a:rPr>
              <a:t>расширили </a:t>
            </a:r>
            <a:r>
              <a:rPr lang="ru-RU" dirty="0">
                <a:latin typeface="Times New Roman" pitchFamily="18" charset="0"/>
                <a:cs typeface="Times New Roman" pitchFamily="18" charset="0"/>
              </a:rPr>
              <a:t>свои знания о лабиринтах. В будущем нам бы хотелось выполнить более сложные проектные работы, но для это понадобится получить новые знания и навыки, которые мы приобретем на уроках геометрии.</a:t>
            </a:r>
            <a:r>
              <a:rPr lang="ru-RU" dirty="0"/>
              <a:t> </a:t>
            </a:r>
          </a:p>
          <a:p>
            <a:endParaRPr lang="ru-RU" dirty="0"/>
          </a:p>
          <a:p>
            <a:endParaRPr lang="ru-RU" dirty="0"/>
          </a:p>
        </p:txBody>
      </p:sp>
      <p:sp>
        <p:nvSpPr>
          <p:cNvPr id="3" name="Заголовок 2"/>
          <p:cNvSpPr>
            <a:spLocks noGrp="1"/>
          </p:cNvSpPr>
          <p:nvPr>
            <p:ph type="title"/>
          </p:nvPr>
        </p:nvSpPr>
        <p:spPr>
          <a:xfrm>
            <a:off x="2339752" y="260648"/>
            <a:ext cx="4186808" cy="858424"/>
          </a:xfrm>
        </p:spPr>
        <p:txBody>
          <a:bodyPr>
            <a:normAutofit/>
          </a:bodyPr>
          <a:lstStyle/>
          <a:p>
            <a:r>
              <a:rPr lang="ru-RU" sz="3600" dirty="0" smtClean="0">
                <a:latin typeface="Times New Roman" pitchFamily="18" charset="0"/>
                <a:cs typeface="Times New Roman" pitchFamily="18" charset="0"/>
              </a:rPr>
              <a:t>ЗАКЛЮЧЕНИЕ</a:t>
            </a:r>
            <a:endParaRPr lang="ru-RU" sz="36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4135791"/>
            <a:ext cx="2808312" cy="2106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8064" y="4027779"/>
            <a:ext cx="3096344" cy="2322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852" y="896574"/>
            <a:ext cx="3693790" cy="2638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48063" y="896574"/>
            <a:ext cx="3744267" cy="28067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9702011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9"/>
                                        </p:tgtEl>
                                        <p:attrNameLst>
                                          <p:attrName>style.visibility</p:attrName>
                                        </p:attrNameLst>
                                      </p:cBhvr>
                                      <p:to>
                                        <p:strVal val="visible"/>
                                      </p:to>
                                    </p:set>
                                    <p:anim calcmode="lin" valueType="num">
                                      <p:cBhvr additive="base">
                                        <p:cTn id="13" dur="500" fill="hold"/>
                                        <p:tgtEl>
                                          <p:spTgt spid="6149"/>
                                        </p:tgtEl>
                                        <p:attrNameLst>
                                          <p:attrName>ppt_x</p:attrName>
                                        </p:attrNameLst>
                                      </p:cBhvr>
                                      <p:tavLst>
                                        <p:tav tm="0">
                                          <p:val>
                                            <p:strVal val="#ppt_x"/>
                                          </p:val>
                                        </p:tav>
                                        <p:tav tm="100000">
                                          <p:val>
                                            <p:strVal val="#ppt_x"/>
                                          </p:val>
                                        </p:tav>
                                      </p:tavLst>
                                    </p:anim>
                                    <p:anim calcmode="lin" valueType="num">
                                      <p:cBhvr additive="base">
                                        <p:cTn id="14"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2780928"/>
            <a:ext cx="8229600" cy="1252728"/>
          </a:xfrm>
        </p:spPr>
        <p:txBody>
          <a:bodyPr/>
          <a:lstStyle/>
          <a:p>
            <a:r>
              <a:rPr lang="ru-RU" dirty="0" smtClean="0">
                <a:solidFill>
                  <a:schemeClr val="tx2">
                    <a:lumMod val="60000"/>
                    <a:lumOff val="40000"/>
                  </a:schemeClr>
                </a:solidFill>
                <a:latin typeface="Times New Roman" pitchFamily="18" charset="0"/>
                <a:cs typeface="Times New Roman" pitchFamily="18" charset="0"/>
              </a:rPr>
              <a:t>Спасибо за внимание!</a:t>
            </a:r>
            <a:endParaRPr lang="ru-RU" dirty="0">
              <a:solidFill>
                <a:schemeClr val="tx2">
                  <a:lumMod val="60000"/>
                  <a:lumOff val="40000"/>
                </a:schemeClr>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513052"/>
            <a:ext cx="3400226" cy="2540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6056" y="568911"/>
            <a:ext cx="3312368" cy="2484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2" y="3897173"/>
            <a:ext cx="3672408" cy="2760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46743" y="4021428"/>
            <a:ext cx="3551662" cy="2511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13382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500" fill="hold"/>
                                        <p:tgtEl>
                                          <p:spTgt spid="7171"/>
                                        </p:tgtEl>
                                        <p:attrNameLst>
                                          <p:attrName>ppt_x</p:attrName>
                                        </p:attrNameLst>
                                      </p:cBhvr>
                                      <p:tavLst>
                                        <p:tav tm="0">
                                          <p:val>
                                            <p:strVal val="#ppt_x"/>
                                          </p:val>
                                        </p:tav>
                                        <p:tav tm="100000">
                                          <p:val>
                                            <p:strVal val="#ppt_x"/>
                                          </p:val>
                                        </p:tav>
                                      </p:tavLst>
                                    </p:anim>
                                    <p:anim calcmode="lin" valueType="num">
                                      <p:cBhvr additive="base">
                                        <p:cTn id="14"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additive="base">
                                        <p:cTn id="19" dur="500" fill="hold"/>
                                        <p:tgtEl>
                                          <p:spTgt spid="7173"/>
                                        </p:tgtEl>
                                        <p:attrNameLst>
                                          <p:attrName>ppt_x</p:attrName>
                                        </p:attrNameLst>
                                      </p:cBhvr>
                                      <p:tavLst>
                                        <p:tav tm="0">
                                          <p:val>
                                            <p:strVal val="#ppt_x"/>
                                          </p:val>
                                        </p:tav>
                                        <p:tav tm="100000">
                                          <p:val>
                                            <p:strVal val="#ppt_x"/>
                                          </p:val>
                                        </p:tav>
                                      </p:tavLst>
                                    </p:anim>
                                    <p:anim calcmode="lin" valueType="num">
                                      <p:cBhvr additive="base">
                                        <p:cTn id="20"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2"/>
                                        </p:tgtEl>
                                        <p:attrNameLst>
                                          <p:attrName>style.visibility</p:attrName>
                                        </p:attrNameLst>
                                      </p:cBhvr>
                                      <p:to>
                                        <p:strVal val="visible"/>
                                      </p:to>
                                    </p:set>
                                    <p:anim calcmode="lin" valueType="num">
                                      <p:cBhvr additive="base">
                                        <p:cTn id="25" dur="500" fill="hold"/>
                                        <p:tgtEl>
                                          <p:spTgt spid="7172"/>
                                        </p:tgtEl>
                                        <p:attrNameLst>
                                          <p:attrName>ppt_x</p:attrName>
                                        </p:attrNameLst>
                                      </p:cBhvr>
                                      <p:tavLst>
                                        <p:tav tm="0">
                                          <p:val>
                                            <p:strVal val="#ppt_x"/>
                                          </p:val>
                                        </p:tav>
                                        <p:tav tm="100000">
                                          <p:val>
                                            <p:strVal val="#ppt_x"/>
                                          </p:val>
                                        </p:tav>
                                      </p:tavLst>
                                    </p:anim>
                                    <p:anim calcmode="lin" valueType="num">
                                      <p:cBhvr additive="base">
                                        <p:cTn id="26"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63</TotalTime>
  <Words>147</Words>
  <Application>Microsoft Office PowerPoint</Application>
  <PresentationFormat>Экран (4:3)</PresentationFormat>
  <Paragraphs>48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Волна</vt:lpstr>
      <vt:lpstr>МИНИСТЕРСТВО ОБРАЗОВАНИЯ И НАУКИ РОССИЙСКОЙ ФЕДЕРАЦИИ ФЕДЕРАЛЬНОЕ АГЕНСТВО ПО ОБРАЗОВАНИЮ Муниципальное бюджетное общеобразовательное учреждение «Средняя  школа № 16»  </vt:lpstr>
      <vt:lpstr>Слайд 2</vt:lpstr>
      <vt:lpstr>Историческая справка.</vt:lpstr>
      <vt:lpstr>Слайд 4</vt:lpstr>
      <vt:lpstr>Слайд 5</vt:lpstr>
      <vt:lpstr>Слайд 6</vt:lpstr>
      <vt:lpstr>Лабиринты в жизни человека</vt:lpstr>
      <vt:lpstr>ЗАКЛЮЧЕНИЕ</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И НАУКИ РОССИЙСКОЙ ФЕДЕРАЦИИ ФЕДЕРАЛЬНОЕ АГЕНСТВО ПО ОБРАЗОВАНИЮ Муниципальное бюджетное общеобразовательное учреждение «Средняя общеобразовательная школа № 16»  </dc:title>
  <dc:creator>Admin</dc:creator>
  <cp:lastModifiedBy>User</cp:lastModifiedBy>
  <cp:revision>6</cp:revision>
  <dcterms:created xsi:type="dcterms:W3CDTF">2015-04-29T16:03:33Z</dcterms:created>
  <dcterms:modified xsi:type="dcterms:W3CDTF">2016-05-17T13:08:01Z</dcterms:modified>
</cp:coreProperties>
</file>