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5" r:id="rId5"/>
    <p:sldId id="276" r:id="rId6"/>
    <p:sldId id="260" r:id="rId7"/>
    <p:sldId id="261" r:id="rId8"/>
    <p:sldId id="271" r:id="rId9"/>
    <p:sldId id="269" r:id="rId10"/>
    <p:sldId id="274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69269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3600" b="1" dirty="0" err="1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3600" b="1" dirty="0">
                <a:solidFill>
                  <a:srgbClr val="000D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1941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944" y="188640"/>
            <a:ext cx="828092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уроках, я мечтала по спать пару минут. Я думаю каждый ученик мечтает о таком, и для такого можно проводить такую игру.</a:t>
            </a:r>
            <a:endParaRPr lang="ru-RU"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81000" y="1143000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– восстановительные игры: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«Цветные сны»</a:t>
            </a: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 проводится после напряженной работы. По указанию учителя дети закрывают глаза, прикрывают их ладонями и опускают голову.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8649" y="2071848"/>
            <a:ext cx="3689742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называю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цвета, а дети должны «увидеть» в чем-то заданный цвет (синяя река, синее небо, желтое платье, зеленая трава и т.д.) выборочно опросив детей, называется другой цвет. Учитель, касаясь ребенка рукой, просит ответить. Затем цвет меняется. Продолжительность одного цикла – 10 – 15 сек, продолжительность игры – 1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минута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 dirty="0">
              <a:latin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00732"/>
            <a:ext cx="4392488" cy="291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019800" y="381000"/>
            <a:ext cx="2819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itchFamily="18" charset="0"/>
              </a:rPr>
              <a:t>На уроках я также использую комплекс упражнений автора данной технологии </a:t>
            </a:r>
            <a:r>
              <a:rPr lang="ru-RU" altLang="ru-RU" sz="1600" i="1" u="sng" dirty="0">
                <a:latin typeface="Times New Roman" pitchFamily="18" charset="0"/>
              </a:rPr>
              <a:t>В.Ф. Базарного: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dirty="0">
                <a:latin typeface="Times New Roman" pitchFamily="18" charset="0"/>
              </a:rPr>
              <a:t> сделать глубокий вдох, затем, </a:t>
            </a:r>
            <a:r>
              <a:rPr lang="ru-RU" altLang="ru-RU" sz="1600" dirty="0" err="1">
                <a:latin typeface="Times New Roman" pitchFamily="18" charset="0"/>
              </a:rPr>
              <a:t>наклонясь</a:t>
            </a:r>
            <a:r>
              <a:rPr lang="ru-RU" altLang="ru-RU" sz="1600" dirty="0">
                <a:latin typeface="Times New Roman" pitchFamily="18" charset="0"/>
              </a:rPr>
              <a:t> вперед к крышке парты, выдох (5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dirty="0">
                <a:latin typeface="Times New Roman" pitchFamily="18" charset="0"/>
              </a:rPr>
              <a:t>Крепко зажмурить глаза, потом резко открыть (4-5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600" dirty="0">
                <a:latin typeface="Times New Roman" pitchFamily="18" charset="0"/>
              </a:rPr>
              <a:t>Руки на пояс, поворачивая попеременно голову в стороны, смотреть попеременно на правый, левый локоть (4-5 раз)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7772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сначала на доску, затем на кончик пальца перед собой (5-6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вытянуть вперед и, смотря на кончики пальцев, поднимать их и опускать, глаза следят за пальцами (5-6 раз)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 указательный палец перед собой, проводить рукой слева направо («маятник») (4-5 раз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Фото 1 кл\SAM_2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05" y="250388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43" y="96837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9090" y="692696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Применение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дает не только повышение двигательной активности на уроках, но и развитие познавательных процессов, остроты зрения, мелкой моторики у детей. Кроме того, у них улучшается умственная деятельность, развиваются творческие способности.</a:t>
            </a:r>
          </a:p>
        </p:txBody>
      </p:sp>
    </p:spTree>
    <p:extLst>
      <p:ext uri="{BB962C8B-B14F-4D97-AF65-F5344CB8AC3E}">
        <p14:creationId xmlns:p14="http://schemas.microsoft.com/office/powerpoint/2010/main" val="3322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475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404664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педагогической деятельности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 начальной школы в процессе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7452" y="2139721"/>
            <a:ext cx="83130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Показать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58954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</a:rPr>
              <a:t>Основная </a:t>
            </a:r>
            <a:r>
              <a:rPr lang="ru-RU" altLang="ru-RU" sz="2000" dirty="0">
                <a:latin typeface="Times New Roman" pitchFamily="18" charset="0"/>
              </a:rPr>
              <a:t>проблема </a:t>
            </a:r>
            <a:r>
              <a:rPr lang="ru-RU" altLang="ru-RU" sz="2000" dirty="0" smtClean="0">
                <a:latin typeface="Times New Roman" pitchFamily="18" charset="0"/>
              </a:rPr>
              <a:t>детей в </a:t>
            </a:r>
            <a:r>
              <a:rPr lang="ru-RU" altLang="ru-RU" sz="2000" dirty="0">
                <a:latin typeface="Times New Roman" pitchFamily="18" charset="0"/>
              </a:rPr>
              <a:t>том, что дети мало двигаются. </a:t>
            </a:r>
            <a:r>
              <a:rPr lang="ru-RU" altLang="ru-RU" sz="2000" dirty="0" smtClean="0">
                <a:latin typeface="Times New Roman" pitchFamily="18" charset="0"/>
              </a:rPr>
              <a:t> Уроков </a:t>
            </a:r>
            <a:r>
              <a:rPr lang="ru-RU" altLang="ru-RU" sz="2000" dirty="0">
                <a:latin typeface="Times New Roman" pitchFamily="18" charset="0"/>
              </a:rPr>
              <a:t>физической культуры не </a:t>
            </a:r>
            <a:r>
              <a:rPr lang="ru-RU" altLang="ru-RU" sz="2000" dirty="0" smtClean="0">
                <a:latin typeface="Times New Roman" pitchFamily="18" charset="0"/>
              </a:rPr>
              <a:t>спасает  </a:t>
            </a:r>
            <a:r>
              <a:rPr lang="ru-RU" altLang="ru-RU" sz="2000" dirty="0">
                <a:latin typeface="Times New Roman" pitchFamily="18" charset="0"/>
              </a:rPr>
              <a:t>учащихся от низкой двигательной активности на других уроках. </a:t>
            </a:r>
            <a:endParaRPr lang="ru-RU" altLang="ru-RU" sz="2000" dirty="0" smtClean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</a:rPr>
              <a:t>Утомление </a:t>
            </a:r>
            <a:r>
              <a:rPr lang="ru-RU" altLang="ru-RU" sz="2000" dirty="0">
                <a:latin typeface="Times New Roman" pitchFamily="18" charset="0"/>
              </a:rPr>
              <a:t>глаз, </a:t>
            </a:r>
            <a:endParaRPr lang="ru-RU" altLang="ru-RU" sz="2000" dirty="0" smtClean="0">
              <a:latin typeface="Times New Roman" pitchFamily="18" charset="0"/>
            </a:endParaRPr>
          </a:p>
          <a:p>
            <a:pPr marL="342900" indent="-342900">
              <a:spcBef>
                <a:spcPct val="0"/>
              </a:spcBef>
              <a:buFontTx/>
              <a:buChar char="-"/>
            </a:pPr>
            <a:r>
              <a:rPr lang="ru-RU" altLang="ru-RU" sz="2000" dirty="0" smtClean="0">
                <a:latin typeface="Times New Roman" pitchFamily="18" charset="0"/>
              </a:rPr>
              <a:t>нагрузка </a:t>
            </a:r>
            <a:r>
              <a:rPr lang="ru-RU" altLang="ru-RU" sz="2000" dirty="0">
                <a:latin typeface="Times New Roman" pitchFamily="18" charset="0"/>
              </a:rPr>
              <a:t>на зрение, вследствие чего возникающая головная боль и головокружение.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" y="2397946"/>
            <a:ext cx="9001476" cy="427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3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7897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технологии является- обеспечить школьнику возможность сохранения здоровья за период обучения в школе.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приоритетных задач реформирования образования является сбережение и укрепление здоровья детей, устранение перезагрузки.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248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 на уроках в начальной школе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1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84784"/>
            <a:ext cx="7897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Я в свое время, тоже  была  ученицей, и для было очень тяжело было отсидеть все уроки. 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Это большая нагрузка на позвоночник, и для решения данной проблемы я предоставляю такую задумку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248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задумка в том, 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9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812" y="783868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 dirty="0" smtClean="0">
                <a:latin typeface="Times New Roman" pitchFamily="18" charset="0"/>
              </a:rPr>
              <a:t>Моя идея заключается в том, уроки проходят  </a:t>
            </a:r>
            <a:r>
              <a:rPr lang="ru-RU" altLang="ru-RU" sz="2400" dirty="0">
                <a:latin typeface="Times New Roman" pitchFamily="18" charset="0"/>
              </a:rPr>
              <a:t>в положении сидя – </a:t>
            </a:r>
            <a:r>
              <a:rPr lang="ru-RU" altLang="ru-RU" sz="2400" dirty="0" smtClean="0">
                <a:latin typeface="Times New Roman" pitchFamily="18" charset="0"/>
              </a:rPr>
              <a:t>стоя, а на полу </a:t>
            </a:r>
            <a:r>
              <a:rPr lang="ru-RU" altLang="ru-RU" sz="2400" dirty="0">
                <a:latin typeface="Times New Roman" pitchFamily="18" charset="0"/>
              </a:rPr>
              <a:t>у </a:t>
            </a:r>
            <a:r>
              <a:rPr lang="ru-RU" altLang="ru-RU" sz="2400" dirty="0" smtClean="0">
                <a:latin typeface="Times New Roman" pitchFamily="18" charset="0"/>
              </a:rPr>
              <a:t>детей, лежит </a:t>
            </a:r>
            <a:r>
              <a:rPr lang="ru-RU" altLang="ru-RU" sz="2400" dirty="0">
                <a:latin typeface="Times New Roman" pitchFamily="18" charset="0"/>
              </a:rPr>
              <a:t>массажный коврик, </a:t>
            </a:r>
            <a:r>
              <a:rPr lang="ru-RU" altLang="ru-RU" sz="2400" dirty="0" smtClean="0">
                <a:latin typeface="Times New Roman" pitchFamily="18" charset="0"/>
              </a:rPr>
              <a:t>или можно заменить самодельным ковриков.  На </a:t>
            </a:r>
            <a:r>
              <a:rPr lang="ru-RU" altLang="ru-RU" sz="2400" dirty="0">
                <a:latin typeface="Times New Roman" pitchFamily="18" charset="0"/>
              </a:rPr>
              <a:t>который дети становятся без обуви.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1720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Мои идеи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" y="3810856"/>
            <a:ext cx="4603471" cy="297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02" y="3903734"/>
            <a:ext cx="4457397" cy="278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2917" y="2412475"/>
            <a:ext cx="451921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Самодельный коврик можно сделать из:</a:t>
            </a:r>
            <a:br>
              <a:rPr lang="ru-RU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пуговиц;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карандашей;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крышки из под бутылок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8172400" y="2852936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556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в школе №1, я заметила, что некоторые учител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практикую данную форму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418306" y="5846495"/>
            <a:ext cx="8307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То есть, 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периметру класса на стенах, стендах, на цветочных подвесках размещены карточки с рабочим материалом. </a:t>
            </a:r>
          </a:p>
        </p:txBody>
      </p:sp>
      <p:pic>
        <p:nvPicPr>
          <p:cNvPr id="1026" name="Picture 2" descr="C:\Users\User\Desktop\Фото 1 кл\SAM_2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00" y="1484784"/>
            <a:ext cx="4793366" cy="359502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 1 кл\SAM_21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91645"/>
            <a:ext cx="3803915" cy="285293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SAM_2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84058"/>
            <a:ext cx="3707904" cy="278092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3576" y="476672"/>
            <a:ext cx="7924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>
                <a:latin typeface="Times New Roman" pitchFamily="18" charset="0"/>
              </a:rPr>
              <a:t>При </a:t>
            </a:r>
            <a:r>
              <a:rPr lang="ru-RU" altLang="ru-RU" sz="2000" dirty="0" smtClean="0">
                <a:latin typeface="Times New Roman" pitchFamily="18" charset="0"/>
              </a:rPr>
              <a:t>повторени</a:t>
            </a:r>
            <a:r>
              <a:rPr lang="ru-RU" altLang="ru-RU" sz="2000" dirty="0" smtClean="0">
                <a:latin typeface="Times New Roman" pitchFamily="18" charset="0"/>
              </a:rPr>
              <a:t>и или</a:t>
            </a:r>
            <a:r>
              <a:rPr lang="ru-RU" altLang="ru-RU" sz="2000" dirty="0" smtClean="0">
                <a:latin typeface="Times New Roman" pitchFamily="18" charset="0"/>
              </a:rPr>
              <a:t> изучения нового материала </a:t>
            </a:r>
            <a:r>
              <a:rPr lang="ru-RU" altLang="ru-RU" sz="2000" dirty="0">
                <a:latin typeface="Times New Roman" pitchFamily="18" charset="0"/>
              </a:rPr>
              <a:t>дети обращаются к </a:t>
            </a:r>
            <a:r>
              <a:rPr lang="ru-RU" altLang="ru-RU" sz="2000" dirty="0" smtClean="0">
                <a:latin typeface="Times New Roman" pitchFamily="18" charset="0"/>
              </a:rPr>
              <a:t>карточкам. Следовательно, каждое их действие направлено на </a:t>
            </a:r>
            <a:r>
              <a:rPr lang="ru-RU" altLang="ru-RU" sz="2000" dirty="0">
                <a:latin typeface="Times New Roman" pitchFamily="18" charset="0"/>
              </a:rPr>
              <a:t>зрительно – поисковых стимулах; </a:t>
            </a:r>
            <a:endParaRPr lang="ru-RU" altLang="ru-RU" sz="2000" dirty="0" smtClean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dirty="0" smtClean="0">
                <a:latin typeface="Times New Roman" pitchFamily="18" charset="0"/>
              </a:rPr>
              <a:t>Когда дети </a:t>
            </a:r>
            <a:r>
              <a:rPr lang="ru-RU" altLang="ru-RU" sz="2000" dirty="0" smtClean="0">
                <a:latin typeface="Times New Roman" pitchFamily="18" charset="0"/>
              </a:rPr>
              <a:t>в </a:t>
            </a:r>
            <a:r>
              <a:rPr lang="ru-RU" altLang="ru-RU" sz="2000" dirty="0">
                <a:latin typeface="Times New Roman" pitchFamily="18" charset="0"/>
              </a:rPr>
              <a:t>процессе такого поиска ребята совершают движения головой, глазами и туловищем. При этом им приходится поворачиваться в разные стороны для поиска необходимого материала. </a:t>
            </a:r>
            <a:endParaRPr lang="ru-RU" altLang="ru-RU" sz="2400" dirty="0">
              <a:latin typeface="Times New Roman" pitchFamily="18" charset="0"/>
            </a:endParaRPr>
          </a:p>
        </p:txBody>
      </p:sp>
      <p:pic>
        <p:nvPicPr>
          <p:cNvPr id="2050" name="Picture 2" descr="C:\Users\User\Desktop\SAM_22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05" y="2636912"/>
            <a:ext cx="3229141" cy="24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9144000" cy="67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формы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29200" y="491909"/>
            <a:ext cx="38862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ru-RU" sz="2000" i="1" u="sng" dirty="0" smtClean="0">
                <a:latin typeface="Times New Roman" pitchFamily="18" charset="0"/>
              </a:rPr>
              <a:t>«</a:t>
            </a:r>
            <a:r>
              <a:rPr lang="ru-RU" altLang="ru-RU" sz="2000" i="1" u="sng" dirty="0">
                <a:latin typeface="Times New Roman" pitchFamily="18" charset="0"/>
              </a:rPr>
              <a:t>Веселые человечки»</a:t>
            </a:r>
            <a:r>
              <a:rPr lang="ru-RU" altLang="ru-RU" sz="2000" dirty="0">
                <a:latin typeface="Times New Roman" pitchFamily="18" charset="0"/>
              </a:rPr>
              <a:t> На карточках, которые я показываю детям, схематично изображены человечки, выполняющие различные гимнастические упражнения. Размер изображения – 2 – 3 см.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39244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«Весёлые нотки»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музыку, я показываю различные движения, дети выполняют различные гимнастические упражнения под музыку.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8004" y="3063433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«Весёлые стишки»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Стандартные физические разминки. Под стих выполняют упражнения.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571264"/>
            <a:ext cx="4536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«Я в танцах»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Суть данной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что на проекте показан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идеоролик, и дети по методике выполняют её. 3-й раз выполняют по памяти.</a:t>
            </a:r>
          </a:p>
        </p:txBody>
      </p:sp>
    </p:spTree>
    <p:extLst>
      <p:ext uri="{BB962C8B-B14F-4D97-AF65-F5344CB8AC3E}">
        <p14:creationId xmlns:p14="http://schemas.microsoft.com/office/powerpoint/2010/main" val="32489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657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67</cp:revision>
  <dcterms:created xsi:type="dcterms:W3CDTF">2016-03-02T14:44:02Z</dcterms:created>
  <dcterms:modified xsi:type="dcterms:W3CDTF">2020-04-14T15:55:54Z</dcterms:modified>
</cp:coreProperties>
</file>