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1" r:id="rId7"/>
    <p:sldId id="260" r:id="rId8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8D"/>
    <a:srgbClr val="204162"/>
    <a:srgbClr val="264D74"/>
    <a:srgbClr val="000070"/>
    <a:srgbClr val="00004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8" name="Group 10"/>
          <p:cNvGrpSpPr>
            <a:grpSpLocks/>
          </p:cNvGrpSpPr>
          <p:nvPr/>
        </p:nvGrpSpPr>
        <p:grpSpPr bwMode="auto">
          <a:xfrm>
            <a:off x="-22225" y="3175"/>
            <a:ext cx="1470025" cy="6869113"/>
            <a:chOff x="-14" y="2"/>
            <a:chExt cx="926" cy="4327"/>
          </a:xfrm>
        </p:grpSpPr>
        <p:sp>
          <p:nvSpPr>
            <p:cNvPr id="2050" name="Rectangle 2"/>
            <p:cNvSpPr>
              <a:spLocks noChangeArrowheads="1"/>
            </p:cNvSpPr>
            <p:nvPr/>
          </p:nvSpPr>
          <p:spPr bwMode="ltGray">
            <a:xfrm>
              <a:off x="-14" y="2"/>
              <a:ext cx="926" cy="432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7" rIns="92075" bIns="46037" anchor="ctr"/>
            <a:lstStyle/>
            <a:p>
              <a:pPr algn="ctr" eaLnBrk="0" hangingPunct="0"/>
              <a:r>
                <a:rPr lang="ru-RU" sz="2400"/>
                <a:t>  </a:t>
              </a:r>
            </a:p>
          </p:txBody>
        </p:sp>
        <p:sp>
          <p:nvSpPr>
            <p:cNvPr id="2051" name="Rectangle 3"/>
            <p:cNvSpPr>
              <a:spLocks noChangeArrowheads="1"/>
            </p:cNvSpPr>
            <p:nvPr/>
          </p:nvSpPr>
          <p:spPr bwMode="ltGray">
            <a:xfrm>
              <a:off x="-14" y="2016"/>
              <a:ext cx="926" cy="2313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2052" name="Picture 4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ltGray">
            <a:xfrm>
              <a:off x="-11" y="1020"/>
              <a:ext cx="920" cy="1128"/>
            </a:xfrm>
            <a:prstGeom prst="rect">
              <a:avLst/>
            </a:prstGeom>
            <a:noFill/>
            <a:ln w="9525">
              <a:miter lim="800000"/>
              <a:headEnd/>
              <a:tailEnd/>
            </a:ln>
            <a:effectLst/>
          </p:spPr>
        </p:pic>
        <p:grpSp>
          <p:nvGrpSpPr>
            <p:cNvPr id="2057" name="Group 9"/>
            <p:cNvGrpSpPr>
              <a:grpSpLocks/>
            </p:cNvGrpSpPr>
            <p:nvPr/>
          </p:nvGrpSpPr>
          <p:grpSpPr bwMode="auto">
            <a:xfrm>
              <a:off x="96" y="2256"/>
              <a:ext cx="672" cy="2063"/>
              <a:chOff x="96" y="2256"/>
              <a:chExt cx="672" cy="2063"/>
            </a:xfrm>
          </p:grpSpPr>
          <p:sp>
            <p:nvSpPr>
              <p:cNvPr id="2053" name="Rectangle 5"/>
              <p:cNvSpPr>
                <a:spLocks noChangeArrowheads="1"/>
              </p:cNvSpPr>
              <p:nvPr/>
            </p:nvSpPr>
            <p:spPr bwMode="ltGray">
              <a:xfrm>
                <a:off x="96" y="2256"/>
                <a:ext cx="96" cy="2063"/>
              </a:xfrm>
              <a:prstGeom prst="rect">
                <a:avLst/>
              </a:prstGeom>
              <a:solidFill>
                <a:schemeClr val="bg2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54" name="Rectangle 6"/>
              <p:cNvSpPr>
                <a:spLocks noChangeArrowheads="1"/>
              </p:cNvSpPr>
              <p:nvPr/>
            </p:nvSpPr>
            <p:spPr bwMode="ltGray">
              <a:xfrm>
                <a:off x="288" y="2422"/>
                <a:ext cx="96" cy="1897"/>
              </a:xfrm>
              <a:prstGeom prst="rect">
                <a:avLst/>
              </a:prstGeom>
              <a:solidFill>
                <a:schemeClr val="bg2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55" name="Rectangle 7"/>
              <p:cNvSpPr>
                <a:spLocks noChangeArrowheads="1"/>
              </p:cNvSpPr>
              <p:nvPr/>
            </p:nvSpPr>
            <p:spPr bwMode="ltGray">
              <a:xfrm>
                <a:off x="480" y="2955"/>
                <a:ext cx="96" cy="1364"/>
              </a:xfrm>
              <a:prstGeom prst="rect">
                <a:avLst/>
              </a:prstGeom>
              <a:solidFill>
                <a:schemeClr val="bg2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56" name="Rectangle 8"/>
              <p:cNvSpPr>
                <a:spLocks noChangeArrowheads="1"/>
              </p:cNvSpPr>
              <p:nvPr/>
            </p:nvSpPr>
            <p:spPr bwMode="ltGray">
              <a:xfrm>
                <a:off x="672" y="2856"/>
                <a:ext cx="96" cy="1463"/>
              </a:xfrm>
              <a:prstGeom prst="rect">
                <a:avLst/>
              </a:prstGeom>
              <a:solidFill>
                <a:schemeClr val="bg2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205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2133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1295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062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733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063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4D94D00-E24A-41B6-85EB-9392BA39C53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E02048-7544-471A-B62C-821762477D8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91350" y="609600"/>
            <a:ext cx="207645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609600"/>
            <a:ext cx="607695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C89C01-5C8A-4526-8A93-6D1B36E3882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9234D1-C1A7-4E37-8449-AB90337B940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54D3A9-5EC1-43D5-AFF6-6F9338EA8D6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620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244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7A027C-C071-468A-B180-9402F53B13C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12C6A7-45E7-4E0A-942C-184A6D3EFDF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C0C09F-C94C-472E-B167-797EF3C96F8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78A6E0-D3D1-468E-8573-EC83997773F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767E9B-6E15-4A08-AB02-7FEF57A7516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647DAF-7260-48C3-8B83-FD89270012E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-73025" y="-14288"/>
            <a:ext cx="1520825" cy="6923088"/>
            <a:chOff x="-46" y="-9"/>
            <a:chExt cx="958" cy="4361"/>
          </a:xfrm>
        </p:grpSpPr>
        <p:grpSp>
          <p:nvGrpSpPr>
            <p:cNvPr id="1029" name="Group 5"/>
            <p:cNvGrpSpPr>
              <a:grpSpLocks/>
            </p:cNvGrpSpPr>
            <p:nvPr/>
          </p:nvGrpSpPr>
          <p:grpSpPr bwMode="auto">
            <a:xfrm>
              <a:off x="-46" y="-9"/>
              <a:ext cx="958" cy="4361"/>
              <a:chOff x="-46" y="-9"/>
              <a:chExt cx="958" cy="4361"/>
            </a:xfrm>
          </p:grpSpPr>
          <p:sp>
            <p:nvSpPr>
              <p:cNvPr id="1026" name="Rectangle 2"/>
              <p:cNvSpPr>
                <a:spLocks noChangeArrowheads="1"/>
              </p:cNvSpPr>
              <p:nvPr/>
            </p:nvSpPr>
            <p:spPr bwMode="ltGray">
              <a:xfrm>
                <a:off x="-46" y="-9"/>
                <a:ext cx="958" cy="4361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7" rIns="92075" bIns="46037" anchor="ctr"/>
              <a:lstStyle/>
              <a:p>
                <a:pPr algn="ctr" eaLnBrk="0" hangingPunct="0"/>
                <a:r>
                  <a:rPr lang="ru-RU" sz="2400"/>
                  <a:t>  </a:t>
                </a:r>
              </a:p>
            </p:txBody>
          </p:sp>
          <p:pic>
            <p:nvPicPr>
              <p:cNvPr id="1027" name="Picture 3"/>
              <p:cNvPicPr>
                <a:picLocks noChangeArrowheads="1"/>
              </p:cNvPicPr>
              <p:nvPr/>
            </p:nvPicPr>
            <p:blipFill>
              <a:blip r:embed="rId13" cstate="print"/>
              <a:srcRect/>
              <a:stretch>
                <a:fillRect/>
              </a:stretch>
            </p:blipFill>
            <p:spPr bwMode="ltGray">
              <a:xfrm>
                <a:off x="-11" y="108"/>
                <a:ext cx="920" cy="1128"/>
              </a:xfrm>
              <a:prstGeom prst="rect">
                <a:avLst/>
              </a:prstGeom>
              <a:noFill/>
              <a:ln w="9525">
                <a:miter lim="800000"/>
                <a:headEnd/>
                <a:tailEnd/>
              </a:ln>
              <a:effectLst/>
            </p:spPr>
          </p:pic>
          <p:sp>
            <p:nvSpPr>
              <p:cNvPr id="1028" name="Rectangle 4"/>
              <p:cNvSpPr>
                <a:spLocks noChangeArrowheads="1"/>
              </p:cNvSpPr>
              <p:nvPr/>
            </p:nvSpPr>
            <p:spPr bwMode="ltGray">
              <a:xfrm>
                <a:off x="-46" y="1191"/>
                <a:ext cx="958" cy="3159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030" name="Rectangle 6"/>
            <p:cNvSpPr>
              <a:spLocks noChangeArrowheads="1"/>
            </p:cNvSpPr>
            <p:nvPr/>
          </p:nvSpPr>
          <p:spPr bwMode="ltGray">
            <a:xfrm>
              <a:off x="96" y="1344"/>
              <a:ext cx="96" cy="2975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1" name="Rectangle 7"/>
            <p:cNvSpPr>
              <a:spLocks noChangeArrowheads="1"/>
            </p:cNvSpPr>
            <p:nvPr/>
          </p:nvSpPr>
          <p:spPr bwMode="ltGray">
            <a:xfrm>
              <a:off x="288" y="1584"/>
              <a:ext cx="96" cy="2735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2" name="Rectangle 8"/>
            <p:cNvSpPr>
              <a:spLocks noChangeArrowheads="1"/>
            </p:cNvSpPr>
            <p:nvPr/>
          </p:nvSpPr>
          <p:spPr bwMode="ltGray">
            <a:xfrm>
              <a:off x="480" y="2352"/>
              <a:ext cx="96" cy="1967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ltGray">
            <a:xfrm>
              <a:off x="672" y="2208"/>
              <a:ext cx="96" cy="211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035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fld id="{813F275A-BF38-4767-9C57-FDBF5F3226A6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88913"/>
            <a:ext cx="8748713" cy="1143000"/>
          </a:xfrm>
        </p:spPr>
        <p:txBody>
          <a:bodyPr/>
          <a:lstStyle/>
          <a:p>
            <a:r>
              <a:rPr lang="ru-RU" sz="3200" b="1" dirty="0">
                <a:solidFill>
                  <a:srgbClr val="2F5E8D"/>
                </a:solidFill>
                <a:latin typeface="Georgia" pitchFamily="18" charset="0"/>
              </a:rPr>
              <a:t>ЗДОРОВЬЕСБЕРЕЖЕНИЕ НА УРОКЕ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00113" y="1916113"/>
            <a:ext cx="8135937" cy="4292600"/>
          </a:xfrm>
        </p:spPr>
        <p:txBody>
          <a:bodyPr/>
          <a:lstStyle/>
          <a:p>
            <a:pPr algn="r"/>
            <a:r>
              <a:rPr lang="ru-RU" sz="2800" b="1" i="1">
                <a:solidFill>
                  <a:srgbClr val="264D74"/>
                </a:solidFill>
                <a:latin typeface="Georgia" pitchFamily="18" charset="0"/>
              </a:rPr>
              <a:t>Чем проповедь выслушивать,                                               мне лучше бы взглянуть.</a:t>
            </a:r>
            <a:br>
              <a:rPr lang="ru-RU" sz="2800" b="1" i="1">
                <a:solidFill>
                  <a:srgbClr val="264D74"/>
                </a:solidFill>
                <a:latin typeface="Georgia" pitchFamily="18" charset="0"/>
              </a:rPr>
            </a:br>
            <a:r>
              <a:rPr lang="ru-RU" sz="2800" b="1" i="1">
                <a:solidFill>
                  <a:srgbClr val="264D74"/>
                </a:solidFill>
                <a:latin typeface="Georgia" pitchFamily="18" charset="0"/>
              </a:rPr>
              <a:t>И лучше проводить меня,                             чем указать мне путь.</a:t>
            </a:r>
            <a:br>
              <a:rPr lang="ru-RU" sz="2800" b="1" i="1">
                <a:solidFill>
                  <a:srgbClr val="264D74"/>
                </a:solidFill>
                <a:latin typeface="Georgia" pitchFamily="18" charset="0"/>
              </a:rPr>
            </a:br>
            <a:r>
              <a:rPr lang="ru-RU" sz="2800" b="1" i="1">
                <a:solidFill>
                  <a:srgbClr val="264D74"/>
                </a:solidFill>
                <a:latin typeface="Georgia" pitchFamily="18" charset="0"/>
              </a:rPr>
              <a:t>Глаза умнее слуха,                                          поймут все без труда.</a:t>
            </a:r>
            <a:br>
              <a:rPr lang="ru-RU" sz="2800" b="1" i="1">
                <a:solidFill>
                  <a:srgbClr val="264D74"/>
                </a:solidFill>
                <a:latin typeface="Georgia" pitchFamily="18" charset="0"/>
              </a:rPr>
            </a:br>
            <a:r>
              <a:rPr lang="ru-RU" sz="2800" b="1" i="1">
                <a:solidFill>
                  <a:srgbClr val="264D74"/>
                </a:solidFill>
                <a:latin typeface="Georgia" pitchFamily="18" charset="0"/>
              </a:rPr>
              <a:t>Слова порой запутаны,                                 пример же - никогда.</a:t>
            </a:r>
          </a:p>
          <a:p>
            <a:pPr algn="r"/>
            <a:endParaRPr lang="ru-RU" sz="2800" b="1" i="1">
              <a:solidFill>
                <a:srgbClr val="264D74"/>
              </a:solidFill>
              <a:latin typeface="Georgia" pitchFamily="18" charset="0"/>
            </a:endParaRPr>
          </a:p>
          <a:p>
            <a:pPr algn="r"/>
            <a:r>
              <a:rPr lang="ru-RU" sz="2800" b="1" i="1">
                <a:solidFill>
                  <a:srgbClr val="264D74"/>
                </a:solidFill>
                <a:latin typeface="Georgia" pitchFamily="18" charset="0"/>
              </a:rPr>
              <a:t>                                           (Мудрость ребенка)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200"/>
                            </p:stCondLst>
                            <p:childTnLst>
                              <p:par>
                                <p:cTn id="20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Составитель</a:t>
            </a:r>
            <a:r>
              <a:rPr lang="en-US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Просин</a:t>
            </a:r>
            <a:r>
              <a:rPr lang="ru-RU" dirty="0" smtClean="0"/>
              <a:t> Роман Владимирович.</a:t>
            </a:r>
          </a:p>
          <a:p>
            <a:pPr>
              <a:buNone/>
            </a:pPr>
            <a:r>
              <a:rPr lang="ru-RU" dirty="0" smtClean="0"/>
              <a:t>Учитель физической культуры </a:t>
            </a:r>
            <a:r>
              <a:rPr lang="ru-RU" dirty="0" smtClean="0"/>
              <a:t>ГБПОУ ОКГ </a:t>
            </a:r>
            <a:r>
              <a:rPr lang="ru-RU" smtClean="0"/>
              <a:t>Столица г.Москва</a:t>
            </a:r>
            <a:endParaRPr lang="ru-RU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03350" y="836613"/>
            <a:ext cx="7523163" cy="4679950"/>
          </a:xfrm>
        </p:spPr>
        <p:txBody>
          <a:bodyPr/>
          <a:lstStyle/>
          <a:p>
            <a:r>
              <a:rPr lang="ru-RU" sz="3600" b="1" dirty="0">
                <a:solidFill>
                  <a:srgbClr val="2F5E8D"/>
                </a:solidFill>
                <a:latin typeface="Georgia" pitchFamily="18" charset="0"/>
              </a:rPr>
              <a:t>ЗДОРОВЬЕСБЕРЕЖЕНИЕ </a:t>
            </a:r>
            <a:br>
              <a:rPr lang="ru-RU" sz="3600" b="1" dirty="0">
                <a:solidFill>
                  <a:srgbClr val="2F5E8D"/>
                </a:solidFill>
                <a:latin typeface="Georgia" pitchFamily="18" charset="0"/>
              </a:rPr>
            </a:br>
            <a:r>
              <a:rPr lang="ru-RU" sz="3600" b="1" dirty="0">
                <a:latin typeface="Georgia" pitchFamily="18" charset="0"/>
              </a:rPr>
              <a:t/>
            </a:r>
            <a:br>
              <a:rPr lang="ru-RU" sz="3600" b="1" dirty="0">
                <a:latin typeface="Georgia" pitchFamily="18" charset="0"/>
              </a:rPr>
            </a:br>
            <a:r>
              <a:rPr lang="ru-RU" sz="3600" b="1" dirty="0">
                <a:latin typeface="Georgia" pitchFamily="18" charset="0"/>
              </a:rPr>
              <a:t> это система мер, направленных на сохранение и улучшение здоровья участников образовательного процесса</a:t>
            </a:r>
            <a:br>
              <a:rPr lang="ru-RU" sz="3600" b="1" dirty="0">
                <a:latin typeface="Georgia" pitchFamily="18" charset="0"/>
              </a:rPr>
            </a:br>
            <a:r>
              <a:rPr lang="ru-RU" sz="3600" b="1" dirty="0">
                <a:latin typeface="Georgia" pitchFamily="18" charset="0"/>
              </a:rPr>
              <a:t/>
            </a:r>
            <a:br>
              <a:rPr lang="ru-RU" sz="3600" b="1" dirty="0">
                <a:latin typeface="Georgia" pitchFamily="18" charset="0"/>
              </a:rPr>
            </a:br>
            <a:r>
              <a:rPr lang="ru-RU" sz="3600" b="1" dirty="0">
                <a:latin typeface="Georgia" pitchFamily="18" charset="0"/>
              </a:rPr>
              <a:t/>
            </a:r>
            <a:br>
              <a:rPr lang="ru-RU" sz="3600" b="1" dirty="0">
                <a:latin typeface="Georgia" pitchFamily="18" charset="0"/>
              </a:rPr>
            </a:br>
            <a:r>
              <a:rPr lang="ru-RU" sz="3600" b="1" dirty="0">
                <a:latin typeface="Georgia" pitchFamily="18" charset="0"/>
              </a:rPr>
              <a:t>учащихся        педагогов</a:t>
            </a:r>
          </a:p>
        </p:txBody>
      </p:sp>
      <p:sp>
        <p:nvSpPr>
          <p:cNvPr id="6151" name="AutoShape 7"/>
          <p:cNvSpPr>
            <a:spLocks noChangeArrowheads="1"/>
          </p:cNvSpPr>
          <p:nvPr/>
        </p:nvSpPr>
        <p:spPr bwMode="auto">
          <a:xfrm rot="-3312771">
            <a:off x="3247232" y="4682331"/>
            <a:ext cx="976312" cy="485775"/>
          </a:xfrm>
          <a:prstGeom prst="leftArrow">
            <a:avLst>
              <a:gd name="adj1" fmla="val 28102"/>
              <a:gd name="adj2" fmla="val 3921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52" name="AutoShape 8"/>
          <p:cNvSpPr>
            <a:spLocks noChangeArrowheads="1"/>
          </p:cNvSpPr>
          <p:nvPr/>
        </p:nvSpPr>
        <p:spPr bwMode="auto">
          <a:xfrm rot="14327669">
            <a:off x="6055520" y="4682331"/>
            <a:ext cx="976312" cy="485775"/>
          </a:xfrm>
          <a:prstGeom prst="leftArrow">
            <a:avLst>
              <a:gd name="adj1" fmla="val 28102"/>
              <a:gd name="adj2" fmla="val 3921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1" grpId="0" animBg="1"/>
      <p:bldP spid="615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76375" y="188913"/>
            <a:ext cx="7667625" cy="6119812"/>
          </a:xfrm>
        </p:spPr>
        <p:txBody>
          <a:bodyPr/>
          <a:lstStyle/>
          <a:p>
            <a:r>
              <a:rPr lang="ru-RU" sz="3200" b="1">
                <a:solidFill>
                  <a:srgbClr val="2F5E8D"/>
                </a:solidFill>
                <a:latin typeface="Georgia" pitchFamily="18" charset="0"/>
              </a:rPr>
              <a:t>РАЦИОНАЛЬНАЯ </a:t>
            </a:r>
            <a:br>
              <a:rPr lang="ru-RU" sz="3200" b="1">
                <a:solidFill>
                  <a:srgbClr val="2F5E8D"/>
                </a:solidFill>
                <a:latin typeface="Georgia" pitchFamily="18" charset="0"/>
              </a:rPr>
            </a:br>
            <a:r>
              <a:rPr lang="ru-RU" sz="3200" b="1">
                <a:solidFill>
                  <a:srgbClr val="2F5E8D"/>
                </a:solidFill>
                <a:latin typeface="Georgia" pitchFamily="18" charset="0"/>
              </a:rPr>
              <a:t>ОРГАНИЗАЦИЯ УРОКА</a:t>
            </a:r>
            <a:br>
              <a:rPr lang="ru-RU" sz="3200" b="1">
                <a:solidFill>
                  <a:srgbClr val="2F5E8D"/>
                </a:solidFill>
                <a:latin typeface="Georgia" pitchFamily="18" charset="0"/>
              </a:rPr>
            </a:br>
            <a:r>
              <a:rPr lang="ru-RU" sz="3200" b="1">
                <a:latin typeface="Georgia" pitchFamily="18" charset="0"/>
              </a:rPr>
              <a:t/>
            </a:r>
            <a:br>
              <a:rPr lang="ru-RU" sz="3200" b="1">
                <a:latin typeface="Georgia" pitchFamily="18" charset="0"/>
              </a:rPr>
            </a:br>
            <a:r>
              <a:rPr lang="ru-RU" sz="3200" b="1">
                <a:latin typeface="Georgia" pitchFamily="18" charset="0"/>
              </a:rPr>
              <a:t>использование продуманной системы построения урока (с точки зрения сохранения психологического, эмоционального и физического благополучия), позволяющей повысить его эффективность, достичь максимального результата в реализации триединой цели урока.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58888" y="188913"/>
            <a:ext cx="7885112" cy="6264275"/>
          </a:xfrm>
        </p:spPr>
        <p:txBody>
          <a:bodyPr/>
          <a:lstStyle/>
          <a:p>
            <a:r>
              <a:rPr lang="ru-RU" sz="3200" b="1">
                <a:solidFill>
                  <a:srgbClr val="2F5E8D"/>
                </a:solidFill>
                <a:latin typeface="Georgia" pitchFamily="18" charset="0"/>
              </a:rPr>
              <a:t>ЗДОРОВЬЕСБЕРЕГАЮЩИЙ УРОК</a:t>
            </a:r>
            <a:r>
              <a:rPr lang="ru-RU" sz="3200" b="1">
                <a:latin typeface="Georgia" pitchFamily="18" charset="0"/>
              </a:rPr>
              <a:t/>
            </a:r>
            <a:br>
              <a:rPr lang="ru-RU" sz="3200" b="1">
                <a:latin typeface="Georgia" pitchFamily="18" charset="0"/>
              </a:rPr>
            </a:br>
            <a:r>
              <a:rPr lang="ru-RU" sz="3200" b="1">
                <a:latin typeface="Georgia" pitchFamily="18" charset="0"/>
              </a:rPr>
              <a:t/>
            </a:r>
            <a:br>
              <a:rPr lang="ru-RU" sz="3200" b="1">
                <a:latin typeface="Georgia" pitchFamily="18" charset="0"/>
              </a:rPr>
            </a:br>
            <a:r>
              <a:rPr lang="ru-RU" sz="3200" b="1">
                <a:latin typeface="Georgia" pitchFamily="18" charset="0"/>
              </a:rPr>
              <a:t>это урок, на протяжении которого учитель в состоянии обеспечить доброжелательную, творческую атмосферу, высокую работоспособность учащихся, профилактику раннего и выраженного утомления, поддержание внимания и интереса у учеников.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58888" y="836613"/>
            <a:ext cx="7885112" cy="4752975"/>
          </a:xfrm>
        </p:spPr>
        <p:txBody>
          <a:bodyPr/>
          <a:lstStyle/>
          <a:p>
            <a:r>
              <a:rPr lang="ru-RU" sz="3600" b="1">
                <a:latin typeface="Georgia" pitchFamily="18" charset="0"/>
              </a:rPr>
              <a:t>ЛЮБУЮ </a:t>
            </a:r>
            <a:br>
              <a:rPr lang="ru-RU" sz="3600" b="1">
                <a:latin typeface="Georgia" pitchFamily="18" charset="0"/>
              </a:rPr>
            </a:br>
            <a:r>
              <a:rPr lang="ru-RU" sz="3600" b="1">
                <a:latin typeface="Georgia" pitchFamily="18" charset="0"/>
              </a:rPr>
              <a:t>ПЕДАГОГИЧЕСКУЮ ТЕХНОЛОГИЮ ДЕЛАЕТ ЗДОРОВЬЕСБЕРЕГАЮЩЕЙ ЛИЧНОСТНО-ОРИЕНТИРОВАННОЕ ОБУЧЕНИЕ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88913"/>
            <a:ext cx="9144000" cy="2232025"/>
          </a:xfrm>
        </p:spPr>
        <p:txBody>
          <a:bodyPr/>
          <a:lstStyle/>
          <a:p>
            <a:pPr algn="l"/>
            <a:r>
              <a:rPr lang="ru-RU" sz="3200" b="1">
                <a:latin typeface="Georgia" pitchFamily="18" charset="0"/>
              </a:rPr>
              <a:t>ЦЕЛЬ: </a:t>
            </a:r>
            <a:r>
              <a:rPr lang="ru-RU" sz="3600" b="1">
                <a:latin typeface="Georgia" pitchFamily="18" charset="0"/>
              </a:rPr>
              <a:t>совершенствование навыков </a:t>
            </a:r>
            <a:br>
              <a:rPr lang="ru-RU" sz="3600" b="1">
                <a:latin typeface="Georgia" pitchFamily="18" charset="0"/>
              </a:rPr>
            </a:br>
            <a:r>
              <a:rPr lang="ru-RU" sz="3600" b="1">
                <a:latin typeface="Georgia" pitchFamily="18" charset="0"/>
              </a:rPr>
              <a:t>                  анализа урока с позиции </a:t>
            </a:r>
            <a:br>
              <a:rPr lang="ru-RU" sz="3600" b="1">
                <a:latin typeface="Georgia" pitchFamily="18" charset="0"/>
              </a:rPr>
            </a:br>
            <a:r>
              <a:rPr lang="ru-RU" sz="3600" b="1">
                <a:latin typeface="Georgia" pitchFamily="18" charset="0"/>
              </a:rPr>
              <a:t>                      здоровьесбережения</a:t>
            </a:r>
            <a:r>
              <a:rPr lang="ru-RU" sz="3200" b="1">
                <a:latin typeface="Georgia" pitchFamily="18" charset="0"/>
              </a:rPr>
              <a:t> 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0" y="3500438"/>
            <a:ext cx="9144000" cy="3600450"/>
          </a:xfrm>
        </p:spPr>
        <p:txBody>
          <a:bodyPr/>
          <a:lstStyle/>
          <a:p>
            <a:pPr algn="l"/>
            <a:r>
              <a:rPr lang="ru-RU" sz="1800" b="1" i="1">
                <a:solidFill>
                  <a:srgbClr val="2F5E8D"/>
                </a:solidFill>
                <a:latin typeface="Georgia" pitchFamily="18" charset="0"/>
              </a:rPr>
              <a:t>ЗАДАЧИ:</a:t>
            </a:r>
            <a:r>
              <a:rPr lang="ru-RU" sz="2000" b="1" i="1">
                <a:solidFill>
                  <a:srgbClr val="2F5E8D"/>
                </a:solidFill>
                <a:latin typeface="Georgia" pitchFamily="18" charset="0"/>
              </a:rPr>
              <a:t>   </a:t>
            </a:r>
            <a:r>
              <a:rPr lang="ru-RU" sz="2400" b="1" i="1">
                <a:solidFill>
                  <a:srgbClr val="2F5E8D"/>
                </a:solidFill>
                <a:latin typeface="Georgia" pitchFamily="18" charset="0"/>
              </a:rPr>
              <a:t>1. Систематизировать знания о критериях </a:t>
            </a:r>
          </a:p>
          <a:p>
            <a:pPr algn="l"/>
            <a:r>
              <a:rPr lang="ru-RU" sz="2400" b="1" i="1">
                <a:solidFill>
                  <a:srgbClr val="2F5E8D"/>
                </a:solidFill>
                <a:latin typeface="Georgia" pitchFamily="18" charset="0"/>
              </a:rPr>
              <a:t>                      оценки здоровьесбережения на уроке;</a:t>
            </a:r>
          </a:p>
          <a:p>
            <a:pPr algn="l"/>
            <a:r>
              <a:rPr lang="ru-RU" sz="2400" b="1" i="1">
                <a:solidFill>
                  <a:srgbClr val="2F5E8D"/>
                </a:solidFill>
                <a:latin typeface="Georgia" pitchFamily="18" charset="0"/>
              </a:rPr>
              <a:t>                 2. Провести анализ урока с точки зрения </a:t>
            </a:r>
          </a:p>
          <a:p>
            <a:pPr algn="l"/>
            <a:r>
              <a:rPr lang="ru-RU" sz="2400" b="1" i="1">
                <a:solidFill>
                  <a:srgbClr val="2F5E8D"/>
                </a:solidFill>
                <a:latin typeface="Georgia" pitchFamily="18" charset="0"/>
              </a:rPr>
              <a:t>                      сохранения здоровья учащихся;</a:t>
            </a:r>
          </a:p>
          <a:p>
            <a:pPr algn="l"/>
            <a:r>
              <a:rPr lang="ru-RU" sz="2400" b="1" i="1">
                <a:solidFill>
                  <a:srgbClr val="2F5E8D"/>
                </a:solidFill>
                <a:latin typeface="Georgia" pitchFamily="18" charset="0"/>
              </a:rPr>
              <a:t>                 3. Дать рекомендации по улучшению </a:t>
            </a:r>
          </a:p>
          <a:p>
            <a:pPr algn="l"/>
            <a:r>
              <a:rPr lang="ru-RU" sz="2400" b="1" i="1">
                <a:solidFill>
                  <a:srgbClr val="2F5E8D"/>
                </a:solidFill>
                <a:latin typeface="Georgia" pitchFamily="18" charset="0"/>
              </a:rPr>
              <a:t>                      системы построения урока.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theme/theme1.xml><?xml version="1.0" encoding="utf-8"?>
<a:theme xmlns:a="http://schemas.openxmlformats.org/drawingml/2006/main" name="01069075">
  <a:themeElements>
    <a:clrScheme name="01069075 2">
      <a:dk1>
        <a:srgbClr val="000000"/>
      </a:dk1>
      <a:lt1>
        <a:srgbClr val="FFFFFF"/>
      </a:lt1>
      <a:dk2>
        <a:srgbClr val="336699"/>
      </a:dk2>
      <a:lt2>
        <a:srgbClr val="C3D6DD"/>
      </a:lt2>
      <a:accent1>
        <a:srgbClr val="B2B2B2"/>
      </a:accent1>
      <a:accent2>
        <a:srgbClr val="6A9159"/>
      </a:accent2>
      <a:accent3>
        <a:srgbClr val="FFFFFF"/>
      </a:accent3>
      <a:accent4>
        <a:srgbClr val="000000"/>
      </a:accent4>
      <a:accent5>
        <a:srgbClr val="D5D5D5"/>
      </a:accent5>
      <a:accent6>
        <a:srgbClr val="5F8350"/>
      </a:accent6>
      <a:hlink>
        <a:srgbClr val="C9606F"/>
      </a:hlink>
      <a:folHlink>
        <a:srgbClr val="0099CC"/>
      </a:folHlink>
    </a:clrScheme>
    <a:fontScheme name="01069075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01069075 1">
        <a:dk1>
          <a:srgbClr val="000066"/>
        </a:dk1>
        <a:lt1>
          <a:srgbClr val="FFFFCC"/>
        </a:lt1>
        <a:dk2>
          <a:srgbClr val="0066CC"/>
        </a:dk2>
        <a:lt2>
          <a:srgbClr val="EAEAEA"/>
        </a:lt2>
        <a:accent1>
          <a:srgbClr val="00CCCC"/>
        </a:accent1>
        <a:accent2>
          <a:srgbClr val="008080"/>
        </a:accent2>
        <a:accent3>
          <a:srgbClr val="AAB8E2"/>
        </a:accent3>
        <a:accent4>
          <a:srgbClr val="DADAAE"/>
        </a:accent4>
        <a:accent5>
          <a:srgbClr val="AAE2E2"/>
        </a:accent5>
        <a:accent6>
          <a:srgbClr val="007373"/>
        </a:accent6>
        <a:hlink>
          <a:srgbClr val="9999FF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069075 2">
        <a:dk1>
          <a:srgbClr val="000000"/>
        </a:dk1>
        <a:lt1>
          <a:srgbClr val="FFFFFF"/>
        </a:lt1>
        <a:dk2>
          <a:srgbClr val="336699"/>
        </a:dk2>
        <a:lt2>
          <a:srgbClr val="C3D6DD"/>
        </a:lt2>
        <a:accent1>
          <a:srgbClr val="B2B2B2"/>
        </a:accent1>
        <a:accent2>
          <a:srgbClr val="6A9159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5F8350"/>
        </a:accent6>
        <a:hlink>
          <a:srgbClr val="C9606F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069075 3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969696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069075 4">
        <a:dk1>
          <a:srgbClr val="000000"/>
        </a:dk1>
        <a:lt1>
          <a:srgbClr val="FFFFFF"/>
        </a:lt1>
        <a:dk2>
          <a:srgbClr val="996633"/>
        </a:dk2>
        <a:lt2>
          <a:srgbClr val="FFE1C3"/>
        </a:lt2>
        <a:accent1>
          <a:srgbClr val="CC9900"/>
        </a:accent1>
        <a:accent2>
          <a:srgbClr val="6699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5C8A00"/>
        </a:accent6>
        <a:hlink>
          <a:srgbClr val="FF0033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069075 5">
        <a:dk1>
          <a:srgbClr val="660066"/>
        </a:dk1>
        <a:lt1>
          <a:srgbClr val="FFFFCC"/>
        </a:lt1>
        <a:dk2>
          <a:srgbClr val="CC0066"/>
        </a:dk2>
        <a:lt2>
          <a:srgbClr val="EAEAEA"/>
        </a:lt2>
        <a:accent1>
          <a:srgbClr val="FF9966"/>
        </a:accent1>
        <a:accent2>
          <a:srgbClr val="336600"/>
        </a:accent2>
        <a:accent3>
          <a:srgbClr val="E2AAB8"/>
        </a:accent3>
        <a:accent4>
          <a:srgbClr val="DADAAE"/>
        </a:accent4>
        <a:accent5>
          <a:srgbClr val="FFCAB8"/>
        </a:accent5>
        <a:accent6>
          <a:srgbClr val="2D5C00"/>
        </a:accent6>
        <a:hlink>
          <a:srgbClr val="999933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069075 6">
        <a:dk1>
          <a:srgbClr val="003300"/>
        </a:dk1>
        <a:lt1>
          <a:srgbClr val="FFFFCC"/>
        </a:lt1>
        <a:dk2>
          <a:srgbClr val="006633"/>
        </a:dk2>
        <a:lt2>
          <a:srgbClr val="CBCBCB"/>
        </a:lt2>
        <a:accent1>
          <a:srgbClr val="CC6600"/>
        </a:accent1>
        <a:accent2>
          <a:srgbClr val="669900"/>
        </a:accent2>
        <a:accent3>
          <a:srgbClr val="AAB8AD"/>
        </a:accent3>
        <a:accent4>
          <a:srgbClr val="DADAAE"/>
        </a:accent4>
        <a:accent5>
          <a:srgbClr val="E2B8AA"/>
        </a:accent5>
        <a:accent6>
          <a:srgbClr val="5C8A00"/>
        </a:accent6>
        <a:hlink>
          <a:srgbClr val="FF0033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069075 7">
        <a:dk1>
          <a:srgbClr val="333300"/>
        </a:dk1>
        <a:lt1>
          <a:srgbClr val="FFFFCC"/>
        </a:lt1>
        <a:dk2>
          <a:srgbClr val="996633"/>
        </a:dk2>
        <a:lt2>
          <a:srgbClr val="CBCBCB"/>
        </a:lt2>
        <a:accent1>
          <a:srgbClr val="CC6600"/>
        </a:accent1>
        <a:accent2>
          <a:srgbClr val="669900"/>
        </a:accent2>
        <a:accent3>
          <a:srgbClr val="CAB8AD"/>
        </a:accent3>
        <a:accent4>
          <a:srgbClr val="DADAAE"/>
        </a:accent4>
        <a:accent5>
          <a:srgbClr val="E2B8AA"/>
        </a:accent5>
        <a:accent6>
          <a:srgbClr val="5C8A00"/>
        </a:accent6>
        <a:hlink>
          <a:srgbClr val="FF0033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01069075</Template>
  <TotalTime>68</TotalTime>
  <Words>74</Words>
  <Application>Microsoft Office PowerPoint</Application>
  <PresentationFormat>Экран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01069075</vt:lpstr>
      <vt:lpstr>ЗДОРОВЬЕСБЕРЕЖЕНИЕ НА УРОКЕ</vt:lpstr>
      <vt:lpstr>Составитель:</vt:lpstr>
      <vt:lpstr>ЗДОРОВЬЕСБЕРЕЖЕНИЕ    это система мер, направленных на сохранение и улучшение здоровья участников образовательного процесса   учащихся        педагогов</vt:lpstr>
      <vt:lpstr>РАЦИОНАЛЬНАЯ  ОРГАНИЗАЦИЯ УРОКА  использование продуманной системы построения урока (с точки зрения сохранения психологического, эмоционального и физического благополучия), позволяющей повысить его эффективность, достичь максимального результата в реализации триединой цели урока.</vt:lpstr>
      <vt:lpstr>ЗДОРОВЬЕСБЕРЕГАЮЩИЙ УРОК  это урок, на протяжении которого учитель в состоянии обеспечить доброжелательную, творческую атмосферу, высокую работоспособность учащихся, профилактику раннего и выраженного утомления, поддержание внимания и интереса у учеников. </vt:lpstr>
      <vt:lpstr>ЛЮБУЮ  ПЕДАГОГИЧЕСКУЮ ТЕХНОЛОГИЮ ДЕЛАЕТ ЗДОРОВЬЕСБЕРЕГАЮЩЕЙ ЛИЧНОСТНО-ОРИЕНТИРОВАННОЕ ОБУЧЕНИЕ</vt:lpstr>
      <vt:lpstr>ЦЕЛЬ: совершенствование навыков                    анализа урока с позиции                        здоровьесбережения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Света</dc:creator>
  <cp:lastModifiedBy>132</cp:lastModifiedBy>
  <cp:revision>6</cp:revision>
  <dcterms:created xsi:type="dcterms:W3CDTF">2009-09-30T16:34:07Z</dcterms:created>
  <dcterms:modified xsi:type="dcterms:W3CDTF">2017-02-18T11:40:16Z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TC010690751049</vt:lpwstr>
  </property>
</Properties>
</file>