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15"/>
  </p:notesMasterIdLst>
  <p:sldIdLst>
    <p:sldId id="321" r:id="rId2"/>
    <p:sldId id="322" r:id="rId3"/>
    <p:sldId id="310" r:id="rId4"/>
    <p:sldId id="323" r:id="rId5"/>
    <p:sldId id="266" r:id="rId6"/>
    <p:sldId id="305" r:id="rId7"/>
    <p:sldId id="316" r:id="rId8"/>
    <p:sldId id="317" r:id="rId9"/>
    <p:sldId id="318" r:id="rId10"/>
    <p:sldId id="324" r:id="rId11"/>
    <p:sldId id="325" r:id="rId12"/>
    <p:sldId id="326" r:id="rId13"/>
    <p:sldId id="307" r:id="rId14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FFFF"/>
    <a:srgbClr val="EEE2A6"/>
    <a:srgbClr val="F5F3A7"/>
    <a:srgbClr val="FFDFDF"/>
    <a:srgbClr val="990033"/>
    <a:srgbClr val="009900"/>
    <a:srgbClr val="C4F1F0"/>
    <a:srgbClr val="F4D4D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3" autoAdjust="0"/>
    <p:restoredTop sz="94683" autoAdjust="0"/>
  </p:normalViewPr>
  <p:slideViewPr>
    <p:cSldViewPr>
      <p:cViewPr varScale="1">
        <p:scale>
          <a:sx n="70" d="100"/>
          <a:sy n="70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9D7C748-5860-4771-921C-87AE281DC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739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5F2F83EC-90B7-4200-83F4-2852275F66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25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704C3592-CDD7-4A98-AE10-0EB12128EC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5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704C3592-CDD7-4A98-AE10-0EB12128EC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3065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04C3592-CDD7-4A98-AE10-0EB12128EC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43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04C3592-CDD7-4A98-AE10-0EB12128EC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8184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04C3592-CDD7-4A98-AE10-0EB12128EC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226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A8C65-812F-4EB2-9D7A-2777509507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709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877F2-8B79-4B97-9A02-F8692B5F65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795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429B6-D2C3-437E-9836-F2F081269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472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B0823-B8FD-492E-8945-EF3134ED8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00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E4CBC-94AA-486F-B196-680A9C855A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28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D0EBDE1A-EABC-4B66-8B74-33EACD3BBC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33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F1E5E721-BCC4-48E4-9C74-7F713C4309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01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E17C8412-E576-4D0F-8439-301DB625A6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55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2881D-49EC-46AA-A83D-7F85572DDA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12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09B4C-84C5-4A43-8881-160CCFC86D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96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73755-85B1-49C2-882A-E5867230D0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5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F8342EC9-AF7F-4692-80E6-588BA98146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29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704C3592-CDD7-4A98-AE10-0EB12128EC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61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  <p:sldLayoutId id="2147483808" r:id="rId17"/>
    <p:sldLayoutId id="214748380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1412776"/>
            <a:ext cx="7358929" cy="2308324"/>
          </a:xfrm>
          <a:prstGeom prst="rect">
            <a:avLst/>
          </a:prstGeom>
          <a:ln>
            <a:noFill/>
            <a:prstDash val="sysDot"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 технологии обучения учащихся 13-15 лет двигательным действиям на уроках физической культуры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779912" y="3861048"/>
            <a:ext cx="4327215" cy="1585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>
              <a:solidFill>
                <a:srgbClr val="000000"/>
              </a:solidFill>
            </a:endParaRPr>
          </a:p>
          <a:p>
            <a:pPr algn="r" eaLnBrk="1" hangingPunct="1"/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Приготовил: </a:t>
            </a:r>
          </a:p>
          <a:p>
            <a:pPr algn="r" eaLnBrk="1" hangingPunct="1"/>
            <a:r>
              <a:rPr lang="ru-RU" alt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физической культуры</a:t>
            </a:r>
            <a:endParaRPr lang="ru-RU" alt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Зебзеев П.М</a:t>
            </a:r>
          </a:p>
        </p:txBody>
      </p:sp>
    </p:spTree>
    <p:extLst>
      <p:ext uri="{BB962C8B-B14F-4D97-AF65-F5344CB8AC3E}">
        <p14:creationId xmlns:p14="http://schemas.microsoft.com/office/powerpoint/2010/main" val="300252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1844824"/>
            <a:ext cx="63184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словесные (рассказ, беседа, объяснение),</a:t>
            </a:r>
          </a:p>
          <a:p>
            <a:pPr algn="l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наглядные (демонстрация правильного выполнения упражнений),</a:t>
            </a:r>
          </a:p>
          <a:p>
            <a:pPr algn="l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практические (выполнение двигательного действия, самостоятельная и индивидуальная работа).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052736"/>
            <a:ext cx="44698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обучения: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88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692696"/>
            <a:ext cx="2664296" cy="72008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51720" y="1628800"/>
            <a:ext cx="6591985" cy="230425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работа в парах, тройках, командах;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самостоятельная работа; дифференцированный выбор заданий;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объяснение;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показ;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контроль за состоянием здоровья учащихся;</a:t>
            </a:r>
          </a:p>
        </p:txBody>
      </p:sp>
    </p:spTree>
    <p:extLst>
      <p:ext uri="{BB962C8B-B14F-4D97-AF65-F5344CB8AC3E}">
        <p14:creationId xmlns:p14="http://schemas.microsoft.com/office/powerpoint/2010/main" val="159737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2414" y="692696"/>
            <a:ext cx="6591985" cy="14688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Способы организации учебной деятельности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42414" y="2276872"/>
            <a:ext cx="6591985" cy="3168352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фронтальный (упражнения выполняются всеми учениками одновременно),</a:t>
            </a:r>
          </a:p>
          <a:p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групповой (упражнения выполняются одновременно несколькими группами),</a:t>
            </a:r>
          </a:p>
          <a:p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индивидуальный (отдельные ученики получают задания и самостоятельно выполняют их),</a:t>
            </a:r>
          </a:p>
          <a:p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поточный (ученики выполняют упражнения друг за другом).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77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571472" y="1643050"/>
            <a:ext cx="7924800" cy="3213116"/>
          </a:xfrm>
        </p:spPr>
        <p:txBody>
          <a:bodyPr/>
          <a:lstStyle/>
          <a:p>
            <a:pPr algn="ctr" eaLnBrk="1" hangingPunct="1"/>
            <a:r>
              <a:rPr lang="ru-RU" sz="4000" dirty="0" smtClean="0">
                <a:solidFill>
                  <a:schemeClr val="tx1"/>
                </a:solidFill>
              </a:rPr>
              <a:t>Здоровьесберегающие технологии, должны, несомненно, использоваться в процессе оздоровления школьников.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150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400794" cy="614149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 технологии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972298" y="1700808"/>
            <a:ext cx="6519157" cy="2980236"/>
          </a:xfrm>
        </p:spPr>
        <p:txBody>
          <a:bodyPr>
            <a:noAutofit/>
          </a:bodyPr>
          <a:lstStyle/>
          <a:p>
            <a:pPr marL="0" indent="0"/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мер,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включающие 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 и взаимодействие всех факторов образовательной среды, направленных на сохранение здоровья ребенка на всех этапах его обучения и развития. </a:t>
            </a:r>
          </a:p>
        </p:txBody>
      </p:sp>
    </p:spTree>
    <p:extLst>
      <p:ext uri="{BB962C8B-B14F-4D97-AF65-F5344CB8AC3E}">
        <p14:creationId xmlns:p14="http://schemas.microsoft.com/office/powerpoint/2010/main" val="46559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1142976" y="428604"/>
            <a:ext cx="7286644" cy="1000133"/>
          </a:xfrm>
          <a:solidFill>
            <a:schemeClr val="bg1"/>
          </a:solidFill>
          <a:ln w="76200">
            <a:noFill/>
          </a:ln>
        </p:spPr>
        <p:txBody>
          <a:bodyPr>
            <a:noAutofit/>
          </a:bodyPr>
          <a:lstStyle/>
          <a:p>
            <a:pPr algn="ctr"/>
            <a:r>
              <a:rPr lang="ru-RU" sz="3200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Основные мероприятия здоровьесберегающей деятельности :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2910" y="1785926"/>
            <a:ext cx="8072494" cy="4714908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организация физкультурно-оздоровительных и спортивно-массовых мероприятий;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реализация системы просветительской работы с учениками по формированию у учащихся культуры отношения к своему здоровью;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повышение уровня образованности в области физической культуры, спорта и здорового образа жизни;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формирование у школьников устойчивого интереса и потребности в регулярных занятиях физической культурой и спортом и навыков здорового образа жизни. </a:t>
            </a:r>
          </a:p>
          <a:p>
            <a:pPr eaLnBrk="1" hangingPunct="1"/>
            <a:endParaRPr lang="ru-RU" sz="2400" b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347"/>
            <a:ext cx="7128791" cy="936413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dirty="0">
                <a:solidFill>
                  <a:srgbClr val="C2020B"/>
                </a:solidFill>
              </a:rPr>
              <a:t>Здоровье сберегающая направленность физической культуры</a:t>
            </a:r>
            <a:endParaRPr lang="ru-RU" sz="2800" b="1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517513" y="1567041"/>
            <a:ext cx="2544630" cy="64293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Оздоровительная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437026" y="1567041"/>
            <a:ext cx="2702257" cy="64293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rgbClr val="000066"/>
              </a:solidFill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Образовательная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392037" y="1567041"/>
            <a:ext cx="2450533" cy="64293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Воспитательная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9324" y="2391872"/>
            <a:ext cx="3021007" cy="43755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450"/>
              </a:spcAft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программы физической культуры по освоению двигательных умений и навыков под  редакцией Ляха и Матвеева.</a:t>
            </a:r>
          </a:p>
          <a:p>
            <a:pPr algn="just">
              <a:spcAft>
                <a:spcPts val="450"/>
              </a:spcAft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принципа наглядности, постепенности, доступности нагрузки с учётом возрастных особенностей учащихся. </a:t>
            </a:r>
          </a:p>
          <a:p>
            <a:pPr algn="just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по темам: Лёгкая атлетика, лыжный спорт, баскетбол, волейбол, футбол, гимнастика, плавание.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37025" y="2384722"/>
            <a:ext cx="2702258" cy="43114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algn="just">
              <a:spcAft>
                <a:spcPts val="450"/>
              </a:spcAft>
            </a:pPr>
            <a:r>
              <a:rPr lang="ru-RU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от влияния неблагоприятных условий внешней среды, а также ТБ, проверка инвентаря и оборудования.</a:t>
            </a:r>
          </a:p>
          <a:p>
            <a:pPr algn="just">
              <a:spcAft>
                <a:spcPts val="450"/>
              </a:spcAft>
            </a:pPr>
            <a:r>
              <a:rPr lang="ru-RU" kern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здоровья (развитие и укрепление дыхательной, сердечно-сосудистой, мышечной, нервной  систем). Создание условий для нормальной работы всех органов и систем организма.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66174" y="2384722"/>
            <a:ext cx="2702258" cy="382155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algn="just">
              <a:spcAft>
                <a:spcPts val="450"/>
              </a:spcAft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мотивации на успешность в обучении, оказание поддержки и помощи ребенку в выполнении упражнений.</a:t>
            </a:r>
          </a:p>
          <a:p>
            <a:pPr algn="just">
              <a:spcAft>
                <a:spcPts val="450"/>
              </a:spcAft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эмоционально- положительного фона в обучении и общении.</a:t>
            </a:r>
          </a:p>
          <a:p>
            <a:pPr algn="just">
              <a:spcAft>
                <a:spcPts val="450"/>
              </a:spcAft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знаний в различных видах спортивной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72765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7"/>
          <p:cNvSpPr>
            <a:spLocks noChangeArrowheads="1"/>
          </p:cNvSpPr>
          <p:nvPr/>
        </p:nvSpPr>
        <p:spPr bwMode="auto">
          <a:xfrm>
            <a:off x="463550" y="2349500"/>
            <a:ext cx="8680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000" b="1">
              <a:solidFill>
                <a:schemeClr val="hlink"/>
              </a:solidFill>
            </a:endParaRPr>
          </a:p>
        </p:txBody>
      </p:sp>
      <p:sp>
        <p:nvSpPr>
          <p:cNvPr id="9219" name="Text Box 28"/>
          <p:cNvSpPr txBox="1">
            <a:spLocks noChangeArrowheads="1"/>
          </p:cNvSpPr>
          <p:nvPr/>
        </p:nvSpPr>
        <p:spPr bwMode="auto">
          <a:xfrm>
            <a:off x="785786" y="1883721"/>
            <a:ext cx="7704138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</a:rPr>
              <a:t>  активное </a:t>
            </a:r>
            <a:r>
              <a:rPr lang="ru-RU" sz="2800" b="1" dirty="0">
                <a:latin typeface="Times New Roman" pitchFamily="18" charset="0"/>
              </a:rPr>
              <a:t>участие в процессе </a:t>
            </a:r>
            <a:r>
              <a:rPr lang="ru-RU" sz="2800" b="1" dirty="0" smtClean="0">
                <a:latin typeface="Times New Roman" pitchFamily="18" charset="0"/>
              </a:rPr>
              <a:t>самих</a:t>
            </a:r>
            <a:endParaRPr lang="ru-RU" sz="2800" b="1" dirty="0">
              <a:latin typeface="Times New Roman" pitchFamily="18" charset="0"/>
            </a:endParaRPr>
          </a:p>
          <a:p>
            <a:pPr algn="l"/>
            <a:r>
              <a:rPr lang="ru-RU" sz="2800" b="1" dirty="0">
                <a:latin typeface="Times New Roman" pitchFamily="18" charset="0"/>
              </a:rPr>
              <a:t>   учащихся;</a:t>
            </a:r>
          </a:p>
          <a:p>
            <a:pPr algn="l">
              <a:buFontTx/>
              <a:buChar char="•"/>
            </a:pPr>
            <a:r>
              <a:rPr lang="ru-RU" sz="2800" b="1" dirty="0">
                <a:latin typeface="Times New Roman" pitchFamily="18" charset="0"/>
              </a:rPr>
              <a:t>  создание здоровьесберегающей среды в    </a:t>
            </a:r>
          </a:p>
          <a:p>
            <a:pPr algn="l"/>
            <a:r>
              <a:rPr lang="ru-RU" sz="2800" b="1" dirty="0">
                <a:latin typeface="Times New Roman" pitchFamily="18" charset="0"/>
              </a:rPr>
              <a:t>   школе</a:t>
            </a:r>
            <a:r>
              <a:rPr lang="ru-RU" sz="2800" b="1" dirty="0" smtClean="0">
                <a:latin typeface="Times New Roman" pitchFamily="18" charset="0"/>
              </a:rPr>
              <a:t>;</a:t>
            </a:r>
          </a:p>
          <a:p>
            <a:pPr algn="l">
              <a:buFontTx/>
              <a:buChar char="•"/>
            </a:pPr>
            <a:r>
              <a:rPr lang="ru-RU" sz="2800" b="1" dirty="0" smtClean="0">
                <a:latin typeface="Times New Roman" pitchFamily="18" charset="0"/>
              </a:rPr>
              <a:t>  </a:t>
            </a:r>
            <a:r>
              <a:rPr lang="ru-RU" sz="2800" b="1" dirty="0">
                <a:latin typeface="Times New Roman" pitchFamily="18" charset="0"/>
              </a:rPr>
              <a:t>компетентность и грамотность педагогов;</a:t>
            </a:r>
          </a:p>
          <a:p>
            <a:pPr algn="l">
              <a:buFontTx/>
              <a:buChar char="•"/>
            </a:pPr>
            <a:r>
              <a:rPr lang="ru-RU" sz="2800" b="1" dirty="0">
                <a:latin typeface="Times New Roman" pitchFamily="18" charset="0"/>
              </a:rPr>
              <a:t>  планомерная работа с родителями;</a:t>
            </a:r>
          </a:p>
          <a:p>
            <a:pPr algn="l">
              <a:buFontTx/>
              <a:buChar char="•"/>
            </a:pPr>
            <a:r>
              <a:rPr lang="ru-RU" sz="2800" b="1" dirty="0">
                <a:latin typeface="Times New Roman" pitchFamily="18" charset="0"/>
              </a:rPr>
              <a:t>  взаимодействие с социально-культурной </a:t>
            </a:r>
          </a:p>
          <a:p>
            <a:pPr algn="l"/>
            <a:r>
              <a:rPr lang="ru-RU" sz="2800" b="1" dirty="0">
                <a:latin typeface="Times New Roman" pitchFamily="18" charset="0"/>
              </a:rPr>
              <a:t>   сферой</a:t>
            </a:r>
            <a:r>
              <a:rPr lang="ru-RU" sz="2400" b="1" dirty="0">
                <a:latin typeface="Times New Roman" pitchFamily="18" charset="0"/>
              </a:rPr>
              <a:t>.</a:t>
            </a:r>
          </a:p>
          <a:p>
            <a:pPr algn="l">
              <a:buFontTx/>
              <a:buChar char="•"/>
            </a:pP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3013" y="886586"/>
            <a:ext cx="8429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 РАБОТЫ ПО РЕАЛИЗАЦИИ </a:t>
            </a:r>
          </a:p>
          <a:p>
            <a:pPr lvl="0"/>
            <a:r>
              <a:rPr lang="ru-RU" sz="28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 ТЕХНОЛОГИЙ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540534" y="404664"/>
            <a:ext cx="8065875" cy="1800200"/>
          </a:xfrm>
        </p:spPr>
        <p:txBody>
          <a:bodyPr>
            <a:noAutofit/>
          </a:bodyPr>
          <a:lstStyle/>
          <a:p>
            <a:pPr algn="ctr"/>
            <a:r>
              <a:rPr lang="ru-RU" sz="3000" dirty="0">
                <a:solidFill>
                  <a:srgbClr val="C00000"/>
                </a:solidFill>
              </a:rPr>
              <a:t>Для достижения целей здоровьесберегающих технологий применяются следующие группы средств:</a:t>
            </a:r>
            <a:endParaRPr lang="ru-RU" sz="3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2348880"/>
            <a:ext cx="7488832" cy="273556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Гигиенические факторы</a:t>
            </a:r>
          </a:p>
          <a:p>
            <a:pPr eaLnBrk="1" hangingPunct="1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Оздоровительные силы природы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редства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двигательной направленности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464438" y="1412776"/>
            <a:ext cx="6707961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6213" lvl="4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5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требования к расписанию уроков;</a:t>
            </a: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5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наличие </a:t>
            </a:r>
            <a:r>
              <a:rPr lang="ru-RU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туалетов и умывальников в </a:t>
            </a:r>
            <a:r>
              <a:rPr lang="ru-RU" sz="25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раздевалках</a:t>
            </a:r>
            <a:r>
              <a:rPr lang="ru-RU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девочек и мальчиков;</a:t>
            </a: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соответствующее освещение, наличие аптечки</a:t>
            </a:r>
            <a:r>
              <a:rPr lang="ru-RU" sz="25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5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требования к спортивному оборудованию;</a:t>
            </a: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5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воздушно-тепловой режим;</a:t>
            </a: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5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личная гигиена учащихся;</a:t>
            </a: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5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наличие </a:t>
            </a:r>
            <a:r>
              <a:rPr lang="ru-RU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 каждого учащегося сменной спортивной обуви и спортивной формы для занятий на уроке физической культуры в зале и соответствующей формы при уроках на свежем воздухе (осень-весна, зима). </a:t>
            </a:r>
            <a:endParaRPr lang="ru-RU" sz="25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endParaRPr lang="ru-RU" sz="2200" b="1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endParaRPr lang="ru-RU" sz="2200" b="1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428596" y="428604"/>
            <a:ext cx="8501063" cy="85725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 smtClean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Гигиенические факторы</a:t>
            </a:r>
            <a:endParaRPr lang="ru-RU" sz="3200" b="1" dirty="0">
              <a:solidFill>
                <a:srgbClr val="990033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971600" y="2204864"/>
            <a:ext cx="7272808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разностороннее воздействие на организм учащихся солнца, воздуха и воды</a:t>
            </a:r>
            <a:r>
              <a:rPr lang="ru-RU" sz="25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  <a:endParaRPr lang="ru-RU" sz="25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сочетание естественных сил природы с физическими упражнениями увеличивает их закаливающее действие на  организм.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755576" y="908720"/>
            <a:ext cx="7776863" cy="1008112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600" b="1" dirty="0" smtClean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Оздоровительные силы природы</a:t>
            </a:r>
            <a:endParaRPr lang="ru-RU" sz="3600" b="1" dirty="0">
              <a:solidFill>
                <a:srgbClr val="990033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87624" y="2143116"/>
            <a:ext cx="7456312" cy="2323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это простые двигательные действия, направленные на решение задач вводно-подготовительной, основной и заключительной части урока</a:t>
            </a:r>
            <a:r>
              <a:rPr lang="ru-RU" sz="25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  <a:endParaRPr lang="ru-RU" sz="25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5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это сложные двигательные действия, направленные на решение задач в подвижных и спортивных играх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872555" y="980728"/>
            <a:ext cx="6086449" cy="85725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двигательной направленности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4654</TotalTime>
  <Words>540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Здоровьесберегающие технологии</vt:lpstr>
      <vt:lpstr>Основные мероприятия здоровьесберегающей деятельности : </vt:lpstr>
      <vt:lpstr>Здоровье сберегающая направленность физической культуры</vt:lpstr>
      <vt:lpstr>Презентация PowerPoint</vt:lpstr>
      <vt:lpstr>Для достижения целей здоровьесберегающих технологий применяются следующие группы средств:</vt:lpstr>
      <vt:lpstr>Презентация PowerPoint</vt:lpstr>
      <vt:lpstr>Презентация PowerPoint</vt:lpstr>
      <vt:lpstr>Презентация PowerPoint</vt:lpstr>
      <vt:lpstr>Презентация PowerPoint</vt:lpstr>
      <vt:lpstr>Приемы:</vt:lpstr>
      <vt:lpstr>Способы организации учебной деятельности:</vt:lpstr>
      <vt:lpstr>Здоровьесберегающие технологии, должны, несомненно, использоваться в процессе оздоровления школьников.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ФИЗИЧЕСКАЯ КУЛЬТУРА</dc:title>
  <dc:creator>Татьяна</dc:creator>
  <cp:lastModifiedBy>1</cp:lastModifiedBy>
  <cp:revision>136</cp:revision>
  <dcterms:created xsi:type="dcterms:W3CDTF">2007-03-11T05:07:43Z</dcterms:created>
  <dcterms:modified xsi:type="dcterms:W3CDTF">2019-02-08T10:28:33Z</dcterms:modified>
</cp:coreProperties>
</file>