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6" r:id="rId2"/>
    <p:sldId id="257" r:id="rId3"/>
    <p:sldId id="284" r:id="rId4"/>
    <p:sldId id="264" r:id="rId5"/>
    <p:sldId id="258" r:id="rId6"/>
    <p:sldId id="263" r:id="rId7"/>
    <p:sldId id="262" r:id="rId8"/>
    <p:sldId id="259" r:id="rId9"/>
    <p:sldId id="261" r:id="rId10"/>
    <p:sldId id="278" r:id="rId11"/>
    <p:sldId id="260" r:id="rId12"/>
    <p:sldId id="265" r:id="rId13"/>
    <p:sldId id="266" r:id="rId14"/>
    <p:sldId id="267" r:id="rId15"/>
    <p:sldId id="282" r:id="rId16"/>
    <p:sldId id="283" r:id="rId17"/>
    <p:sldId id="268" r:id="rId18"/>
    <p:sldId id="281" r:id="rId19"/>
    <p:sldId id="280" r:id="rId20"/>
    <p:sldId id="269" r:id="rId21"/>
    <p:sldId id="270" r:id="rId22"/>
    <p:sldId id="271" r:id="rId23"/>
    <p:sldId id="272" r:id="rId24"/>
    <p:sldId id="285" r:id="rId25"/>
    <p:sldId id="27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23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rich>
      </c:tx>
      <c:layout>
        <c:manualLayout>
          <c:xMode val="edge"/>
          <c:yMode val="edge"/>
          <c:x val="0.33825054037362984"/>
          <c:y val="2.967084346089362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54471502756281542"/>
          <c:y val="8.6490706222562885E-2"/>
          <c:w val="0.37049302845024029"/>
          <c:h val="0.858199559264162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Факторы влияющие на здоровье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B4-4741-888E-C863EE528A35}"/>
              </c:ext>
            </c:extLst>
          </c:dPt>
          <c:dPt>
            <c:idx val="1"/>
            <c:bubble3D val="0"/>
            <c:explosion val="15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3B4-4741-888E-C863EE528A35}"/>
              </c:ext>
            </c:extLst>
          </c:dPt>
          <c:dPt>
            <c:idx val="2"/>
            <c:bubble3D val="0"/>
            <c:explosion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3B4-4741-888E-C863EE528A35}"/>
              </c:ext>
            </c:extLst>
          </c:dPt>
          <c:dPt>
            <c:idx val="3"/>
            <c:bubble3D val="0"/>
            <c:explosion val="9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3B4-4741-888E-C863EE528A35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EA3CA1-F3A5-4DF4-8728-1D68308618E3}" type="PERCENTAGE">
                      <a:rPr lang="en-US" sz="2800"/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3B4-4741-888E-C863EE528A35}"/>
                </c:ext>
              </c:extLst>
            </c:dLbl>
            <c:dLbl>
              <c:idx val="1"/>
              <c:layout>
                <c:manualLayout>
                  <c:x val="-0.12332037918612609"/>
                  <c:y val="-8.9368989965856141E-2"/>
                </c:manualLayout>
              </c:layout>
              <c:tx>
                <c:rich>
                  <a:bodyPr/>
                  <a:lstStyle/>
                  <a:p>
                    <a:fld id="{7F524F01-D9EA-49E6-95B0-080DF50A3862}" type="PERCENTAGE">
                      <a:rPr lang="en-US" sz="3200"/>
                      <a:pPr/>
                      <a:t>[ПРОЦЕНТ]</a:t>
                    </a:fld>
                    <a:endParaRPr lang="ru-RU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3B4-4741-888E-C863EE528A35}"/>
                </c:ext>
              </c:extLst>
            </c:dLbl>
            <c:dLbl>
              <c:idx val="2"/>
              <c:layout>
                <c:manualLayout>
                  <c:x val="-4.9328414893697027E-2"/>
                  <c:y val="-8.36006637168142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40D2F5-92EE-4DD9-B082-726D5BF8EAB0}" type="PERCENTAGE">
                      <a:rPr lang="en-US" sz="2800"/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362749964277384E-2"/>
                      <c:h val="5.817212215176642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3B4-4741-888E-C863EE528A35}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E91A0AE-20DB-42BD-B4B6-219388168553}" type="PERCENTAGE">
                      <a:rPr lang="en-US" sz="2800"/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3B4-4741-888E-C863EE528A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Наследственные факторы</c:v>
                </c:pt>
                <c:pt idx="1">
                  <c:v>Экологический фактор</c:v>
                </c:pt>
                <c:pt idx="2">
                  <c:v>Социально- экономический фактор</c:v>
                </c:pt>
                <c:pt idx="3">
                  <c:v>Сам человек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</c:v>
                </c:pt>
                <c:pt idx="1">
                  <c:v>0.2</c:v>
                </c:pt>
                <c:pt idx="2">
                  <c:v>0.1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B4-4741-888E-C863EE528A3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5.9694364851957974E-3"/>
          <c:y val="7.9170876593965572E-2"/>
          <c:w val="0.54404428851837661"/>
          <c:h val="0.90879032820012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Старше 30 лет</c:v>
                </c:pt>
                <c:pt idx="1">
                  <c:v>До 30 лет</c:v>
                </c:pt>
                <c:pt idx="2">
                  <c:v>20-25 лет</c:v>
                </c:pt>
                <c:pt idx="3">
                  <c:v>Младше 18 лет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0.35500000000000009</c:v>
                </c:pt>
                <c:pt idx="1">
                  <c:v>0.3000000000000001</c:v>
                </c:pt>
                <c:pt idx="2">
                  <c:v>0.32000000000000012</c:v>
                </c:pt>
                <c:pt idx="3">
                  <c:v>9.0000000000000024E-2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6A-4D56-B266-04B93D833A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058112"/>
        <c:axId val="42059648"/>
      </c:barChart>
      <c:catAx>
        <c:axId val="42058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059648"/>
        <c:crosses val="autoZero"/>
        <c:auto val="1"/>
        <c:lblAlgn val="ctr"/>
        <c:lblOffset val="100"/>
        <c:noMultiLvlLbl val="0"/>
      </c:catAx>
      <c:valAx>
        <c:axId val="42059648"/>
        <c:scaling>
          <c:orientation val="minMax"/>
          <c:max val="0.5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42058112"/>
        <c:crosses val="autoZero"/>
        <c:crossBetween val="between"/>
      </c:valAx>
      <c:spPr>
        <a:blipFill>
          <a:blip xmlns:r="http://schemas.openxmlformats.org/officeDocument/2006/relationships" r:embed="rId1"/>
          <a:stretch>
            <a:fillRect/>
          </a:stretch>
        </a:blip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075420511905306E-2"/>
          <c:y val="0.19488170295893043"/>
          <c:w val="0.92768079800498771"/>
          <c:h val="0.578720805712945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accent1"/>
            </a:solidFill>
            <a:ln w="13009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6018">
                <a:noFill/>
              </a:ln>
            </c:spPr>
            <c:txPr>
              <a:bodyPr/>
              <a:lstStyle/>
              <a:p>
                <a:pPr>
                  <a:defRPr sz="1793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Беларусь</c:v>
                </c:pt>
                <c:pt idx="1">
                  <c:v>Грузия</c:v>
                </c:pt>
                <c:pt idx="2">
                  <c:v>Украина</c:v>
                </c:pt>
                <c:pt idx="3">
                  <c:v>Литва</c:v>
                </c:pt>
                <c:pt idx="4">
                  <c:v>Польша</c:v>
                </c:pt>
                <c:pt idx="5">
                  <c:v>Франция</c:v>
                </c:pt>
                <c:pt idx="6">
                  <c:v>Дания</c:v>
                </c:pt>
                <c:pt idx="7">
                  <c:v>Чехия</c:v>
                </c:pt>
                <c:pt idx="8">
                  <c:v>Россия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64</c:v>
                </c:pt>
                <c:pt idx="1">
                  <c:v>60</c:v>
                </c:pt>
                <c:pt idx="2">
                  <c:v>52</c:v>
                </c:pt>
                <c:pt idx="3">
                  <c:v>49</c:v>
                </c:pt>
                <c:pt idx="4">
                  <c:v>40</c:v>
                </c:pt>
                <c:pt idx="5">
                  <c:v>33</c:v>
                </c:pt>
                <c:pt idx="6">
                  <c:v>31</c:v>
                </c:pt>
                <c:pt idx="7">
                  <c:v>27</c:v>
                </c:pt>
                <c:pt idx="8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14-4468-97D7-D198DCB459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2"/>
            </a:solidFill>
            <a:ln w="13009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6018">
                <a:noFill/>
              </a:ln>
            </c:spPr>
            <c:txPr>
              <a:bodyPr/>
              <a:lstStyle/>
              <a:p>
                <a:pPr>
                  <a:defRPr sz="1793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Беларусь</c:v>
                </c:pt>
                <c:pt idx="1">
                  <c:v>Грузия</c:v>
                </c:pt>
                <c:pt idx="2">
                  <c:v>Украина</c:v>
                </c:pt>
                <c:pt idx="3">
                  <c:v>Литва</c:v>
                </c:pt>
                <c:pt idx="4">
                  <c:v>Польша</c:v>
                </c:pt>
                <c:pt idx="5">
                  <c:v>Франция</c:v>
                </c:pt>
                <c:pt idx="6">
                  <c:v>Дания</c:v>
                </c:pt>
                <c:pt idx="7">
                  <c:v>Чехия</c:v>
                </c:pt>
                <c:pt idx="8">
                  <c:v>Россия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20</c:v>
                </c:pt>
                <c:pt idx="1">
                  <c:v>15</c:v>
                </c:pt>
                <c:pt idx="2">
                  <c:v>16</c:v>
                </c:pt>
                <c:pt idx="3">
                  <c:v>30</c:v>
                </c:pt>
                <c:pt idx="4">
                  <c:v>25</c:v>
                </c:pt>
                <c:pt idx="5">
                  <c:v>21</c:v>
                </c:pt>
                <c:pt idx="6">
                  <c:v>27</c:v>
                </c:pt>
                <c:pt idx="7">
                  <c:v>12</c:v>
                </c:pt>
                <c:pt idx="8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14-4468-97D7-D198DCB459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5512448"/>
        <c:axId val="75514240"/>
      </c:barChart>
      <c:catAx>
        <c:axId val="75512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252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61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551424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75514240"/>
        <c:scaling>
          <c:orientation val="minMax"/>
        </c:scaling>
        <c:delete val="0"/>
        <c:axPos val="l"/>
        <c:majorGridlines>
          <c:spPr>
            <a:ln w="3252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25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93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5512448"/>
        <c:crosses val="autoZero"/>
        <c:crossBetween val="between"/>
      </c:valAx>
      <c:spPr>
        <a:noFill/>
        <a:ln w="1300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980686417808396"/>
          <c:y val="0"/>
          <c:w val="0.22138286998730095"/>
          <c:h val="0.11116087410040858"/>
        </c:manualLayout>
      </c:layout>
      <c:overlay val="0"/>
      <c:spPr>
        <a:noFill/>
        <a:ln w="3252">
          <a:solidFill>
            <a:schemeClr val="tx1"/>
          </a:solidFill>
          <a:prstDash val="solid"/>
        </a:ln>
      </c:spPr>
      <c:txPr>
        <a:bodyPr/>
        <a:lstStyle/>
        <a:p>
          <a:pPr>
            <a:defRPr sz="1670" b="1" i="0" u="none" strike="noStrike" baseline="0">
              <a:solidFill>
                <a:schemeClr val="tx1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3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537C1-D710-44EA-BE2B-C2FC30B1E32C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6FA89-7056-408D-AFAB-9FD5227EEB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449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10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98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774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49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84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4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0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2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2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64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6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4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43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lumMod val="5000"/>
                <a:lumOff val="95000"/>
              </a:schemeClr>
            </a:gs>
            <a:gs pos="41000">
              <a:schemeClr val="accent1">
                <a:lumMod val="45000"/>
                <a:lumOff val="5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73000">
              <a:schemeClr val="accent1">
                <a:alpha val="52000"/>
                <a:lumMod val="42000"/>
                <a:lumOff val="58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E2AA85-3E78-4EA4-8F16-3D3615EBEC3D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388E963-F397-4D49-8AEB-A07F4CFCB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2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160" y="757646"/>
            <a:ext cx="11663680" cy="1300480"/>
          </a:xfrm>
          <a:noFill/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chemeClr val="bg1"/>
                </a:solidFill>
              </a:rPr>
              <a:t>З</a:t>
            </a:r>
            <a:r>
              <a:rPr lang="ru-RU" sz="6600" b="1" dirty="0" smtClean="0">
                <a:solidFill>
                  <a:schemeClr val="bg1"/>
                </a:solidFill>
              </a:rPr>
              <a:t>доровый образ жизни</a:t>
            </a:r>
            <a:endParaRPr lang="ru-RU" sz="6600" b="1" dirty="0">
              <a:solidFill>
                <a:schemeClr val="bg1"/>
              </a:solidFill>
            </a:endParaRPr>
          </a:p>
        </p:txBody>
      </p:sp>
      <p:pic>
        <p:nvPicPr>
          <p:cNvPr id="6" name="ПРЕЗЕНТАЦ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286" y="5846196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3223" y="182880"/>
            <a:ext cx="10032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Краевое государственное автономное профессиональное образовательное учреждение «Уссурийский колледж технологии и управления»</a:t>
            </a:r>
          </a:p>
          <a:p>
            <a:pPr algn="ctr"/>
            <a:r>
              <a:rPr lang="ru-RU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71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418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" y="0"/>
            <a:ext cx="12192564" cy="6848157"/>
          </a:xfrm>
        </p:spPr>
      </p:pic>
      <p:sp>
        <p:nvSpPr>
          <p:cNvPr id="6" name="TextBox 5"/>
          <p:cNvSpPr txBox="1"/>
          <p:nvPr/>
        </p:nvSpPr>
        <p:spPr>
          <a:xfrm>
            <a:off x="2849598" y="4640580"/>
            <a:ext cx="649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Джон Фрэнсис Куини</a:t>
            </a:r>
            <a:endParaRPr lang="ru-RU" sz="40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47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963"/>
            <a:ext cx="3891178" cy="3424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78" y="516731"/>
            <a:ext cx="5172075" cy="40290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1" y="3433200"/>
            <a:ext cx="5192487" cy="34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1"/>
          </a:xfrm>
        </p:spPr>
      </p:pic>
      <p:sp>
        <p:nvSpPr>
          <p:cNvPr id="3" name="TextBox 2"/>
          <p:cNvSpPr txBox="1"/>
          <p:nvPr/>
        </p:nvSpPr>
        <p:spPr>
          <a:xfrm>
            <a:off x="2690949" y="0"/>
            <a:ext cx="6100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ПРАВИЛЬНОЕ ПИТАНИЕ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0"/>
            <a:ext cx="12183532" cy="68532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8008" y="0"/>
            <a:ext cx="10364451" cy="99692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Алкоголь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2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n-help.ru/images/stories/nar/3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1988841"/>
            <a:ext cx="3159167" cy="308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79576" y="692697"/>
            <a:ext cx="3367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Хуже водки лучше нет.</a:t>
            </a:r>
          </a:p>
        </p:txBody>
      </p:sp>
      <p:sp>
        <p:nvSpPr>
          <p:cNvPr id="3" name="Прямоугольник 2"/>
          <p:cNvSpPr/>
          <p:nvPr/>
        </p:nvSpPr>
        <p:spPr>
          <a:xfrm rot="1308932">
            <a:off x="5736606" y="95893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</a:rPr>
              <a:t>Пьяный человек — не человек, ибо он потерял то, что отличает человека от скотины, — разум</a:t>
            </a:r>
          </a:p>
        </p:txBody>
      </p:sp>
      <p:sp>
        <p:nvSpPr>
          <p:cNvPr id="4" name="Прямоугольник 3"/>
          <p:cNvSpPr/>
          <p:nvPr/>
        </p:nvSpPr>
        <p:spPr>
          <a:xfrm rot="20139034">
            <a:off x="105177" y="20490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Arial Black" pitchFamily="34" charset="0"/>
              </a:rPr>
              <a:t>Пьянство — это фокус, откуда идут лучи-дорожки и в игорный притон, и к взяткам, и к развратам, и к нестерпимой половой разнузданности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23325" y="53012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CC00FF"/>
                </a:solidFill>
                <a:latin typeface="Arial Narrow" pitchFamily="34" charset="0"/>
              </a:rPr>
              <a:t>Редкий вор и убийца совершает свое дело трезвым.</a:t>
            </a:r>
          </a:p>
        </p:txBody>
      </p:sp>
      <p:sp>
        <p:nvSpPr>
          <p:cNvPr id="6" name="Прямоугольник 5"/>
          <p:cNvSpPr/>
          <p:nvPr/>
        </p:nvSpPr>
        <p:spPr>
          <a:xfrm rot="19885979">
            <a:off x="6248705" y="483954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Алкоголизм не угасает вместе с человеком, он передается потомству в чрезвычайно многочисленных и разнообразных формах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38559" y="2673098"/>
            <a:ext cx="2885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Кто пьет, тот стал на путь разврата.</a:t>
            </a:r>
          </a:p>
        </p:txBody>
      </p:sp>
    </p:spTree>
    <p:extLst>
      <p:ext uri="{BB962C8B-B14F-4D97-AF65-F5344CB8AC3E}">
        <p14:creationId xmlns:p14="http://schemas.microsoft.com/office/powerpoint/2010/main" val="311581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1775520" y="1268760"/>
          <a:ext cx="842493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75520" y="116632"/>
            <a:ext cx="85718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Употребление алкоголя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14248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" y="0"/>
            <a:ext cx="12183532" cy="68532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5788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Табак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2278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e CraZy\Desktop\Классный час Зависимости\vredno-kurit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91173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1"/>
          <p:cNvGraphicFramePr>
            <a:graphicFrameLocks noChangeAspect="1"/>
          </p:cNvGraphicFramePr>
          <p:nvPr>
            <p:extLst/>
          </p:nvPr>
        </p:nvGraphicFramePr>
        <p:xfrm>
          <a:off x="1847528" y="1412776"/>
          <a:ext cx="8136036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67608" y="47667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Курящие ежедневно мужчины и женщины (в процентах)</a:t>
            </a:r>
          </a:p>
        </p:txBody>
      </p:sp>
    </p:spTree>
    <p:extLst>
      <p:ext uri="{BB962C8B-B14F-4D97-AF65-F5344CB8AC3E}">
        <p14:creationId xmlns:p14="http://schemas.microsoft.com/office/powerpoint/2010/main" val="11694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770915"/>
            <a:ext cx="10364451" cy="1596177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5400" dirty="0" smtClean="0"/>
              <a:t>План урока: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 Понятие здоровья</a:t>
            </a:r>
          </a:p>
          <a:p>
            <a:r>
              <a:rPr lang="ru-RU" sz="2800" dirty="0" smtClean="0"/>
              <a:t> Понятие «Здоровый образ жизни»</a:t>
            </a:r>
          </a:p>
          <a:p>
            <a:r>
              <a:rPr lang="ru-RU" sz="2800" dirty="0" smtClean="0"/>
              <a:t> Вредные привычки и их влияние на здоровье человека </a:t>
            </a:r>
          </a:p>
          <a:p>
            <a:r>
              <a:rPr lang="ru-RU" sz="2800" dirty="0" smtClean="0"/>
              <a:t> Значение здорового образа жизни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6251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080"/>
            <a:ext cx="12298680" cy="74980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00745" y="5744238"/>
            <a:ext cx="10364451" cy="95120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Наркотики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18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5585" y="5439244"/>
            <a:ext cx="12843169" cy="159617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Двигательная активность</a:t>
            </a:r>
            <a:r>
              <a:rPr lang="ru-RU" sz="2000" dirty="0">
                <a:solidFill>
                  <a:schemeClr val="bg1"/>
                </a:solidFill>
              </a:rPr>
              <a:t> — </a:t>
            </a:r>
            <a:r>
              <a:rPr lang="ru-RU" sz="2000" b="1" dirty="0">
                <a:solidFill>
                  <a:schemeClr val="bg1"/>
                </a:solidFill>
              </a:rPr>
              <a:t>это</a:t>
            </a:r>
            <a:r>
              <a:rPr lang="ru-RU" sz="2000" dirty="0">
                <a:solidFill>
                  <a:schemeClr val="bg1"/>
                </a:solidFill>
              </a:rPr>
              <a:t> естественная потребность человека в движении</a:t>
            </a:r>
          </a:p>
        </p:txBody>
      </p:sp>
    </p:spTree>
    <p:extLst>
      <p:ext uri="{BB962C8B-B14F-4D97-AF65-F5344CB8AC3E}">
        <p14:creationId xmlns:p14="http://schemas.microsoft.com/office/powerpoint/2010/main" val="17516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8529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5468" y="1413878"/>
            <a:ext cx="8218968" cy="4427364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5300" dirty="0" smtClean="0"/>
              <a:t>Домашнее задание:</a:t>
            </a:r>
            <a:br>
              <a:rPr lang="ru-RU" sz="53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/>
              <a:t>1 вариант</a:t>
            </a:r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Пищевые </a:t>
            </a:r>
            <a:r>
              <a:rPr lang="ru-RU" dirty="0"/>
              <a:t>добавки и их влияние на здоровье человека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2 вариант</a:t>
            </a:r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Глобальные </a:t>
            </a:r>
            <a:r>
              <a:rPr lang="ru-RU" dirty="0"/>
              <a:t>проблемы </a:t>
            </a:r>
            <a:r>
              <a:rPr lang="ru-RU" dirty="0" smtClean="0"/>
              <a:t>ВИЧ </a:t>
            </a:r>
            <a:r>
              <a:rPr lang="ru-RU" dirty="0"/>
              <a:t>и СПИДа</a:t>
            </a:r>
            <a:br>
              <a:rPr lang="ru-RU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91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10781"/>
          </a:xfrm>
        </p:spPr>
      </p:pic>
      <p:sp>
        <p:nvSpPr>
          <p:cNvPr id="5" name="TextBox 4"/>
          <p:cNvSpPr txBox="1"/>
          <p:nvPr/>
        </p:nvSpPr>
        <p:spPr>
          <a:xfrm>
            <a:off x="2886892" y="2442755"/>
            <a:ext cx="5290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«Время бессмысленно – </a:t>
            </a:r>
          </a:p>
          <a:p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в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ажна только ЖИЗНЬ…»</a:t>
            </a:r>
            <a:endParaRPr lang="ru-RU" sz="3600" b="1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9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1392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883" y="1832822"/>
            <a:ext cx="7060839" cy="159617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Segoe Script" panose="030B0504020000000003" pitchFamily="66" charset="0"/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335472">
            <a:off x="442638" y="1073764"/>
            <a:ext cx="5397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Жизнь долга, если она здоровья полна</a:t>
            </a:r>
          </a:p>
        </p:txBody>
      </p:sp>
      <p:sp>
        <p:nvSpPr>
          <p:cNvPr id="5" name="Прямоугольник 4"/>
          <p:cNvSpPr/>
          <p:nvPr/>
        </p:nvSpPr>
        <p:spPr>
          <a:xfrm rot="891631">
            <a:off x="5542645" y="1141496"/>
            <a:ext cx="6104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B0F0"/>
                </a:solidFill>
                <a:latin typeface="Century Gothic" pitchFamily="34" charset="0"/>
                <a:cs typeface="Times New Roman" pitchFamily="18" charset="0"/>
              </a:rPr>
              <a:t>Здоровье – это отсутствие внутренних помех для жизнедеятельности.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 rot="21081817">
            <a:off x="997603" y="2219133"/>
            <a:ext cx="5090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Comic Sans MS" pitchFamily="66" charset="0"/>
              </a:rPr>
              <a:t>Что может быть полезнее, чем научиться жить наилучшим для себя образом?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41520" y="2953622"/>
            <a:ext cx="7094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Здоровье - это главное жизненное благо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11383" y="508518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FF3399"/>
                </a:solidFill>
                <a:latin typeface="Franklin Gothic Demi" pitchFamily="34" charset="0"/>
              </a:rPr>
              <a:t>Ум подобен здоровью: тот, кто им обладает, его не замечает.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99856" y="3857273"/>
            <a:ext cx="54360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9900FF"/>
                </a:solidFill>
                <a:latin typeface="Segoe Script" pitchFamily="34" charset="0"/>
              </a:rPr>
              <a:t>Здоровье гораздо более зависит от наших привычек и питания, чем от врачебного искусства.</a:t>
            </a:r>
          </a:p>
        </p:txBody>
      </p:sp>
      <p:sp>
        <p:nvSpPr>
          <p:cNvPr id="10" name="Прямоугольник 9"/>
          <p:cNvSpPr/>
          <p:nvPr/>
        </p:nvSpPr>
        <p:spPr>
          <a:xfrm rot="637489">
            <a:off x="6470482" y="-9497578"/>
            <a:ext cx="4572000" cy="308699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S PMincho" pitchFamily="18" charset="-128"/>
                <a:ea typeface="MS PMincho" pitchFamily="18" charset="-128"/>
              </a:rPr>
              <a:t>Было бы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S PMincho" pitchFamily="18" charset="-128"/>
                <a:ea typeface="MS PMincho" pitchFamily="18" charset="-128"/>
              </a:rPr>
              <a:t>здор</a:t>
            </a:r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MS PMincho" pitchFamily="18" charset="-128"/>
              <a:ea typeface="MS PMincho" pitchFamily="18" charset="-128"/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PMincho" pitchFamily="18" charset="-128"/>
                <a:ea typeface="MS PMincho" pitchFamily="18" charset="-128"/>
              </a:rPr>
              <a:t>+-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S PMincho" pitchFamily="18" charset="-128"/>
                <a:ea typeface="MS PMincho" pitchFamily="18" charset="-128"/>
              </a:rPr>
              <a:t>овье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S PMincho" pitchFamily="18" charset="-128"/>
                <a:ea typeface="MS PMincho" pitchFamily="18" charset="-128"/>
              </a:rPr>
              <a:t>, а остальное приложится</a:t>
            </a:r>
          </a:p>
        </p:txBody>
      </p:sp>
    </p:spTree>
    <p:extLst>
      <p:ext uri="{BB962C8B-B14F-4D97-AF65-F5344CB8AC3E}">
        <p14:creationId xmlns:p14="http://schemas.microsoft.com/office/powerpoint/2010/main" val="4452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2"/>
            <a:ext cx="12283440" cy="690943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0288"/>
            <a:ext cx="2524837" cy="3424107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 — состояние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полного физического, душевного и социального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благополучия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7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760" y="140997"/>
            <a:ext cx="9967586" cy="1596177"/>
          </a:xfrm>
        </p:spPr>
        <p:txBody>
          <a:bodyPr/>
          <a:lstStyle/>
          <a:p>
            <a:r>
              <a:rPr lang="ru-RU" b="1" dirty="0"/>
              <a:t>Факторы влияющие на </a:t>
            </a:r>
            <a:r>
              <a:rPr lang="ru-RU" b="1" dirty="0" smtClean="0"/>
              <a:t>здоровье: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28390660"/>
              </p:ext>
            </p:extLst>
          </p:nvPr>
        </p:nvGraphicFramePr>
        <p:xfrm>
          <a:off x="914400" y="1198881"/>
          <a:ext cx="10637520" cy="459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61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1438721" y="5145946"/>
            <a:ext cx="10869324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bg1"/>
                </a:solidFill>
              </a:rPr>
              <a:t> Здоровый образ жизни  — образ жизни человека, направленный на профилактику болезней и укрепление 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218066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015" y="130837"/>
            <a:ext cx="10364451" cy="1596177"/>
          </a:xfrm>
        </p:spPr>
        <p:txBody>
          <a:bodyPr/>
          <a:lstStyle/>
          <a:p>
            <a:r>
              <a:rPr lang="ru-RU" dirty="0" smtClean="0"/>
              <a:t>Компоненты здорового образа жизни:</a:t>
            </a:r>
            <a:endParaRPr lang="ru-RU" dirty="0"/>
          </a:p>
        </p:txBody>
      </p:sp>
      <p:pic>
        <p:nvPicPr>
          <p:cNvPr id="38" name="Picture 6" descr="http://www.strana-sovetov.com/images/stories/tip/beauty/teeth-whitening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11" y="1213785"/>
            <a:ext cx="4071177" cy="2705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81" y="1271528"/>
            <a:ext cx="4053840" cy="2705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8" y="4114798"/>
            <a:ext cx="4071177" cy="2309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81" y="4114800"/>
            <a:ext cx="4434840" cy="2494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28" y="3013395"/>
            <a:ext cx="3300413" cy="2202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90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1539240" y="5283200"/>
            <a:ext cx="5313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Генетика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70069"/>
          </a:xfrm>
        </p:spPr>
      </p:pic>
    </p:spTree>
    <p:extLst>
      <p:ext uri="{BB962C8B-B14F-4D97-AF65-F5344CB8AC3E}">
        <p14:creationId xmlns:p14="http://schemas.microsoft.com/office/powerpoint/2010/main" val="23635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558</TotalTime>
  <Words>263</Words>
  <Application>Microsoft Office PowerPoint</Application>
  <PresentationFormat>Широкоэкранный</PresentationFormat>
  <Paragraphs>140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9" baseType="lpstr">
      <vt:lpstr>Arial</vt:lpstr>
      <vt:lpstr>Arial Black</vt:lpstr>
      <vt:lpstr>Arial Narrow</vt:lpstr>
      <vt:lpstr>Batang</vt:lpstr>
      <vt:lpstr>Calibri</vt:lpstr>
      <vt:lpstr>Century Gothic</vt:lpstr>
      <vt:lpstr>Comic Sans MS</vt:lpstr>
      <vt:lpstr>Franklin Gothic Demi</vt:lpstr>
      <vt:lpstr>Monotype Corsiva</vt:lpstr>
      <vt:lpstr>MS PMincho</vt:lpstr>
      <vt:lpstr>Segoe Script</vt:lpstr>
      <vt:lpstr>Times New Roman</vt:lpstr>
      <vt:lpstr>Tw Cen MT</vt:lpstr>
      <vt:lpstr>Капля</vt:lpstr>
      <vt:lpstr>Здоровый образ жизни</vt:lpstr>
      <vt:lpstr>План урока:</vt:lpstr>
      <vt:lpstr>Презентация PowerPoint</vt:lpstr>
      <vt:lpstr>Презентация PowerPoint</vt:lpstr>
      <vt:lpstr>Факторы влияющие на здоровье: </vt:lpstr>
      <vt:lpstr>Презентация PowerPoint</vt:lpstr>
      <vt:lpstr>Компоненты здорового образа жизни: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Алкоголь </vt:lpstr>
      <vt:lpstr>Презентация PowerPoint</vt:lpstr>
      <vt:lpstr>Презентация PowerPoint</vt:lpstr>
      <vt:lpstr>Табак</vt:lpstr>
      <vt:lpstr>Презентация PowerPoint</vt:lpstr>
      <vt:lpstr>Презентация PowerPoint</vt:lpstr>
      <vt:lpstr>Наркотики </vt:lpstr>
      <vt:lpstr>Двигательная активность — это естественная потребность человека в движении</vt:lpstr>
      <vt:lpstr>Презентация PowerPoint</vt:lpstr>
      <vt:lpstr>Домашнее задание:  1 вариант.  Пищевые добавки и их влияние на здоровье человека.  2 вариант.  Глобальные проблемы ВИЧ и СПИДа    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</dc:title>
  <dc:creator>Саня</dc:creator>
  <cp:lastModifiedBy>RePack by Diakov</cp:lastModifiedBy>
  <cp:revision>43</cp:revision>
  <dcterms:created xsi:type="dcterms:W3CDTF">2016-10-31T08:23:40Z</dcterms:created>
  <dcterms:modified xsi:type="dcterms:W3CDTF">2017-10-30T11:38:43Z</dcterms:modified>
  <cp:contentStatus/>
</cp:coreProperties>
</file>