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5"/>
  </p:notesMasterIdLst>
  <p:sldIdLst>
    <p:sldId id="397" r:id="rId2"/>
    <p:sldId id="340" r:id="rId3"/>
    <p:sldId id="342" r:id="rId4"/>
    <p:sldId id="402" r:id="rId5"/>
    <p:sldId id="404" r:id="rId6"/>
    <p:sldId id="400" r:id="rId7"/>
    <p:sldId id="344" r:id="rId8"/>
    <p:sldId id="347" r:id="rId9"/>
    <p:sldId id="346" r:id="rId10"/>
    <p:sldId id="343" r:id="rId11"/>
    <p:sldId id="337" r:id="rId12"/>
    <p:sldId id="401" r:id="rId13"/>
    <p:sldId id="338" r:id="rId14"/>
    <p:sldId id="398" r:id="rId15"/>
    <p:sldId id="341" r:id="rId16"/>
    <p:sldId id="405" r:id="rId17"/>
    <p:sldId id="406" r:id="rId18"/>
    <p:sldId id="407" r:id="rId19"/>
    <p:sldId id="300" r:id="rId20"/>
    <p:sldId id="301" r:id="rId21"/>
    <p:sldId id="399" r:id="rId22"/>
    <p:sldId id="410" r:id="rId23"/>
    <p:sldId id="409" r:id="rId24"/>
  </p:sldIdLst>
  <p:sldSz cx="9144000" cy="6858000" type="screen4x3"/>
  <p:notesSz cx="6858000" cy="9144000"/>
  <p:custShowLst>
    <p:custShow name="Произвольный показ 1" id="0">
      <p:sldLst>
        <p:sld r:id="rId2"/>
        <p:sld r:id="rId3"/>
        <p:sld r:id="rId4"/>
      </p:sldLst>
    </p:custShow>
  </p:custShowLst>
  <p:custDataLst>
    <p:tags r:id="rId26"/>
  </p:custDataLst>
  <p:defaultTextStyle>
    <a:defPPr>
      <a:defRPr lang="ru-RU"/>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CC"/>
    <a:srgbClr val="660066"/>
    <a:srgbClr val="FF0000"/>
    <a:srgbClr val="8F8C00"/>
    <a:srgbClr val="FF9900"/>
    <a:srgbClr val="FFFF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85" autoAdjust="0"/>
    <p:restoredTop sz="90929"/>
  </p:normalViewPr>
  <p:slideViewPr>
    <p:cSldViewPr>
      <p:cViewPr>
        <p:scale>
          <a:sx n="75" d="100"/>
          <a:sy n="75" d="100"/>
        </p:scale>
        <p:origin x="-2010" y="-462"/>
      </p:cViewPr>
      <p:guideLst>
        <p:guide orient="horz" pos="4319"/>
        <p:guide orient="horz"/>
        <p:guide/>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DE50A6-5497-4EAE-83FF-BD25610B2A0B}" type="doc">
      <dgm:prSet loTypeId="urn:microsoft.com/office/officeart/2005/8/layout/orgChart1" loCatId="hierarchy" qsTypeId="urn:microsoft.com/office/officeart/2005/8/quickstyle/simple1" qsCatId="simple" csTypeId="urn:microsoft.com/office/officeart/2005/8/colors/accent1_2" csCatId="accent1"/>
      <dgm:spPr/>
    </dgm:pt>
    <dgm:pt modelId="{CEDBA11B-F581-45F1-BD28-4792E1AAA31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charset="0"/>
              <a:cs typeface="Times New Roman" pitchFamily="18" charset="0"/>
            </a:rPr>
            <a:t>Кең таралған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smtClean="0">
              <a:ln>
                <a:noFill/>
              </a:ln>
              <a:solidFill>
                <a:schemeClr val="tx1"/>
              </a:solidFill>
              <a:effectLst/>
              <a:latin typeface="Arial" charset="0"/>
              <a:cs typeface="Times New Roman" pitchFamily="18" charset="0"/>
            </a:rPr>
            <a:t>адаптерлер</a:t>
          </a:r>
          <a:endParaRPr kumimoji="0" lang="ru-RU" b="0" i="0" u="none" strike="noStrike" cap="none" normalizeH="0" baseline="0" smtClean="0">
            <a:ln>
              <a:noFill/>
            </a:ln>
            <a:solidFill>
              <a:schemeClr val="tx1"/>
            </a:solidFill>
            <a:effectLst/>
            <a:latin typeface="Arial" charset="0"/>
            <a:cs typeface="Times New Roman" pitchFamily="18" charset="0"/>
          </a:endParaRPr>
        </a:p>
      </dgm:t>
    </dgm:pt>
    <dgm:pt modelId="{8684ED79-0BFC-408B-959D-A240F233E0DB}" type="parTrans" cxnId="{6843701E-5C35-48C2-B9CC-6888644D531F}">
      <dgm:prSet/>
      <dgm:spPr/>
    </dgm:pt>
    <dgm:pt modelId="{501A9357-30BF-4467-BD22-FB1C841976B4}" type="sibTrans" cxnId="{6843701E-5C35-48C2-B9CC-6888644D531F}">
      <dgm:prSet/>
      <dgm:spPr/>
    </dgm:pt>
    <dgm:pt modelId="{9A6825BB-12C9-466C-BD90-18B56B42259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Times New Roman" pitchFamily="18" charset="0"/>
            </a:rPr>
            <a:t>Ethernet</a:t>
          </a:r>
          <a:endParaRPr kumimoji="0" lang="ru-RU" b="0" i="0" u="none" strike="noStrike" cap="none" normalizeH="0" baseline="0" smtClean="0">
            <a:ln>
              <a:noFill/>
            </a:ln>
            <a:solidFill>
              <a:schemeClr val="tx1"/>
            </a:solidFill>
            <a:effectLst/>
            <a:latin typeface="Arial" charset="0"/>
            <a:cs typeface="Times New Roman" pitchFamily="18" charset="0"/>
          </a:endParaRPr>
        </a:p>
      </dgm:t>
    </dgm:pt>
    <dgm:pt modelId="{C612BB92-B3F5-4E2B-9D93-E0A3109843AA}" type="parTrans" cxnId="{13BC92D1-CBB5-44AD-823D-ABFD98BB6599}">
      <dgm:prSet/>
      <dgm:spPr/>
    </dgm:pt>
    <dgm:pt modelId="{2744F12E-2BEE-4E3C-B775-3EF68DE84BCF}" type="sibTrans" cxnId="{13BC92D1-CBB5-44AD-823D-ABFD98BB6599}">
      <dgm:prSet/>
      <dgm:spPr/>
    </dgm:pt>
    <dgm:pt modelId="{539D62E4-C987-4E08-9C91-CC6BCC1EA64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Times New Roman" pitchFamily="18" charset="0"/>
            </a:rPr>
            <a:t>Token Ring</a:t>
          </a:r>
          <a:endParaRPr kumimoji="0" lang="ru-RU" b="0" i="0" u="none" strike="noStrike" cap="none" normalizeH="0" baseline="0" smtClean="0">
            <a:ln>
              <a:noFill/>
            </a:ln>
            <a:solidFill>
              <a:schemeClr val="tx1"/>
            </a:solidFill>
            <a:effectLst/>
            <a:latin typeface="Arial" charset="0"/>
            <a:cs typeface="Times New Roman" pitchFamily="18" charset="0"/>
          </a:endParaRPr>
        </a:p>
      </dgm:t>
    </dgm:pt>
    <dgm:pt modelId="{C37902B4-87D6-47F1-9E70-7385F3C50AB6}" type="parTrans" cxnId="{0EEA0B7E-A8F7-48C8-8C86-9216CE5F6A15}">
      <dgm:prSet/>
      <dgm:spPr/>
    </dgm:pt>
    <dgm:pt modelId="{BAEF8646-5C22-4569-A589-082EC8820EC0}" type="sibTrans" cxnId="{0EEA0B7E-A8F7-48C8-8C86-9216CE5F6A15}">
      <dgm:prSet/>
      <dgm:spPr/>
    </dgm:pt>
    <dgm:pt modelId="{3422A677-9FF1-4F89-AEAD-F83A178ECE8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Times New Roman" pitchFamily="18" charset="0"/>
            </a:rPr>
            <a:t>ArcNett</a:t>
          </a:r>
          <a:endParaRPr kumimoji="0" lang="ru-RU" b="0" i="0" u="none" strike="noStrike" cap="none" normalizeH="0" baseline="0" smtClean="0">
            <a:ln>
              <a:noFill/>
            </a:ln>
            <a:solidFill>
              <a:schemeClr val="tx1"/>
            </a:solidFill>
            <a:effectLst/>
            <a:latin typeface="Arial" charset="0"/>
            <a:cs typeface="Times New Roman" pitchFamily="18" charset="0"/>
          </a:endParaRPr>
        </a:p>
      </dgm:t>
    </dgm:pt>
    <dgm:pt modelId="{0A5F6095-E7B2-4070-AE7C-19B9DBA46684}" type="parTrans" cxnId="{221DE0AC-0AA1-4863-A69E-0C400846AAB2}">
      <dgm:prSet/>
      <dgm:spPr/>
    </dgm:pt>
    <dgm:pt modelId="{EE1AE4BD-0C89-4C0F-9DB4-AC8DF23855CD}" type="sibTrans" cxnId="{221DE0AC-0AA1-4863-A69E-0C400846AAB2}">
      <dgm:prSet/>
      <dgm:spPr/>
    </dgm:pt>
    <dgm:pt modelId="{F6DF832E-5212-45A8-8811-26B71833542D}" type="pres">
      <dgm:prSet presAssocID="{8ADE50A6-5497-4EAE-83FF-BD25610B2A0B}" presName="hierChild1" presStyleCnt="0">
        <dgm:presLayoutVars>
          <dgm:orgChart val="1"/>
          <dgm:chPref val="1"/>
          <dgm:dir/>
          <dgm:animOne val="branch"/>
          <dgm:animLvl val="lvl"/>
          <dgm:resizeHandles/>
        </dgm:presLayoutVars>
      </dgm:prSet>
      <dgm:spPr/>
    </dgm:pt>
    <dgm:pt modelId="{B6D696D5-DD04-4E46-9ED4-38B76485BE37}" type="pres">
      <dgm:prSet presAssocID="{CEDBA11B-F581-45F1-BD28-4792E1AAA316}" presName="hierRoot1" presStyleCnt="0">
        <dgm:presLayoutVars>
          <dgm:hierBranch/>
        </dgm:presLayoutVars>
      </dgm:prSet>
      <dgm:spPr/>
    </dgm:pt>
    <dgm:pt modelId="{5532021D-9065-4A26-9138-91E0F7B20B34}" type="pres">
      <dgm:prSet presAssocID="{CEDBA11B-F581-45F1-BD28-4792E1AAA316}" presName="rootComposite1" presStyleCnt="0"/>
      <dgm:spPr/>
    </dgm:pt>
    <dgm:pt modelId="{CE7C7894-5E95-4104-86AD-5F433D77D3AC}" type="pres">
      <dgm:prSet presAssocID="{CEDBA11B-F581-45F1-BD28-4792E1AAA316}" presName="rootText1" presStyleLbl="node0" presStyleIdx="0" presStyleCnt="1">
        <dgm:presLayoutVars>
          <dgm:chPref val="3"/>
        </dgm:presLayoutVars>
      </dgm:prSet>
      <dgm:spPr/>
      <dgm:t>
        <a:bodyPr/>
        <a:lstStyle/>
        <a:p>
          <a:endParaRPr lang="ru-RU"/>
        </a:p>
      </dgm:t>
    </dgm:pt>
    <dgm:pt modelId="{3CBC4B67-754A-47C0-9F03-2AD4BCC37424}" type="pres">
      <dgm:prSet presAssocID="{CEDBA11B-F581-45F1-BD28-4792E1AAA316}" presName="rootConnector1" presStyleLbl="node1" presStyleIdx="0" presStyleCnt="0"/>
      <dgm:spPr/>
      <dgm:t>
        <a:bodyPr/>
        <a:lstStyle/>
        <a:p>
          <a:endParaRPr lang="ru-RU"/>
        </a:p>
      </dgm:t>
    </dgm:pt>
    <dgm:pt modelId="{71F70C24-79D2-43D3-9737-81EAB07767C1}" type="pres">
      <dgm:prSet presAssocID="{CEDBA11B-F581-45F1-BD28-4792E1AAA316}" presName="hierChild2" presStyleCnt="0"/>
      <dgm:spPr/>
    </dgm:pt>
    <dgm:pt modelId="{CD9C5AC1-8F5E-4AF5-8266-2BAC188B8B5A}" type="pres">
      <dgm:prSet presAssocID="{C612BB92-B3F5-4E2B-9D93-E0A3109843AA}" presName="Name35" presStyleLbl="parChTrans1D2" presStyleIdx="0" presStyleCnt="3"/>
      <dgm:spPr/>
    </dgm:pt>
    <dgm:pt modelId="{68342431-B04A-4D87-835A-979F28D2D58F}" type="pres">
      <dgm:prSet presAssocID="{9A6825BB-12C9-466C-BD90-18B56B422593}" presName="hierRoot2" presStyleCnt="0">
        <dgm:presLayoutVars>
          <dgm:hierBranch/>
        </dgm:presLayoutVars>
      </dgm:prSet>
      <dgm:spPr/>
    </dgm:pt>
    <dgm:pt modelId="{C7B02AE8-CDAA-45E9-B417-43BCEA9765D9}" type="pres">
      <dgm:prSet presAssocID="{9A6825BB-12C9-466C-BD90-18B56B422593}" presName="rootComposite" presStyleCnt="0"/>
      <dgm:spPr/>
    </dgm:pt>
    <dgm:pt modelId="{16DF0660-49AF-4C93-8F4C-130AC3B51254}" type="pres">
      <dgm:prSet presAssocID="{9A6825BB-12C9-466C-BD90-18B56B422593}" presName="rootText" presStyleLbl="node2" presStyleIdx="0" presStyleCnt="3">
        <dgm:presLayoutVars>
          <dgm:chPref val="3"/>
        </dgm:presLayoutVars>
      </dgm:prSet>
      <dgm:spPr/>
      <dgm:t>
        <a:bodyPr/>
        <a:lstStyle/>
        <a:p>
          <a:endParaRPr lang="ru-RU"/>
        </a:p>
      </dgm:t>
    </dgm:pt>
    <dgm:pt modelId="{8D57608F-AE13-4336-9483-489D18C464DC}" type="pres">
      <dgm:prSet presAssocID="{9A6825BB-12C9-466C-BD90-18B56B422593}" presName="rootConnector" presStyleLbl="node2" presStyleIdx="0" presStyleCnt="3"/>
      <dgm:spPr/>
      <dgm:t>
        <a:bodyPr/>
        <a:lstStyle/>
        <a:p>
          <a:endParaRPr lang="ru-RU"/>
        </a:p>
      </dgm:t>
    </dgm:pt>
    <dgm:pt modelId="{5B4370F6-64AF-4F07-BB0B-BF091B8C51FC}" type="pres">
      <dgm:prSet presAssocID="{9A6825BB-12C9-466C-BD90-18B56B422593}" presName="hierChild4" presStyleCnt="0"/>
      <dgm:spPr/>
    </dgm:pt>
    <dgm:pt modelId="{598BBD0D-EDCA-4508-97E7-E18613B355F9}" type="pres">
      <dgm:prSet presAssocID="{9A6825BB-12C9-466C-BD90-18B56B422593}" presName="hierChild5" presStyleCnt="0"/>
      <dgm:spPr/>
    </dgm:pt>
    <dgm:pt modelId="{F36A002C-F044-4CC6-9C26-03575CBFF6AE}" type="pres">
      <dgm:prSet presAssocID="{C37902B4-87D6-47F1-9E70-7385F3C50AB6}" presName="Name35" presStyleLbl="parChTrans1D2" presStyleIdx="1" presStyleCnt="3"/>
      <dgm:spPr/>
    </dgm:pt>
    <dgm:pt modelId="{7C67BCB0-99CE-46E7-A691-877F0D786073}" type="pres">
      <dgm:prSet presAssocID="{539D62E4-C987-4E08-9C91-CC6BCC1EA64F}" presName="hierRoot2" presStyleCnt="0">
        <dgm:presLayoutVars>
          <dgm:hierBranch/>
        </dgm:presLayoutVars>
      </dgm:prSet>
      <dgm:spPr/>
    </dgm:pt>
    <dgm:pt modelId="{BD673389-B9B6-4072-818C-F5190AEAD508}" type="pres">
      <dgm:prSet presAssocID="{539D62E4-C987-4E08-9C91-CC6BCC1EA64F}" presName="rootComposite" presStyleCnt="0"/>
      <dgm:spPr/>
    </dgm:pt>
    <dgm:pt modelId="{309B2624-389B-402B-8E86-B402D738C007}" type="pres">
      <dgm:prSet presAssocID="{539D62E4-C987-4E08-9C91-CC6BCC1EA64F}" presName="rootText" presStyleLbl="node2" presStyleIdx="1" presStyleCnt="3">
        <dgm:presLayoutVars>
          <dgm:chPref val="3"/>
        </dgm:presLayoutVars>
      </dgm:prSet>
      <dgm:spPr/>
      <dgm:t>
        <a:bodyPr/>
        <a:lstStyle/>
        <a:p>
          <a:endParaRPr lang="ru-RU"/>
        </a:p>
      </dgm:t>
    </dgm:pt>
    <dgm:pt modelId="{365BF1FD-5685-44C2-B618-67D52BA82AC1}" type="pres">
      <dgm:prSet presAssocID="{539D62E4-C987-4E08-9C91-CC6BCC1EA64F}" presName="rootConnector" presStyleLbl="node2" presStyleIdx="1" presStyleCnt="3"/>
      <dgm:spPr/>
      <dgm:t>
        <a:bodyPr/>
        <a:lstStyle/>
        <a:p>
          <a:endParaRPr lang="ru-RU"/>
        </a:p>
      </dgm:t>
    </dgm:pt>
    <dgm:pt modelId="{B309464C-A600-42B3-B8BE-78FE06368F7A}" type="pres">
      <dgm:prSet presAssocID="{539D62E4-C987-4E08-9C91-CC6BCC1EA64F}" presName="hierChild4" presStyleCnt="0"/>
      <dgm:spPr/>
    </dgm:pt>
    <dgm:pt modelId="{D83091D0-3905-4803-B561-2F884B60FD48}" type="pres">
      <dgm:prSet presAssocID="{539D62E4-C987-4E08-9C91-CC6BCC1EA64F}" presName="hierChild5" presStyleCnt="0"/>
      <dgm:spPr/>
    </dgm:pt>
    <dgm:pt modelId="{DBD6F711-0B2B-441E-B4D8-9D19AE5C2B2D}" type="pres">
      <dgm:prSet presAssocID="{0A5F6095-E7B2-4070-AE7C-19B9DBA46684}" presName="Name35" presStyleLbl="parChTrans1D2" presStyleIdx="2" presStyleCnt="3"/>
      <dgm:spPr/>
    </dgm:pt>
    <dgm:pt modelId="{44B14444-B48A-46F2-AABB-F34EB8433FB7}" type="pres">
      <dgm:prSet presAssocID="{3422A677-9FF1-4F89-AEAD-F83A178ECE8F}" presName="hierRoot2" presStyleCnt="0">
        <dgm:presLayoutVars>
          <dgm:hierBranch/>
        </dgm:presLayoutVars>
      </dgm:prSet>
      <dgm:spPr/>
    </dgm:pt>
    <dgm:pt modelId="{974E11E2-0C82-4DE2-A037-D13D706E95E8}" type="pres">
      <dgm:prSet presAssocID="{3422A677-9FF1-4F89-AEAD-F83A178ECE8F}" presName="rootComposite" presStyleCnt="0"/>
      <dgm:spPr/>
    </dgm:pt>
    <dgm:pt modelId="{599ED95D-E404-4C45-8B08-98A68CD2D9DE}" type="pres">
      <dgm:prSet presAssocID="{3422A677-9FF1-4F89-AEAD-F83A178ECE8F}" presName="rootText" presStyleLbl="node2" presStyleIdx="2" presStyleCnt="3">
        <dgm:presLayoutVars>
          <dgm:chPref val="3"/>
        </dgm:presLayoutVars>
      </dgm:prSet>
      <dgm:spPr/>
      <dgm:t>
        <a:bodyPr/>
        <a:lstStyle/>
        <a:p>
          <a:endParaRPr lang="ru-RU"/>
        </a:p>
      </dgm:t>
    </dgm:pt>
    <dgm:pt modelId="{BCCA0EE0-BE43-4025-B3F4-D491E0C99566}" type="pres">
      <dgm:prSet presAssocID="{3422A677-9FF1-4F89-AEAD-F83A178ECE8F}" presName="rootConnector" presStyleLbl="node2" presStyleIdx="2" presStyleCnt="3"/>
      <dgm:spPr/>
      <dgm:t>
        <a:bodyPr/>
        <a:lstStyle/>
        <a:p>
          <a:endParaRPr lang="ru-RU"/>
        </a:p>
      </dgm:t>
    </dgm:pt>
    <dgm:pt modelId="{84004575-D55B-4F0C-BBB0-E8ABFA1D7999}" type="pres">
      <dgm:prSet presAssocID="{3422A677-9FF1-4F89-AEAD-F83A178ECE8F}" presName="hierChild4" presStyleCnt="0"/>
      <dgm:spPr/>
    </dgm:pt>
    <dgm:pt modelId="{1833BD14-9BD8-4A19-A0EA-EE084610EC3A}" type="pres">
      <dgm:prSet presAssocID="{3422A677-9FF1-4F89-AEAD-F83A178ECE8F}" presName="hierChild5" presStyleCnt="0"/>
      <dgm:spPr/>
    </dgm:pt>
    <dgm:pt modelId="{3545A3AB-47A0-4926-A806-C2DA729908D8}" type="pres">
      <dgm:prSet presAssocID="{CEDBA11B-F581-45F1-BD28-4792E1AAA316}" presName="hierChild3" presStyleCnt="0"/>
      <dgm:spPr/>
    </dgm:pt>
  </dgm:ptLst>
  <dgm:cxnLst>
    <dgm:cxn modelId="{6843701E-5C35-48C2-B9CC-6888644D531F}" srcId="{8ADE50A6-5497-4EAE-83FF-BD25610B2A0B}" destId="{CEDBA11B-F581-45F1-BD28-4792E1AAA316}" srcOrd="0" destOrd="0" parTransId="{8684ED79-0BFC-408B-959D-A240F233E0DB}" sibTransId="{501A9357-30BF-4467-BD22-FB1C841976B4}"/>
    <dgm:cxn modelId="{0EEA0B7E-A8F7-48C8-8C86-9216CE5F6A15}" srcId="{CEDBA11B-F581-45F1-BD28-4792E1AAA316}" destId="{539D62E4-C987-4E08-9C91-CC6BCC1EA64F}" srcOrd="1" destOrd="0" parTransId="{C37902B4-87D6-47F1-9E70-7385F3C50AB6}" sibTransId="{BAEF8646-5C22-4569-A589-082EC8820EC0}"/>
    <dgm:cxn modelId="{8074DF07-DEBE-4181-907E-658200CC677C}" type="presOf" srcId="{9A6825BB-12C9-466C-BD90-18B56B422593}" destId="{8D57608F-AE13-4336-9483-489D18C464DC}" srcOrd="1" destOrd="0" presId="urn:microsoft.com/office/officeart/2005/8/layout/orgChart1"/>
    <dgm:cxn modelId="{C411C231-781E-4C73-A1F4-A3110F19D046}" type="presOf" srcId="{0A5F6095-E7B2-4070-AE7C-19B9DBA46684}" destId="{DBD6F711-0B2B-441E-B4D8-9D19AE5C2B2D}" srcOrd="0" destOrd="0" presId="urn:microsoft.com/office/officeart/2005/8/layout/orgChart1"/>
    <dgm:cxn modelId="{0D609641-91B2-4261-BEB1-E298CA3420C1}" type="presOf" srcId="{9A6825BB-12C9-466C-BD90-18B56B422593}" destId="{16DF0660-49AF-4C93-8F4C-130AC3B51254}" srcOrd="0" destOrd="0" presId="urn:microsoft.com/office/officeart/2005/8/layout/orgChart1"/>
    <dgm:cxn modelId="{73F32B48-175B-4011-8074-4F36BAD7D794}" type="presOf" srcId="{3422A677-9FF1-4F89-AEAD-F83A178ECE8F}" destId="{BCCA0EE0-BE43-4025-B3F4-D491E0C99566}" srcOrd="1" destOrd="0" presId="urn:microsoft.com/office/officeart/2005/8/layout/orgChart1"/>
    <dgm:cxn modelId="{8547F3F9-2BDE-4EFD-A984-D57822C25CA4}" type="presOf" srcId="{3422A677-9FF1-4F89-AEAD-F83A178ECE8F}" destId="{599ED95D-E404-4C45-8B08-98A68CD2D9DE}" srcOrd="0" destOrd="0" presId="urn:microsoft.com/office/officeart/2005/8/layout/orgChart1"/>
    <dgm:cxn modelId="{13BC92D1-CBB5-44AD-823D-ABFD98BB6599}" srcId="{CEDBA11B-F581-45F1-BD28-4792E1AAA316}" destId="{9A6825BB-12C9-466C-BD90-18B56B422593}" srcOrd="0" destOrd="0" parTransId="{C612BB92-B3F5-4E2B-9D93-E0A3109843AA}" sibTransId="{2744F12E-2BEE-4E3C-B775-3EF68DE84BCF}"/>
    <dgm:cxn modelId="{221DE0AC-0AA1-4863-A69E-0C400846AAB2}" srcId="{CEDBA11B-F581-45F1-BD28-4792E1AAA316}" destId="{3422A677-9FF1-4F89-AEAD-F83A178ECE8F}" srcOrd="2" destOrd="0" parTransId="{0A5F6095-E7B2-4070-AE7C-19B9DBA46684}" sibTransId="{EE1AE4BD-0C89-4C0F-9DB4-AC8DF23855CD}"/>
    <dgm:cxn modelId="{6C9E22CD-3026-4875-8A51-4AF47D84CA50}" type="presOf" srcId="{8ADE50A6-5497-4EAE-83FF-BD25610B2A0B}" destId="{F6DF832E-5212-45A8-8811-26B71833542D}" srcOrd="0" destOrd="0" presId="urn:microsoft.com/office/officeart/2005/8/layout/orgChart1"/>
    <dgm:cxn modelId="{9AE4D3BB-B85B-417B-8ED8-85310BA28551}" type="presOf" srcId="{C37902B4-87D6-47F1-9E70-7385F3C50AB6}" destId="{F36A002C-F044-4CC6-9C26-03575CBFF6AE}" srcOrd="0" destOrd="0" presId="urn:microsoft.com/office/officeart/2005/8/layout/orgChart1"/>
    <dgm:cxn modelId="{9F04F89C-AB61-455E-AAC5-01C990C5F221}" type="presOf" srcId="{CEDBA11B-F581-45F1-BD28-4792E1AAA316}" destId="{3CBC4B67-754A-47C0-9F03-2AD4BCC37424}" srcOrd="1" destOrd="0" presId="urn:microsoft.com/office/officeart/2005/8/layout/orgChart1"/>
    <dgm:cxn modelId="{BEB514C5-D9B1-4A93-B5C7-369E878A189A}" type="presOf" srcId="{C612BB92-B3F5-4E2B-9D93-E0A3109843AA}" destId="{CD9C5AC1-8F5E-4AF5-8266-2BAC188B8B5A}" srcOrd="0" destOrd="0" presId="urn:microsoft.com/office/officeart/2005/8/layout/orgChart1"/>
    <dgm:cxn modelId="{D4C132C7-3493-46AF-A77F-C57F7D981124}" type="presOf" srcId="{CEDBA11B-F581-45F1-BD28-4792E1AAA316}" destId="{CE7C7894-5E95-4104-86AD-5F433D77D3AC}" srcOrd="0" destOrd="0" presId="urn:microsoft.com/office/officeart/2005/8/layout/orgChart1"/>
    <dgm:cxn modelId="{58045A7D-A94A-429B-BE0D-76CE9267D16E}" type="presOf" srcId="{539D62E4-C987-4E08-9C91-CC6BCC1EA64F}" destId="{309B2624-389B-402B-8E86-B402D738C007}" srcOrd="0" destOrd="0" presId="urn:microsoft.com/office/officeart/2005/8/layout/orgChart1"/>
    <dgm:cxn modelId="{EB49F46A-FD5E-4C31-949D-3BF6847D7866}" type="presOf" srcId="{539D62E4-C987-4E08-9C91-CC6BCC1EA64F}" destId="{365BF1FD-5685-44C2-B618-67D52BA82AC1}" srcOrd="1" destOrd="0" presId="urn:microsoft.com/office/officeart/2005/8/layout/orgChart1"/>
    <dgm:cxn modelId="{5DDA5C60-DEE6-49B6-A025-A443EF3DAD2A}" type="presParOf" srcId="{F6DF832E-5212-45A8-8811-26B71833542D}" destId="{B6D696D5-DD04-4E46-9ED4-38B76485BE37}" srcOrd="0" destOrd="0" presId="urn:microsoft.com/office/officeart/2005/8/layout/orgChart1"/>
    <dgm:cxn modelId="{23D03157-8D1C-4B10-9835-76D08F06451A}" type="presParOf" srcId="{B6D696D5-DD04-4E46-9ED4-38B76485BE37}" destId="{5532021D-9065-4A26-9138-91E0F7B20B34}" srcOrd="0" destOrd="0" presId="urn:microsoft.com/office/officeart/2005/8/layout/orgChart1"/>
    <dgm:cxn modelId="{2108BA19-8E22-4D90-B37E-1255D03B8E46}" type="presParOf" srcId="{5532021D-9065-4A26-9138-91E0F7B20B34}" destId="{CE7C7894-5E95-4104-86AD-5F433D77D3AC}" srcOrd="0" destOrd="0" presId="urn:microsoft.com/office/officeart/2005/8/layout/orgChart1"/>
    <dgm:cxn modelId="{D58E1B08-A509-47E4-897B-5DA063C29DEB}" type="presParOf" srcId="{5532021D-9065-4A26-9138-91E0F7B20B34}" destId="{3CBC4B67-754A-47C0-9F03-2AD4BCC37424}" srcOrd="1" destOrd="0" presId="urn:microsoft.com/office/officeart/2005/8/layout/orgChart1"/>
    <dgm:cxn modelId="{A10E783F-7F15-4B7A-81D1-381D221379F1}" type="presParOf" srcId="{B6D696D5-DD04-4E46-9ED4-38B76485BE37}" destId="{71F70C24-79D2-43D3-9737-81EAB07767C1}" srcOrd="1" destOrd="0" presId="urn:microsoft.com/office/officeart/2005/8/layout/orgChart1"/>
    <dgm:cxn modelId="{D6A7B064-0E7A-42AA-B000-125B874E1EFD}" type="presParOf" srcId="{71F70C24-79D2-43D3-9737-81EAB07767C1}" destId="{CD9C5AC1-8F5E-4AF5-8266-2BAC188B8B5A}" srcOrd="0" destOrd="0" presId="urn:microsoft.com/office/officeart/2005/8/layout/orgChart1"/>
    <dgm:cxn modelId="{DFA7CDFC-27C2-4408-B6A3-A71152AC7336}" type="presParOf" srcId="{71F70C24-79D2-43D3-9737-81EAB07767C1}" destId="{68342431-B04A-4D87-835A-979F28D2D58F}" srcOrd="1" destOrd="0" presId="urn:microsoft.com/office/officeart/2005/8/layout/orgChart1"/>
    <dgm:cxn modelId="{89BB357B-D56D-4DDE-8A8D-9CB6EAB17417}" type="presParOf" srcId="{68342431-B04A-4D87-835A-979F28D2D58F}" destId="{C7B02AE8-CDAA-45E9-B417-43BCEA9765D9}" srcOrd="0" destOrd="0" presId="urn:microsoft.com/office/officeart/2005/8/layout/orgChart1"/>
    <dgm:cxn modelId="{78776824-1877-43E4-98AC-1D844C0A5E8F}" type="presParOf" srcId="{C7B02AE8-CDAA-45E9-B417-43BCEA9765D9}" destId="{16DF0660-49AF-4C93-8F4C-130AC3B51254}" srcOrd="0" destOrd="0" presId="urn:microsoft.com/office/officeart/2005/8/layout/orgChart1"/>
    <dgm:cxn modelId="{818D5CE3-188F-4DD0-A932-443172BF19BE}" type="presParOf" srcId="{C7B02AE8-CDAA-45E9-B417-43BCEA9765D9}" destId="{8D57608F-AE13-4336-9483-489D18C464DC}" srcOrd="1" destOrd="0" presId="urn:microsoft.com/office/officeart/2005/8/layout/orgChart1"/>
    <dgm:cxn modelId="{D132965D-48C7-4CCB-B278-85800FE5BF59}" type="presParOf" srcId="{68342431-B04A-4D87-835A-979F28D2D58F}" destId="{5B4370F6-64AF-4F07-BB0B-BF091B8C51FC}" srcOrd="1" destOrd="0" presId="urn:microsoft.com/office/officeart/2005/8/layout/orgChart1"/>
    <dgm:cxn modelId="{18EFE245-BD69-427D-BA2B-A49F6753EEDC}" type="presParOf" srcId="{68342431-B04A-4D87-835A-979F28D2D58F}" destId="{598BBD0D-EDCA-4508-97E7-E18613B355F9}" srcOrd="2" destOrd="0" presId="urn:microsoft.com/office/officeart/2005/8/layout/orgChart1"/>
    <dgm:cxn modelId="{93F3183F-0C1E-4D2A-8930-8B6A9CFE8E62}" type="presParOf" srcId="{71F70C24-79D2-43D3-9737-81EAB07767C1}" destId="{F36A002C-F044-4CC6-9C26-03575CBFF6AE}" srcOrd="2" destOrd="0" presId="urn:microsoft.com/office/officeart/2005/8/layout/orgChart1"/>
    <dgm:cxn modelId="{8849FE58-0279-4236-835D-ECDD4C578113}" type="presParOf" srcId="{71F70C24-79D2-43D3-9737-81EAB07767C1}" destId="{7C67BCB0-99CE-46E7-A691-877F0D786073}" srcOrd="3" destOrd="0" presId="urn:microsoft.com/office/officeart/2005/8/layout/orgChart1"/>
    <dgm:cxn modelId="{62573501-7ABD-4CCC-85FD-E709CC711F31}" type="presParOf" srcId="{7C67BCB0-99CE-46E7-A691-877F0D786073}" destId="{BD673389-B9B6-4072-818C-F5190AEAD508}" srcOrd="0" destOrd="0" presId="urn:microsoft.com/office/officeart/2005/8/layout/orgChart1"/>
    <dgm:cxn modelId="{63EE0A56-410B-4C55-A66A-274529C27D55}" type="presParOf" srcId="{BD673389-B9B6-4072-818C-F5190AEAD508}" destId="{309B2624-389B-402B-8E86-B402D738C007}" srcOrd="0" destOrd="0" presId="urn:microsoft.com/office/officeart/2005/8/layout/orgChart1"/>
    <dgm:cxn modelId="{379089D3-BC77-49BA-97B3-0ECA1F5987B7}" type="presParOf" srcId="{BD673389-B9B6-4072-818C-F5190AEAD508}" destId="{365BF1FD-5685-44C2-B618-67D52BA82AC1}" srcOrd="1" destOrd="0" presId="urn:microsoft.com/office/officeart/2005/8/layout/orgChart1"/>
    <dgm:cxn modelId="{0A379810-458E-4C20-85BE-245EBF8996C3}" type="presParOf" srcId="{7C67BCB0-99CE-46E7-A691-877F0D786073}" destId="{B309464C-A600-42B3-B8BE-78FE06368F7A}" srcOrd="1" destOrd="0" presId="urn:microsoft.com/office/officeart/2005/8/layout/orgChart1"/>
    <dgm:cxn modelId="{C3E296B0-410D-40D7-9721-0F7E92994E0E}" type="presParOf" srcId="{7C67BCB0-99CE-46E7-A691-877F0D786073}" destId="{D83091D0-3905-4803-B561-2F884B60FD48}" srcOrd="2" destOrd="0" presId="urn:microsoft.com/office/officeart/2005/8/layout/orgChart1"/>
    <dgm:cxn modelId="{E7FC8A8D-613C-4210-A806-6DF46B3E34F0}" type="presParOf" srcId="{71F70C24-79D2-43D3-9737-81EAB07767C1}" destId="{DBD6F711-0B2B-441E-B4D8-9D19AE5C2B2D}" srcOrd="4" destOrd="0" presId="urn:microsoft.com/office/officeart/2005/8/layout/orgChart1"/>
    <dgm:cxn modelId="{D6A0729E-E3E5-43DC-B51C-0848DF62758F}" type="presParOf" srcId="{71F70C24-79D2-43D3-9737-81EAB07767C1}" destId="{44B14444-B48A-46F2-AABB-F34EB8433FB7}" srcOrd="5" destOrd="0" presId="urn:microsoft.com/office/officeart/2005/8/layout/orgChart1"/>
    <dgm:cxn modelId="{4219A16C-819A-4DCB-A71D-A656BFE37474}" type="presParOf" srcId="{44B14444-B48A-46F2-AABB-F34EB8433FB7}" destId="{974E11E2-0C82-4DE2-A037-D13D706E95E8}" srcOrd="0" destOrd="0" presId="urn:microsoft.com/office/officeart/2005/8/layout/orgChart1"/>
    <dgm:cxn modelId="{A57B2BA8-05D6-4214-96AD-42C2CFA213D5}" type="presParOf" srcId="{974E11E2-0C82-4DE2-A037-D13D706E95E8}" destId="{599ED95D-E404-4C45-8B08-98A68CD2D9DE}" srcOrd="0" destOrd="0" presId="urn:microsoft.com/office/officeart/2005/8/layout/orgChart1"/>
    <dgm:cxn modelId="{FC1A108B-19B6-45E2-8153-8E857F9C5B53}" type="presParOf" srcId="{974E11E2-0C82-4DE2-A037-D13D706E95E8}" destId="{BCCA0EE0-BE43-4025-B3F4-D491E0C99566}" srcOrd="1" destOrd="0" presId="urn:microsoft.com/office/officeart/2005/8/layout/orgChart1"/>
    <dgm:cxn modelId="{67F0F537-0856-4254-9123-2D66622410EC}" type="presParOf" srcId="{44B14444-B48A-46F2-AABB-F34EB8433FB7}" destId="{84004575-D55B-4F0C-BBB0-E8ABFA1D7999}" srcOrd="1" destOrd="0" presId="urn:microsoft.com/office/officeart/2005/8/layout/orgChart1"/>
    <dgm:cxn modelId="{9E655586-59FB-45F4-A844-71E5CAACABD6}" type="presParOf" srcId="{44B14444-B48A-46F2-AABB-F34EB8433FB7}" destId="{1833BD14-9BD8-4A19-A0EA-EE084610EC3A}" srcOrd="2" destOrd="0" presId="urn:microsoft.com/office/officeart/2005/8/layout/orgChart1"/>
    <dgm:cxn modelId="{630B27DB-694D-413A-9B09-66266EA6617D}" type="presParOf" srcId="{B6D696D5-DD04-4E46-9ED4-38B76485BE37}" destId="{3545A3AB-47A0-4926-A806-C2DA729908D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6F711-0B2B-441E-B4D8-9D19AE5C2B2D}">
      <dsp:nvSpPr>
        <dsp:cNvPr id="0" name=""/>
        <dsp:cNvSpPr/>
      </dsp:nvSpPr>
      <dsp:spPr>
        <a:xfrm>
          <a:off x="4114799" y="1223745"/>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6A002C-F044-4CC6-9C26-03575CBFF6AE}">
      <dsp:nvSpPr>
        <dsp:cNvPr id="0" name=""/>
        <dsp:cNvSpPr/>
      </dsp:nvSpPr>
      <dsp:spPr>
        <a:xfrm>
          <a:off x="4069079" y="1223745"/>
          <a:ext cx="91440" cy="505258"/>
        </a:xfrm>
        <a:custGeom>
          <a:avLst/>
          <a:gdLst/>
          <a:ahLst/>
          <a:cxnLst/>
          <a:rect l="0" t="0" r="0" b="0"/>
          <a:pathLst>
            <a:path>
              <a:moveTo>
                <a:pt x="45720" y="0"/>
              </a:moveTo>
              <a:lnTo>
                <a:pt x="4572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9C5AC1-8F5E-4AF5-8266-2BAC188B8B5A}">
      <dsp:nvSpPr>
        <dsp:cNvPr id="0" name=""/>
        <dsp:cNvSpPr/>
      </dsp:nvSpPr>
      <dsp:spPr>
        <a:xfrm>
          <a:off x="1203548" y="1223745"/>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7C7894-5E95-4104-86AD-5F433D77D3AC}">
      <dsp:nvSpPr>
        <dsp:cNvPr id="0" name=""/>
        <dsp:cNvSpPr/>
      </dsp:nvSpPr>
      <dsp:spPr>
        <a:xfrm>
          <a:off x="2911803" y="20749"/>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3000" b="0" i="0" u="none" strike="noStrike" kern="1200" cap="none" normalizeH="0" baseline="0" smtClean="0">
              <a:ln>
                <a:noFill/>
              </a:ln>
              <a:solidFill>
                <a:schemeClr val="tx1"/>
              </a:solidFill>
              <a:effectLst/>
              <a:latin typeface="Arial" charset="0"/>
              <a:cs typeface="Times New Roman" pitchFamily="18" charset="0"/>
            </a:rPr>
            <a:t>Кең таралған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3000" b="0" i="0" u="none" strike="noStrike" kern="1200" cap="none" normalizeH="0" baseline="0" smtClean="0">
              <a:ln>
                <a:noFill/>
              </a:ln>
              <a:solidFill>
                <a:schemeClr val="tx1"/>
              </a:solidFill>
              <a:effectLst/>
              <a:latin typeface="Arial" charset="0"/>
              <a:cs typeface="Times New Roman" pitchFamily="18" charset="0"/>
            </a:rPr>
            <a:t>адаптерлер</a:t>
          </a:r>
          <a:endParaRPr kumimoji="0" lang="ru-RU" sz="3000" b="0" i="0" u="none" strike="noStrike" kern="1200" cap="none" normalizeH="0" baseline="0" smtClean="0">
            <a:ln>
              <a:noFill/>
            </a:ln>
            <a:solidFill>
              <a:schemeClr val="tx1"/>
            </a:solidFill>
            <a:effectLst/>
            <a:latin typeface="Arial" charset="0"/>
            <a:cs typeface="Times New Roman" pitchFamily="18" charset="0"/>
          </a:endParaRPr>
        </a:p>
      </dsp:txBody>
      <dsp:txXfrm>
        <a:off x="2911803" y="20749"/>
        <a:ext cx="2405992" cy="1202996"/>
      </dsp:txXfrm>
    </dsp:sp>
    <dsp:sp modelId="{16DF0660-49AF-4C93-8F4C-130AC3B51254}">
      <dsp:nvSpPr>
        <dsp:cNvPr id="0" name=""/>
        <dsp:cNvSpPr/>
      </dsp:nvSpPr>
      <dsp:spPr>
        <a:xfrm>
          <a:off x="552" y="1729004"/>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000" b="0" i="0" u="none" strike="noStrike" kern="1200" cap="none" normalizeH="0" baseline="0" smtClean="0">
              <a:ln>
                <a:noFill/>
              </a:ln>
              <a:solidFill>
                <a:schemeClr val="tx1"/>
              </a:solidFill>
              <a:effectLst/>
              <a:latin typeface="Arial" charset="0"/>
              <a:cs typeface="Times New Roman" pitchFamily="18" charset="0"/>
            </a:rPr>
            <a:t>Ethernet</a:t>
          </a:r>
          <a:endParaRPr kumimoji="0" lang="ru-RU" sz="3000" b="0" i="0" u="none" strike="noStrike" kern="1200" cap="none" normalizeH="0" baseline="0" smtClean="0">
            <a:ln>
              <a:noFill/>
            </a:ln>
            <a:solidFill>
              <a:schemeClr val="tx1"/>
            </a:solidFill>
            <a:effectLst/>
            <a:latin typeface="Arial" charset="0"/>
            <a:cs typeface="Times New Roman" pitchFamily="18" charset="0"/>
          </a:endParaRPr>
        </a:p>
      </dsp:txBody>
      <dsp:txXfrm>
        <a:off x="552" y="1729004"/>
        <a:ext cx="2405992" cy="1202996"/>
      </dsp:txXfrm>
    </dsp:sp>
    <dsp:sp modelId="{309B2624-389B-402B-8E86-B402D738C007}">
      <dsp:nvSpPr>
        <dsp:cNvPr id="0" name=""/>
        <dsp:cNvSpPr/>
      </dsp:nvSpPr>
      <dsp:spPr>
        <a:xfrm>
          <a:off x="2911803" y="1729004"/>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000" b="0" i="0" u="none" strike="noStrike" kern="1200" cap="none" normalizeH="0" baseline="0" smtClean="0">
              <a:ln>
                <a:noFill/>
              </a:ln>
              <a:solidFill>
                <a:schemeClr val="tx1"/>
              </a:solidFill>
              <a:effectLst/>
              <a:latin typeface="Arial" charset="0"/>
              <a:cs typeface="Times New Roman" pitchFamily="18" charset="0"/>
            </a:rPr>
            <a:t>Token Ring</a:t>
          </a:r>
          <a:endParaRPr kumimoji="0" lang="ru-RU" sz="3000" b="0" i="0" u="none" strike="noStrike" kern="1200" cap="none" normalizeH="0" baseline="0" smtClean="0">
            <a:ln>
              <a:noFill/>
            </a:ln>
            <a:solidFill>
              <a:schemeClr val="tx1"/>
            </a:solidFill>
            <a:effectLst/>
            <a:latin typeface="Arial" charset="0"/>
            <a:cs typeface="Times New Roman" pitchFamily="18" charset="0"/>
          </a:endParaRPr>
        </a:p>
      </dsp:txBody>
      <dsp:txXfrm>
        <a:off x="2911803" y="1729004"/>
        <a:ext cx="2405992" cy="1202996"/>
      </dsp:txXfrm>
    </dsp:sp>
    <dsp:sp modelId="{599ED95D-E404-4C45-8B08-98A68CD2D9DE}">
      <dsp:nvSpPr>
        <dsp:cNvPr id="0" name=""/>
        <dsp:cNvSpPr/>
      </dsp:nvSpPr>
      <dsp:spPr>
        <a:xfrm>
          <a:off x="5823054" y="1729004"/>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000" b="0" i="0" u="none" strike="noStrike" kern="1200" cap="none" normalizeH="0" baseline="0" smtClean="0">
              <a:ln>
                <a:noFill/>
              </a:ln>
              <a:solidFill>
                <a:schemeClr val="tx1"/>
              </a:solidFill>
              <a:effectLst/>
              <a:latin typeface="Arial" charset="0"/>
              <a:cs typeface="Times New Roman" pitchFamily="18" charset="0"/>
            </a:rPr>
            <a:t>ArcNett</a:t>
          </a:r>
          <a:endParaRPr kumimoji="0" lang="ru-RU" sz="3000" b="0" i="0" u="none" strike="noStrike" kern="1200" cap="none" normalizeH="0" baseline="0" smtClean="0">
            <a:ln>
              <a:noFill/>
            </a:ln>
            <a:solidFill>
              <a:schemeClr val="tx1"/>
            </a:solidFill>
            <a:effectLst/>
            <a:latin typeface="Arial" charset="0"/>
            <a:cs typeface="Times New Roman" pitchFamily="18" charset="0"/>
          </a:endParaRPr>
        </a:p>
      </dsp:txBody>
      <dsp:txXfrm>
        <a:off x="5823054" y="1729004"/>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ru-RU"/>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7134BE32-9718-42FE-BF87-19A7EE8BF6F8}" type="datetimeFigureOut">
              <a:rPr lang="ru-RU"/>
              <a:pPr>
                <a:defRPr/>
              </a:pPr>
              <a:t>06.02.2017</a:t>
            </a:fld>
            <a:endParaRPr lang="ru-RU"/>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ru-RU"/>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56BB5C2-A167-46A7-8C97-64CB8F058195}" type="slidenum">
              <a:rPr lang="ru-RU"/>
              <a:pPr>
                <a:defRPr/>
              </a:pPr>
              <a:t>‹#›</a:t>
            </a:fld>
            <a:endParaRPr lang="ru-RU"/>
          </a:p>
        </p:txBody>
      </p:sp>
    </p:spTree>
    <p:extLst>
      <p:ext uri="{BB962C8B-B14F-4D97-AF65-F5344CB8AC3E}">
        <p14:creationId xmlns:p14="http://schemas.microsoft.com/office/powerpoint/2010/main" val="1585311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914400" y="4343400"/>
            <a:ext cx="5029200" cy="4114800"/>
          </a:xfrm>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B3FAB515-A7C9-49FA-800E-9B3FE3183CD3}" type="datetimeFigureOut">
              <a:rPr lang="ru-RU"/>
              <a:pPr>
                <a:defRPr/>
              </a:pPr>
              <a:t>06.02.2017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3AF4F05-96A3-4B0E-9683-717677CAECB1}"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88363037-4BC5-4732-AB2D-B531A31277C3}" type="datetimeFigureOut">
              <a:rPr lang="ru-RU"/>
              <a:pPr>
                <a:defRPr/>
              </a:pPr>
              <a:t>06.02.2017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1AD7EEA-7C1A-48DD-B8F9-EFF1362DB4A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E8C13A6D-8D12-4CEE-8E3C-FA86A43DFA94}" type="datetimeFigureOut">
              <a:rPr lang="ru-RU"/>
              <a:pPr>
                <a:defRPr/>
              </a:pPr>
              <a:t>06.02.2017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04FEA8E-5D33-4039-8D75-6A5791F63CF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55402489-DE2F-46A7-BA8D-954DAAEBD591}" type="datetimeFigureOut">
              <a:rPr lang="ru-RU"/>
              <a:pPr>
                <a:defRPr/>
              </a:pPr>
              <a:t>06.02.2017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9E85EB5-8BC1-4C0B-9CCC-EF7B83EE499B}"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68E73D4C-A41C-486B-A91F-C5A4774CB8BB}" type="datetimeFigureOut">
              <a:rPr lang="ru-RU"/>
              <a:pPr>
                <a:defRPr/>
              </a:pPr>
              <a:t>06.02.2017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61DCA6B-3FDA-4082-8549-71FD947C723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339D7561-312B-4F66-B746-44F23CDFEBA4}" type="datetimeFigureOut">
              <a:rPr lang="ru-RU"/>
              <a:pPr>
                <a:defRPr/>
              </a:pPr>
              <a:t>06.02.2017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CA86766-305C-403E-A54C-E9DE7E5A889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3881AFBC-0A4F-4CB3-8B5C-168D103837F0}" type="datetimeFigureOut">
              <a:rPr lang="ru-RU"/>
              <a:pPr>
                <a:defRPr/>
              </a:pPr>
              <a:t>06.02.2017</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3E94752B-8908-47A5-8030-BA6C2DD2904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246A68D8-F896-4EB6-A317-9B25FB7573DB}" type="datetimeFigureOut">
              <a:rPr lang="ru-RU"/>
              <a:pPr>
                <a:defRPr/>
              </a:pPr>
              <a:t>06.02.2017</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7234AFF-9B99-481A-8FD4-B4750E2B7A08}"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501A99E-6224-4D27-A8E7-5DAF7875CE92}" type="datetimeFigureOut">
              <a:rPr lang="ru-RU"/>
              <a:pPr>
                <a:defRPr/>
              </a:pPr>
              <a:t>06.02.2017</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EAED9363-93A8-4D65-B5E5-729FA7705ABA}"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BC9D6B46-FD84-4817-BAA5-F6936CBA5A3D}" type="datetimeFigureOut">
              <a:rPr lang="ru-RU"/>
              <a:pPr>
                <a:defRPr/>
              </a:pPr>
              <a:t>06.02.2017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4245EDC-942C-46FA-99A3-DC777C0DE20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FD091013-5724-4155-9143-C38219A57204}" type="datetimeFigureOut">
              <a:rPr lang="ru-RU"/>
              <a:pPr>
                <a:defRPr/>
              </a:pPr>
              <a:t>06.02.2017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B8A871D-4DD3-49AE-8599-85B5D099979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3399"/>
            </a:gs>
            <a:gs pos="25000">
              <a:srgbClr val="FF6633"/>
            </a:gs>
            <a:gs pos="50000">
              <a:srgbClr val="FFFF00"/>
            </a:gs>
            <a:gs pos="75000">
              <a:srgbClr val="01A78F"/>
            </a:gs>
            <a:gs pos="100000">
              <a:srgbClr val="3366FF"/>
            </a:gs>
          </a:gsLst>
          <a:lin ang="162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E882D1AE-1817-4D9B-BEF2-DB9E119CF9DB}" type="datetimeFigureOut">
              <a:rPr lang="ru-RU"/>
              <a:pPr>
                <a:defRPr/>
              </a:pPr>
              <a:t>06.02.2017</a:t>
            </a:fld>
            <a:endParaRPr lang="ru-RU"/>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ru-RU"/>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F18D6BEA-F5BE-4E02-8105-F6AC2F3B4C0E}" type="slidenum">
              <a:rPr lang="ru-RU"/>
              <a:pPr>
                <a:defRPr/>
              </a:pPr>
              <a:t>‹#›</a:t>
            </a:fld>
            <a:endParaRPr lang="ru-RU"/>
          </a:p>
        </p:txBody>
      </p:sp>
      <p:pic>
        <p:nvPicPr>
          <p:cNvPr id="3079" name="Picture 10" descr="C:\WIND\Рабочий стол\New Presetation\BKG.jpg"/>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slide" Target="slide7.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slide" Target="slide18.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jpeg"/><Relationship Id="rId7" Type="http://schemas.openxmlformats.org/officeDocument/2006/relationships/slide" Target="slide4.xml"/><Relationship Id="rId12"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jpeg"/><Relationship Id="rId11" Type="http://schemas.openxmlformats.org/officeDocument/2006/relationships/slide" Target="slide22.xml"/><Relationship Id="rId5" Type="http://schemas.openxmlformats.org/officeDocument/2006/relationships/slide" Target="slide5.xml"/><Relationship Id="rId10" Type="http://schemas.openxmlformats.org/officeDocument/2006/relationships/image" Target="../media/image3.wmf"/><Relationship Id="rId4" Type="http://schemas.openxmlformats.org/officeDocument/2006/relationships/slide" Target="slide3.xml"/><Relationship Id="rId9"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image" Target="../media/image8.wmf"/><Relationship Id="rId7" Type="http://schemas.openxmlformats.org/officeDocument/2006/relationships/slide" Target="slide14.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slide" Target="slide6.xml"/><Relationship Id="rId5" Type="http://schemas.openxmlformats.org/officeDocument/2006/relationships/slide" Target="slide7.xml"/><Relationship Id="rId10" Type="http://schemas.openxmlformats.org/officeDocument/2006/relationships/slide" Target="slide23.xml"/><Relationship Id="rId4" Type="http://schemas.openxmlformats.org/officeDocument/2006/relationships/slide" Target="slide13.xml"/><Relationship Id="rId9" Type="http://schemas.openxmlformats.org/officeDocument/2006/relationships/slide" Target="slide15.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slide" Target="slide3.xml"/><Relationship Id="rId5" Type="http://schemas.openxmlformats.org/officeDocument/2006/relationships/slide" Target="slide10.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7.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t08"/>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100" name="WordArt 4"/>
          <p:cNvSpPr>
            <a:spLocks noChangeArrowheads="1" noChangeShapeType="1" noTextEdit="1"/>
          </p:cNvSpPr>
          <p:nvPr/>
        </p:nvSpPr>
        <p:spPr bwMode="auto">
          <a:xfrm>
            <a:off x="957610" y="1119188"/>
            <a:ext cx="6303615" cy="1862137"/>
          </a:xfrm>
          <a:prstGeom prst="rect">
            <a:avLst/>
          </a:prstGeom>
        </p:spPr>
        <p:txBody>
          <a:bodyPr wrap="none" fromWordArt="1">
            <a:prstTxWarp prst="textPlain">
              <a:avLst>
                <a:gd name="adj" fmla="val 50000"/>
              </a:avLst>
            </a:prstTxWarp>
          </a:bodyPr>
          <a:lstStyle/>
          <a:p>
            <a:pPr algn="ctr"/>
            <a:r>
              <a:rPr lang="ru-RU" sz="3600" kern="10" dirty="0" err="1">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rPr>
              <a:t>Желіні</a:t>
            </a:r>
            <a:r>
              <a:rPr lang="ru-RU" sz="3600" kern="10" dirty="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rPr>
              <a:t> </a:t>
            </a:r>
            <a:r>
              <a:rPr lang="ru-RU" sz="3600" kern="10" dirty="0" err="1">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rPr>
              <a:t>пайдалануда</a:t>
            </a:r>
            <a:r>
              <a:rPr lang="ru-RU" sz="3600" kern="10" dirty="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rPr>
              <a:t> </a:t>
            </a:r>
            <a:endParaRPr lang="ru-RU" sz="3600" kern="10" dirty="0" smtClean="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endParaRPr>
          </a:p>
          <a:p>
            <a:pPr algn="ctr"/>
            <a:r>
              <a:rPr lang="ru-RU" sz="3600" kern="10" dirty="0" err="1" smtClean="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rPr>
              <a:t>тиімді</a:t>
            </a:r>
            <a:r>
              <a:rPr lang="ru-RU" sz="3600" kern="10" dirty="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rPr>
              <a:t> </a:t>
            </a:r>
            <a:r>
              <a:rPr lang="ru-RU" sz="3600" kern="10" dirty="0" err="1" smtClean="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rPr>
              <a:t>электронды</a:t>
            </a:r>
            <a:endParaRPr lang="ru-RU" sz="3600" kern="10" dirty="0" smtClean="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endParaRPr>
          </a:p>
          <a:p>
            <a:pPr algn="ctr"/>
            <a:r>
              <a:rPr lang="ru-RU" sz="3600" kern="10" dirty="0" err="1" smtClean="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rPr>
              <a:t>оқулық</a:t>
            </a:r>
            <a:endParaRPr lang="ru-RU" sz="3600" kern="10" dirty="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endParaRPr>
          </a:p>
          <a:p>
            <a:pPr algn="ctr"/>
            <a:endParaRPr lang="ru-RU" sz="3600" kern="10" dirty="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endParaRPr>
          </a:p>
        </p:txBody>
      </p:sp>
      <p:sp>
        <p:nvSpPr>
          <p:cNvPr id="4101" name="WordArt 3"/>
          <p:cNvSpPr>
            <a:spLocks noChangeArrowheads="1" noChangeShapeType="1" noTextEdit="1"/>
          </p:cNvSpPr>
          <p:nvPr/>
        </p:nvSpPr>
        <p:spPr bwMode="auto">
          <a:xfrm>
            <a:off x="1571625" y="4572000"/>
            <a:ext cx="5689600" cy="1303338"/>
          </a:xfrm>
          <a:prstGeom prst="rect">
            <a:avLst/>
          </a:prstGeom>
        </p:spPr>
        <p:txBody>
          <a:bodyPr wrap="none" fromWordArt="1">
            <a:prstTxWarp prst="textPlain">
              <a:avLst>
                <a:gd name="adj" fmla="val 50000"/>
              </a:avLst>
            </a:prstTxWarp>
          </a:bodyPr>
          <a:lstStyle/>
          <a:p>
            <a:pPr algn="ctr"/>
            <a:endParaRPr lang="ru-RU" sz="3600" kern="10" dirty="0">
              <a:ln w="19050">
                <a:solidFill>
                  <a:srgbClr val="99CCFF"/>
                </a:solidFill>
                <a:round/>
                <a:headEnd/>
                <a:tailEnd/>
              </a:ln>
              <a:solidFill>
                <a:srgbClr val="FF0000"/>
              </a:solidFill>
              <a:effectLst>
                <a:outerShdw dist="35921" dir="2700000" algn="ctr" rotWithShape="0">
                  <a:srgbClr val="990000"/>
                </a:outerShdw>
              </a:effectLst>
              <a:latin typeface="Times New Roman"/>
              <a:cs typeface="Times New Roman"/>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Grp="1" noChangeArrowheads="1"/>
          </p:cNvSpPr>
          <p:nvPr>
            <p:ph type="sldNum" sz="quarter" idx="12"/>
          </p:nvPr>
        </p:nvSpPr>
        <p:spPr/>
        <p:txBody>
          <a:bodyPr/>
          <a:lstStyle/>
          <a:p>
            <a:pPr>
              <a:defRPr/>
            </a:pPr>
            <a:fld id="{39CC99EE-5D1B-47EE-9B64-4886A375D2E8}" type="slidenum">
              <a:rPr lang="ru-RU"/>
              <a:pPr>
                <a:defRPr/>
              </a:pPr>
              <a:t>10</a:t>
            </a:fld>
            <a:endParaRPr lang="ru-RU"/>
          </a:p>
        </p:txBody>
      </p:sp>
      <p:sp>
        <p:nvSpPr>
          <p:cNvPr id="12291" name="Text Box 2"/>
          <p:cNvSpPr txBox="1">
            <a:spLocks noChangeArrowheads="1"/>
          </p:cNvSpPr>
          <p:nvPr/>
        </p:nvSpPr>
        <p:spPr bwMode="auto">
          <a:xfrm>
            <a:off x="611188" y="2205038"/>
            <a:ext cx="3960812" cy="2586037"/>
          </a:xfrm>
          <a:prstGeom prst="rect">
            <a:avLst/>
          </a:prstGeom>
          <a:noFill/>
          <a:ln w="9525">
            <a:noFill/>
            <a:miter lim="800000"/>
            <a:headEnd/>
            <a:tailEnd/>
          </a:ln>
        </p:spPr>
        <p:txBody>
          <a:bodyPr>
            <a:spAutoFit/>
          </a:bodyPr>
          <a:lstStyle/>
          <a:p>
            <a:pPr>
              <a:spcBef>
                <a:spcPct val="50000"/>
              </a:spcBef>
            </a:pPr>
            <a:r>
              <a:rPr lang="ru-MO" b="1">
                <a:latin typeface="Times New Roman" pitchFamily="18" charset="0"/>
              </a:rPr>
              <a:t>БІР ОРТАЛЫҚТАН БАСҚАРЫЛАТЫН ЖЕЛІНІ</a:t>
            </a:r>
            <a:r>
              <a:rPr lang="ru-RU">
                <a:latin typeface="Times New Roman" pitchFamily="18" charset="0"/>
              </a:rPr>
              <a:t> </a:t>
            </a:r>
            <a:r>
              <a:rPr lang="ru-RU" b="1">
                <a:latin typeface="Times New Roman" pitchFamily="18" charset="0"/>
              </a:rPr>
              <a:t>«Клиент - сервер»</a:t>
            </a:r>
            <a:r>
              <a:rPr lang="ru-MO" b="1">
                <a:latin typeface="Times New Roman" pitchFamily="18" charset="0"/>
              </a:rPr>
              <a:t> желісі</a:t>
            </a:r>
            <a:r>
              <a:rPr lang="ru-MO">
                <a:latin typeface="Times New Roman" pitchFamily="18" charset="0"/>
              </a:rPr>
              <a:t> деп те айтады:</a:t>
            </a:r>
            <a:r>
              <a:rPr lang="ru-RU">
                <a:latin typeface="Times New Roman" pitchFamily="18" charset="0"/>
              </a:rPr>
              <a:t/>
            </a:r>
            <a:br>
              <a:rPr lang="ru-RU">
                <a:latin typeface="Times New Roman" pitchFamily="18" charset="0"/>
              </a:rPr>
            </a:br>
            <a:r>
              <a:rPr lang="ru-RU" b="1">
                <a:latin typeface="Times New Roman" pitchFamily="18" charset="0"/>
              </a:rPr>
              <a:t>Клиент </a:t>
            </a:r>
            <a:r>
              <a:rPr lang="ru-RU">
                <a:latin typeface="Times New Roman" pitchFamily="18" charset="0"/>
              </a:rPr>
              <a:t>– </a:t>
            </a:r>
            <a:r>
              <a:rPr lang="ru-MO">
                <a:latin typeface="Times New Roman" pitchFamily="18" charset="0"/>
              </a:rPr>
              <a:t>өзіне қызмет көрсетуді сұрайтын</a:t>
            </a:r>
            <a:r>
              <a:rPr lang="ru-RU">
                <a:latin typeface="Times New Roman" pitchFamily="18" charset="0"/>
              </a:rPr>
              <a:t> объект (компьютер </a:t>
            </a:r>
            <a:r>
              <a:rPr lang="ru-MO">
                <a:latin typeface="Times New Roman" pitchFamily="18" charset="0"/>
              </a:rPr>
              <a:t>немесе </a:t>
            </a:r>
            <a:r>
              <a:rPr lang="ru-RU">
                <a:latin typeface="Times New Roman" pitchFamily="18" charset="0"/>
              </a:rPr>
              <a:t> программа).</a:t>
            </a:r>
            <a:br>
              <a:rPr lang="ru-RU">
                <a:latin typeface="Times New Roman" pitchFamily="18" charset="0"/>
              </a:rPr>
            </a:br>
            <a:r>
              <a:rPr lang="ru-RU" b="1">
                <a:latin typeface="Times New Roman" pitchFamily="18" charset="0"/>
              </a:rPr>
              <a:t>Сервер</a:t>
            </a:r>
            <a:r>
              <a:rPr lang="ru-RU">
                <a:latin typeface="Times New Roman" pitchFamily="18" charset="0"/>
              </a:rPr>
              <a:t> – </a:t>
            </a:r>
            <a:r>
              <a:rPr lang="ru-MO">
                <a:latin typeface="Times New Roman" pitchFamily="18" charset="0"/>
              </a:rPr>
              <a:t>басқаға</a:t>
            </a:r>
            <a:r>
              <a:rPr lang="en-US">
                <a:latin typeface="Times New Roman" pitchFamily="18" charset="0"/>
              </a:rPr>
              <a:t> </a:t>
            </a:r>
            <a:r>
              <a:rPr lang="ru-MO">
                <a:latin typeface="Times New Roman" pitchFamily="18" charset="0"/>
              </a:rPr>
              <a:t>қызмет көрсететін </a:t>
            </a:r>
            <a:r>
              <a:rPr lang="ru-RU">
                <a:latin typeface="Times New Roman" pitchFamily="18" charset="0"/>
              </a:rPr>
              <a:t>объект.   </a:t>
            </a:r>
          </a:p>
        </p:txBody>
      </p:sp>
      <p:sp>
        <p:nvSpPr>
          <p:cNvPr id="12292" name="Text Box 4"/>
          <p:cNvSpPr txBox="1">
            <a:spLocks noChangeArrowheads="1"/>
          </p:cNvSpPr>
          <p:nvPr/>
        </p:nvSpPr>
        <p:spPr bwMode="auto">
          <a:xfrm>
            <a:off x="4932363" y="2205038"/>
            <a:ext cx="3887787" cy="1465262"/>
          </a:xfrm>
          <a:prstGeom prst="rect">
            <a:avLst/>
          </a:prstGeom>
          <a:noFill/>
          <a:ln w="9525">
            <a:noFill/>
            <a:miter lim="800000"/>
            <a:headEnd/>
            <a:tailEnd/>
          </a:ln>
        </p:spPr>
        <p:txBody>
          <a:bodyPr>
            <a:spAutoFit/>
          </a:bodyPr>
          <a:lstStyle/>
          <a:p>
            <a:pPr>
              <a:spcBef>
                <a:spcPct val="50000"/>
              </a:spcBef>
            </a:pPr>
            <a:r>
              <a:rPr lang="ru-MO" b="1" i="1">
                <a:solidFill>
                  <a:schemeClr val="tx2"/>
                </a:solidFill>
                <a:latin typeface="Times New Roman" pitchFamily="18" charset="0"/>
              </a:rPr>
              <a:t>БІР ДЕҢГЕЙЛІ КОМПЬЮТЕРЛЕР ЖЕЛІСІ</a:t>
            </a:r>
            <a:r>
              <a:rPr lang="ru-RU" b="1" i="1">
                <a:solidFill>
                  <a:schemeClr val="tx2"/>
                </a:solidFill>
                <a:latin typeface="Times New Roman" pitchFamily="18" charset="0"/>
              </a:rPr>
              <a:t> </a:t>
            </a:r>
            <a:r>
              <a:rPr lang="ru-MO" b="1" i="1">
                <a:solidFill>
                  <a:schemeClr val="tx2"/>
                </a:solidFill>
                <a:latin typeface="Times New Roman" pitchFamily="18" charset="0"/>
              </a:rPr>
              <a:t> </a:t>
            </a:r>
            <a:r>
              <a:rPr lang="ru-RU" b="1">
                <a:solidFill>
                  <a:schemeClr val="tx2"/>
                </a:solidFill>
                <a:latin typeface="Times New Roman" pitchFamily="18" charset="0"/>
              </a:rPr>
              <a:t>(</a:t>
            </a:r>
            <a:r>
              <a:rPr lang="ru-MO" b="1">
                <a:solidFill>
                  <a:schemeClr val="tx2"/>
                </a:solidFill>
                <a:latin typeface="Times New Roman" pitchFamily="18" charset="0"/>
              </a:rPr>
              <a:t>БІР </a:t>
            </a:r>
            <a:r>
              <a:rPr lang="ru-RU" b="1">
                <a:solidFill>
                  <a:schemeClr val="tx2"/>
                </a:solidFill>
                <a:latin typeface="Times New Roman" pitchFamily="18" charset="0"/>
              </a:rPr>
              <a:t>РАНГ</a:t>
            </a:r>
            <a:r>
              <a:rPr lang="ru-MO" b="1">
                <a:solidFill>
                  <a:schemeClr val="tx2"/>
                </a:solidFill>
                <a:latin typeface="Times New Roman" pitchFamily="18" charset="0"/>
              </a:rPr>
              <a:t>ЫЛЫ</a:t>
            </a:r>
            <a:r>
              <a:rPr lang="ru-RU" b="1">
                <a:solidFill>
                  <a:schemeClr val="tx2"/>
                </a:solidFill>
                <a:latin typeface="Times New Roman" pitchFamily="18" charset="0"/>
              </a:rPr>
              <a:t>)</a:t>
            </a:r>
            <a:r>
              <a:rPr lang="ru-MO" b="1">
                <a:solidFill>
                  <a:schemeClr val="tx2"/>
                </a:solidFill>
                <a:latin typeface="Times New Roman" pitchFamily="18" charset="0"/>
              </a:rPr>
              <a:t> </a:t>
            </a:r>
            <a:r>
              <a:rPr lang="ru-RU">
                <a:solidFill>
                  <a:schemeClr val="tx2"/>
                </a:solidFill>
                <a:latin typeface="Times New Roman" pitchFamily="18" charset="0"/>
              </a:rPr>
              <a:t>– Мұнда желіні басқаруда барлық компьютерлер тең құқықты болып саналады.</a:t>
            </a:r>
            <a:endParaRPr lang="ru-RU" b="1" i="1">
              <a:solidFill>
                <a:schemeClr val="tx2"/>
              </a:solidFill>
              <a:latin typeface="Times New Roman" pitchFamily="18" charset="0"/>
            </a:endParaRPr>
          </a:p>
        </p:txBody>
      </p:sp>
      <p:sp>
        <p:nvSpPr>
          <p:cNvPr id="12293" name="Text Box 6"/>
          <p:cNvSpPr txBox="1">
            <a:spLocks noChangeArrowheads="1"/>
          </p:cNvSpPr>
          <p:nvPr/>
        </p:nvSpPr>
        <p:spPr bwMode="auto">
          <a:xfrm>
            <a:off x="2555875" y="404813"/>
            <a:ext cx="4321175" cy="457200"/>
          </a:xfrm>
          <a:prstGeom prst="rect">
            <a:avLst/>
          </a:prstGeom>
          <a:noFill/>
          <a:ln w="9525">
            <a:noFill/>
            <a:miter lim="800000"/>
            <a:headEnd/>
            <a:tailEnd/>
          </a:ln>
        </p:spPr>
        <p:txBody>
          <a:bodyPr>
            <a:spAutoFit/>
          </a:bodyPr>
          <a:lstStyle/>
          <a:p>
            <a:pPr algn="ctr">
              <a:spcBef>
                <a:spcPct val="50000"/>
              </a:spcBef>
            </a:pPr>
            <a:r>
              <a:rPr lang="kk-KZ" sz="2400"/>
              <a:t>Жергілікті желінің түрлері</a:t>
            </a:r>
            <a:endParaRPr lang="ru-RU" sz="2400"/>
          </a:p>
        </p:txBody>
      </p:sp>
      <p:sp>
        <p:nvSpPr>
          <p:cNvPr id="12294" name="Line 7"/>
          <p:cNvSpPr>
            <a:spLocks noChangeShapeType="1"/>
          </p:cNvSpPr>
          <p:nvPr/>
        </p:nvSpPr>
        <p:spPr bwMode="auto">
          <a:xfrm flipH="1">
            <a:off x="2124075" y="836613"/>
            <a:ext cx="2232025" cy="1368425"/>
          </a:xfrm>
          <a:prstGeom prst="line">
            <a:avLst/>
          </a:prstGeom>
          <a:noFill/>
          <a:ln w="9525">
            <a:solidFill>
              <a:schemeClr val="tx1"/>
            </a:solidFill>
            <a:round/>
            <a:headEnd/>
            <a:tailEnd type="triangle" w="med" len="med"/>
          </a:ln>
        </p:spPr>
        <p:txBody>
          <a:bodyPr/>
          <a:lstStyle/>
          <a:p>
            <a:endParaRPr lang="ru-RU"/>
          </a:p>
        </p:txBody>
      </p:sp>
      <p:sp>
        <p:nvSpPr>
          <p:cNvPr id="12295" name="Line 8"/>
          <p:cNvSpPr>
            <a:spLocks noChangeShapeType="1"/>
          </p:cNvSpPr>
          <p:nvPr/>
        </p:nvSpPr>
        <p:spPr bwMode="auto">
          <a:xfrm>
            <a:off x="4643438" y="765175"/>
            <a:ext cx="2087562" cy="1439863"/>
          </a:xfrm>
          <a:prstGeom prst="line">
            <a:avLst/>
          </a:prstGeom>
          <a:noFill/>
          <a:ln w="9525">
            <a:solidFill>
              <a:schemeClr val="tx1"/>
            </a:solidFill>
            <a:round/>
            <a:headEnd/>
            <a:tailEnd type="triangle" w="med" len="med"/>
          </a:ln>
        </p:spPr>
        <p:txBody>
          <a:bodyPr/>
          <a:lstStyle/>
          <a:p>
            <a:endParaRPr lang="ru-RU"/>
          </a:p>
        </p:txBody>
      </p:sp>
      <p:sp>
        <p:nvSpPr>
          <p:cNvPr id="12296" name="AutoShape 9">
            <a:hlinkClick r:id="rId3" action="ppaction://hlinksldjump"/>
          </p:cNvPr>
          <p:cNvSpPr>
            <a:spLocks noChangeArrowheads="1"/>
          </p:cNvSpPr>
          <p:nvPr/>
        </p:nvSpPr>
        <p:spPr bwMode="auto">
          <a:xfrm>
            <a:off x="7164388" y="6308725"/>
            <a:ext cx="1511300" cy="217488"/>
          </a:xfrm>
          <a:prstGeom prst="rightArrow">
            <a:avLst>
              <a:gd name="adj1" fmla="val 50000"/>
              <a:gd name="adj2" fmla="val 173722"/>
            </a:avLst>
          </a:prstGeom>
          <a:solidFill>
            <a:schemeClr val="accent1"/>
          </a:solidFill>
          <a:ln w="9525">
            <a:solidFill>
              <a:schemeClr val="tx1"/>
            </a:solidFill>
            <a:miter lim="800000"/>
            <a:headEnd/>
            <a:tailEnd/>
          </a:ln>
        </p:spPr>
        <p:txBody>
          <a:bodyPr wrap="none" anchor="ctr"/>
          <a:lstStyle/>
          <a:p>
            <a:endParaRPr lang="ru-RU"/>
          </a:p>
        </p:txBody>
      </p:sp>
      <p:sp>
        <p:nvSpPr>
          <p:cNvPr id="12297" name="AutoShape 10">
            <a:hlinkClick r:id="rId4"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96850"/>
            <a:ext cx="7772400" cy="946150"/>
          </a:xfrm>
        </p:spPr>
        <p:txBody>
          <a:bodyPr/>
          <a:lstStyle/>
          <a:p>
            <a:r>
              <a:rPr lang="ru-RU" sz="2800" b="1" i="1" smtClean="0">
                <a:solidFill>
                  <a:srgbClr val="000099"/>
                </a:solidFill>
              </a:rPr>
              <a:t>ТОПОЛОГИ</a:t>
            </a:r>
            <a:r>
              <a:rPr lang="ru-MO" sz="2800" b="1" i="1" smtClean="0">
                <a:solidFill>
                  <a:srgbClr val="000099"/>
                </a:solidFill>
              </a:rPr>
              <a:t>Я</a:t>
            </a:r>
            <a:r>
              <a:rPr lang="ru-RU" sz="2800" b="1" i="1" smtClean="0">
                <a:solidFill>
                  <a:srgbClr val="000099"/>
                </a:solidFill>
              </a:rPr>
              <a:t> </a:t>
            </a:r>
            <a:r>
              <a:rPr lang="ru-RU" sz="2800" b="1" i="1" smtClean="0">
                <a:solidFill>
                  <a:srgbClr val="000099"/>
                </a:solidFill>
                <a:latin typeface="KZ Times New Roman" pitchFamily="18" charset="0"/>
              </a:rPr>
              <a:t>(</a:t>
            </a:r>
            <a:r>
              <a:rPr lang="ru-MO" sz="2800" b="1" i="1" smtClean="0">
                <a:solidFill>
                  <a:srgbClr val="000099"/>
                </a:solidFill>
                <a:latin typeface="KZ Times New Roman" pitchFamily="18" charset="0"/>
              </a:rPr>
              <a:t>БАЙЛАНЫСУ ТӘСІЛІ</a:t>
            </a:r>
            <a:r>
              <a:rPr lang="ru-RU" sz="2800" b="1" i="1" smtClean="0">
                <a:solidFill>
                  <a:srgbClr val="000099"/>
                </a:solidFill>
                <a:latin typeface="KZ Times New Roman" pitchFamily="18" charset="0"/>
              </a:rPr>
              <a:t>)</a:t>
            </a:r>
            <a:r>
              <a:rPr lang="ru-MO" sz="2800" b="1" i="1" smtClean="0">
                <a:solidFill>
                  <a:srgbClr val="000099"/>
                </a:solidFill>
                <a:latin typeface="KZ Times New Roman" pitchFamily="18" charset="0"/>
              </a:rPr>
              <a:t> БОЙЫНША ЖЕЛІЛЕРДІҢ</a:t>
            </a:r>
            <a:r>
              <a:rPr lang="ru-RU" sz="2800" b="1" i="1" smtClean="0">
                <a:solidFill>
                  <a:srgbClr val="000099"/>
                </a:solidFill>
                <a:latin typeface="KZ Times New Roman" pitchFamily="18" charset="0"/>
              </a:rPr>
              <a:t> </a:t>
            </a:r>
            <a:r>
              <a:rPr lang="ru-MO" sz="2800" b="1" i="1" smtClean="0">
                <a:solidFill>
                  <a:srgbClr val="000099"/>
                </a:solidFill>
                <a:latin typeface="KZ Times New Roman" pitchFamily="18" charset="0"/>
              </a:rPr>
              <a:t>ЖІКТЕЛУІ</a:t>
            </a:r>
            <a:r>
              <a:rPr lang="ru-RU" sz="2800" b="1" i="1" smtClean="0">
                <a:solidFill>
                  <a:srgbClr val="000099"/>
                </a:solidFill>
                <a:latin typeface="KZ Times New Roman" pitchFamily="18" charset="0"/>
              </a:rPr>
              <a:t>:</a:t>
            </a:r>
          </a:p>
        </p:txBody>
      </p:sp>
      <p:grpSp>
        <p:nvGrpSpPr>
          <p:cNvPr id="13315" name="Group 3"/>
          <p:cNvGrpSpPr>
            <a:grpSpLocks/>
          </p:cNvGrpSpPr>
          <p:nvPr/>
        </p:nvGrpSpPr>
        <p:grpSpPr bwMode="auto">
          <a:xfrm>
            <a:off x="685800" y="1600200"/>
            <a:ext cx="3657600" cy="2571750"/>
            <a:chOff x="576" y="1104"/>
            <a:chExt cx="2304" cy="1620"/>
          </a:xfrm>
        </p:grpSpPr>
        <p:sp>
          <p:nvSpPr>
            <p:cNvPr id="13357" name="Line 4"/>
            <p:cNvSpPr>
              <a:spLocks noChangeShapeType="1"/>
            </p:cNvSpPr>
            <p:nvPr/>
          </p:nvSpPr>
          <p:spPr bwMode="auto">
            <a:xfrm>
              <a:off x="960" y="1656"/>
              <a:ext cx="1728" cy="0"/>
            </a:xfrm>
            <a:prstGeom prst="line">
              <a:avLst/>
            </a:prstGeom>
            <a:noFill/>
            <a:ln w="38100">
              <a:solidFill>
                <a:srgbClr val="000000"/>
              </a:solidFill>
              <a:round/>
              <a:headEnd/>
              <a:tailEnd/>
            </a:ln>
          </p:spPr>
          <p:txBody>
            <a:bodyPr/>
            <a:lstStyle/>
            <a:p>
              <a:endParaRPr lang="ru-RU"/>
            </a:p>
          </p:txBody>
        </p:sp>
        <p:sp>
          <p:nvSpPr>
            <p:cNvPr id="13358" name="Line 5"/>
            <p:cNvSpPr>
              <a:spLocks noChangeShapeType="1"/>
            </p:cNvSpPr>
            <p:nvPr/>
          </p:nvSpPr>
          <p:spPr bwMode="auto">
            <a:xfrm>
              <a:off x="1248" y="1512"/>
              <a:ext cx="0" cy="144"/>
            </a:xfrm>
            <a:prstGeom prst="line">
              <a:avLst/>
            </a:prstGeom>
            <a:noFill/>
            <a:ln w="38100">
              <a:solidFill>
                <a:srgbClr val="000000"/>
              </a:solidFill>
              <a:round/>
              <a:headEnd/>
              <a:tailEnd/>
            </a:ln>
          </p:spPr>
          <p:txBody>
            <a:bodyPr/>
            <a:lstStyle/>
            <a:p>
              <a:endParaRPr lang="ru-RU"/>
            </a:p>
          </p:txBody>
        </p:sp>
        <p:sp>
          <p:nvSpPr>
            <p:cNvPr id="13359" name="Line 6"/>
            <p:cNvSpPr>
              <a:spLocks noChangeShapeType="1"/>
            </p:cNvSpPr>
            <p:nvPr/>
          </p:nvSpPr>
          <p:spPr bwMode="auto">
            <a:xfrm>
              <a:off x="1824" y="1488"/>
              <a:ext cx="0" cy="168"/>
            </a:xfrm>
            <a:prstGeom prst="line">
              <a:avLst/>
            </a:prstGeom>
            <a:noFill/>
            <a:ln w="38100">
              <a:solidFill>
                <a:srgbClr val="000000"/>
              </a:solidFill>
              <a:round/>
              <a:headEnd/>
              <a:tailEnd/>
            </a:ln>
          </p:spPr>
          <p:txBody>
            <a:bodyPr/>
            <a:lstStyle/>
            <a:p>
              <a:endParaRPr lang="ru-RU"/>
            </a:p>
          </p:txBody>
        </p:sp>
        <p:sp>
          <p:nvSpPr>
            <p:cNvPr id="13360" name="Line 7"/>
            <p:cNvSpPr>
              <a:spLocks noChangeShapeType="1"/>
            </p:cNvSpPr>
            <p:nvPr/>
          </p:nvSpPr>
          <p:spPr bwMode="auto">
            <a:xfrm>
              <a:off x="2400" y="1512"/>
              <a:ext cx="0" cy="144"/>
            </a:xfrm>
            <a:prstGeom prst="line">
              <a:avLst/>
            </a:prstGeom>
            <a:noFill/>
            <a:ln w="38100">
              <a:solidFill>
                <a:srgbClr val="000000"/>
              </a:solidFill>
              <a:round/>
              <a:headEnd/>
              <a:tailEnd/>
            </a:ln>
          </p:spPr>
          <p:txBody>
            <a:bodyPr/>
            <a:lstStyle/>
            <a:p>
              <a:endParaRPr lang="ru-RU"/>
            </a:p>
          </p:txBody>
        </p:sp>
        <p:sp>
          <p:nvSpPr>
            <p:cNvPr id="13361" name="Line 8"/>
            <p:cNvSpPr>
              <a:spLocks noChangeShapeType="1"/>
            </p:cNvSpPr>
            <p:nvPr/>
          </p:nvSpPr>
          <p:spPr bwMode="auto">
            <a:xfrm>
              <a:off x="1536" y="1656"/>
              <a:ext cx="0" cy="144"/>
            </a:xfrm>
            <a:prstGeom prst="line">
              <a:avLst/>
            </a:prstGeom>
            <a:noFill/>
            <a:ln w="38100">
              <a:solidFill>
                <a:srgbClr val="000000"/>
              </a:solidFill>
              <a:round/>
              <a:headEnd/>
              <a:tailEnd/>
            </a:ln>
          </p:spPr>
          <p:txBody>
            <a:bodyPr/>
            <a:lstStyle/>
            <a:p>
              <a:endParaRPr lang="ru-RU"/>
            </a:p>
          </p:txBody>
        </p:sp>
        <p:sp>
          <p:nvSpPr>
            <p:cNvPr id="13362" name="Line 9"/>
            <p:cNvSpPr>
              <a:spLocks noChangeShapeType="1"/>
            </p:cNvSpPr>
            <p:nvPr/>
          </p:nvSpPr>
          <p:spPr bwMode="auto">
            <a:xfrm>
              <a:off x="2112" y="1656"/>
              <a:ext cx="0" cy="144"/>
            </a:xfrm>
            <a:prstGeom prst="line">
              <a:avLst/>
            </a:prstGeom>
            <a:noFill/>
            <a:ln w="38100">
              <a:solidFill>
                <a:srgbClr val="000000"/>
              </a:solidFill>
              <a:round/>
              <a:headEnd/>
              <a:tailEnd/>
            </a:ln>
          </p:spPr>
          <p:txBody>
            <a:bodyPr/>
            <a:lstStyle/>
            <a:p>
              <a:endParaRPr lang="ru-RU"/>
            </a:p>
          </p:txBody>
        </p:sp>
        <p:sp>
          <p:nvSpPr>
            <p:cNvPr id="13363" name="Text Box 10"/>
            <p:cNvSpPr txBox="1">
              <a:spLocks noChangeArrowheads="1"/>
            </p:cNvSpPr>
            <p:nvPr/>
          </p:nvSpPr>
          <p:spPr bwMode="auto">
            <a:xfrm>
              <a:off x="576" y="1248"/>
              <a:ext cx="336" cy="288"/>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1.</a:t>
              </a:r>
              <a:endParaRPr lang="ru-RU" sz="2400" b="1">
                <a:latin typeface="Times New Roman" pitchFamily="18" charset="0"/>
              </a:endParaRPr>
            </a:p>
          </p:txBody>
        </p:sp>
        <p:pic>
          <p:nvPicPr>
            <p:cNvPr id="13364" name="Picture 11" descr="Computer"/>
            <p:cNvPicPr>
              <a:picLocks noChangeAspect="1" noChangeArrowheads="1"/>
            </p:cNvPicPr>
            <p:nvPr/>
          </p:nvPicPr>
          <p:blipFill>
            <a:blip r:embed="rId2" cstate="print"/>
            <a:srcRect/>
            <a:stretch>
              <a:fillRect/>
            </a:stretch>
          </p:blipFill>
          <p:spPr bwMode="auto">
            <a:xfrm>
              <a:off x="1008" y="1104"/>
              <a:ext cx="396" cy="396"/>
            </a:xfrm>
            <a:prstGeom prst="rect">
              <a:avLst/>
            </a:prstGeom>
            <a:noFill/>
            <a:ln w="9525">
              <a:noFill/>
              <a:miter lim="800000"/>
              <a:headEnd/>
              <a:tailEnd/>
            </a:ln>
          </p:spPr>
        </p:pic>
        <p:pic>
          <p:nvPicPr>
            <p:cNvPr id="13365" name="Picture 12" descr="Computer"/>
            <p:cNvPicPr>
              <a:picLocks noChangeAspect="1" noChangeArrowheads="1"/>
            </p:cNvPicPr>
            <p:nvPr/>
          </p:nvPicPr>
          <p:blipFill>
            <a:blip r:embed="rId2" cstate="print"/>
            <a:srcRect/>
            <a:stretch>
              <a:fillRect/>
            </a:stretch>
          </p:blipFill>
          <p:spPr bwMode="auto">
            <a:xfrm>
              <a:off x="1584" y="1104"/>
              <a:ext cx="396" cy="396"/>
            </a:xfrm>
            <a:prstGeom prst="rect">
              <a:avLst/>
            </a:prstGeom>
            <a:noFill/>
            <a:ln w="9525">
              <a:noFill/>
              <a:miter lim="800000"/>
              <a:headEnd/>
              <a:tailEnd/>
            </a:ln>
          </p:spPr>
        </p:pic>
        <p:pic>
          <p:nvPicPr>
            <p:cNvPr id="13366" name="Picture 13" descr="Computer"/>
            <p:cNvPicPr>
              <a:picLocks noChangeAspect="1" noChangeArrowheads="1"/>
            </p:cNvPicPr>
            <p:nvPr/>
          </p:nvPicPr>
          <p:blipFill>
            <a:blip r:embed="rId2" cstate="print"/>
            <a:srcRect/>
            <a:stretch>
              <a:fillRect/>
            </a:stretch>
          </p:blipFill>
          <p:spPr bwMode="auto">
            <a:xfrm>
              <a:off x="2208" y="1104"/>
              <a:ext cx="396" cy="396"/>
            </a:xfrm>
            <a:prstGeom prst="rect">
              <a:avLst/>
            </a:prstGeom>
            <a:noFill/>
            <a:ln w="9525">
              <a:noFill/>
              <a:miter lim="800000"/>
              <a:headEnd/>
              <a:tailEnd/>
            </a:ln>
          </p:spPr>
        </p:pic>
        <p:pic>
          <p:nvPicPr>
            <p:cNvPr id="13367" name="Picture 14" descr="Computer"/>
            <p:cNvPicPr>
              <a:picLocks noChangeAspect="1" noChangeArrowheads="1"/>
            </p:cNvPicPr>
            <p:nvPr/>
          </p:nvPicPr>
          <p:blipFill>
            <a:blip r:embed="rId2" cstate="print"/>
            <a:srcRect/>
            <a:stretch>
              <a:fillRect/>
            </a:stretch>
          </p:blipFill>
          <p:spPr bwMode="auto">
            <a:xfrm>
              <a:off x="1344" y="1776"/>
              <a:ext cx="396" cy="396"/>
            </a:xfrm>
            <a:prstGeom prst="rect">
              <a:avLst/>
            </a:prstGeom>
            <a:noFill/>
            <a:ln w="9525">
              <a:noFill/>
              <a:miter lim="800000"/>
              <a:headEnd/>
              <a:tailEnd/>
            </a:ln>
          </p:spPr>
        </p:pic>
        <p:pic>
          <p:nvPicPr>
            <p:cNvPr id="13368" name="Picture 15" descr="Computer"/>
            <p:cNvPicPr>
              <a:picLocks noChangeAspect="1" noChangeArrowheads="1"/>
            </p:cNvPicPr>
            <p:nvPr/>
          </p:nvPicPr>
          <p:blipFill>
            <a:blip r:embed="rId2" cstate="print"/>
            <a:srcRect/>
            <a:stretch>
              <a:fillRect/>
            </a:stretch>
          </p:blipFill>
          <p:spPr bwMode="auto">
            <a:xfrm>
              <a:off x="1968" y="1776"/>
              <a:ext cx="396" cy="396"/>
            </a:xfrm>
            <a:prstGeom prst="rect">
              <a:avLst/>
            </a:prstGeom>
            <a:noFill/>
            <a:ln w="9525">
              <a:noFill/>
              <a:miter lim="800000"/>
              <a:headEnd/>
              <a:tailEnd/>
            </a:ln>
          </p:spPr>
        </p:pic>
        <p:sp>
          <p:nvSpPr>
            <p:cNvPr id="13369" name="Rectangle 16"/>
            <p:cNvSpPr>
              <a:spLocks noChangeArrowheads="1"/>
            </p:cNvSpPr>
            <p:nvPr/>
          </p:nvSpPr>
          <p:spPr bwMode="auto">
            <a:xfrm>
              <a:off x="768" y="2160"/>
              <a:ext cx="2112" cy="564"/>
            </a:xfrm>
            <a:prstGeom prst="rect">
              <a:avLst/>
            </a:prstGeom>
            <a:noFill/>
            <a:ln w="9525">
              <a:noFill/>
              <a:miter lim="800000"/>
              <a:headEnd/>
              <a:tailEnd/>
            </a:ln>
          </p:spPr>
          <p:txBody>
            <a:bodyPr>
              <a:spAutoFit/>
            </a:bodyPr>
            <a:lstStyle/>
            <a:p>
              <a:pPr eaLnBrk="0" hangingPunct="0">
                <a:spcBef>
                  <a:spcPct val="20000"/>
                </a:spcBef>
              </a:pPr>
              <a:r>
                <a:rPr lang="ru-MO" sz="2400" b="1" i="1">
                  <a:solidFill>
                    <a:srgbClr val="000099"/>
                  </a:solidFill>
                  <a:latin typeface="KZ Times New Roman" pitchFamily="18" charset="0"/>
                </a:rPr>
                <a:t>Ш</a:t>
              </a:r>
              <a:r>
                <a:rPr lang="ru-RU" sz="2400" b="1" i="1">
                  <a:solidFill>
                    <a:srgbClr val="000099"/>
                  </a:solidFill>
                  <a:latin typeface="KZ Times New Roman" pitchFamily="18" charset="0"/>
                </a:rPr>
                <a:t>ина</a:t>
              </a:r>
              <a:r>
                <a:rPr lang="ru-MO" sz="2400" b="1" i="1">
                  <a:solidFill>
                    <a:srgbClr val="000099"/>
                  </a:solidFill>
                  <a:latin typeface="KZ Times New Roman" pitchFamily="18" charset="0"/>
                </a:rPr>
                <a:t>лық</a:t>
              </a:r>
              <a:r>
                <a:rPr lang="kk-KZ" sz="2400" b="1" i="1">
                  <a:solidFill>
                    <a:srgbClr val="000099"/>
                  </a:solidFill>
                  <a:latin typeface="KZ Times New Roman" pitchFamily="18" charset="0"/>
                </a:rPr>
                <a:t> </a:t>
              </a:r>
              <a:r>
                <a:rPr lang="ru-RU" sz="2400" b="1" i="1">
                  <a:solidFill>
                    <a:srgbClr val="000099"/>
                  </a:solidFill>
                  <a:latin typeface="KZ Times New Roman" pitchFamily="18" charset="0"/>
                </a:rPr>
                <a:t>топологи</a:t>
              </a:r>
              <a:r>
                <a:rPr lang="kk-KZ" sz="2400" b="1" i="1">
                  <a:solidFill>
                    <a:srgbClr val="000099"/>
                  </a:solidFill>
                  <a:latin typeface="KZ Times New Roman" pitchFamily="18" charset="0"/>
                </a:rPr>
                <a:t>я</a:t>
              </a:r>
              <a:r>
                <a:rPr lang="ru-RU" sz="2400" b="1" i="1">
                  <a:solidFill>
                    <a:srgbClr val="000099"/>
                  </a:solidFill>
                  <a:latin typeface="KZ Times New Roman" pitchFamily="18" charset="0"/>
                </a:rPr>
                <a:t>;</a:t>
              </a:r>
              <a:r>
                <a:rPr lang="ru-MO" sz="2400" i="1">
                  <a:solidFill>
                    <a:srgbClr val="000099"/>
                  </a:solidFill>
                  <a:latin typeface="KZ Times New Roman" pitchFamily="18" charset="0"/>
                </a:rPr>
                <a:t>  </a:t>
              </a:r>
              <a:endParaRPr lang="ru-RU" sz="2400" i="1">
                <a:solidFill>
                  <a:srgbClr val="000099"/>
                </a:solidFill>
                <a:latin typeface="KZ Times New Roman" pitchFamily="18" charset="0"/>
              </a:endParaRPr>
            </a:p>
            <a:p>
              <a:pPr eaLnBrk="0" hangingPunct="0">
                <a:spcBef>
                  <a:spcPct val="20000"/>
                </a:spcBef>
                <a:buFontTx/>
                <a:buChar char="•"/>
              </a:pPr>
              <a:endParaRPr lang="ru-RU" sz="2400">
                <a:solidFill>
                  <a:srgbClr val="000099"/>
                </a:solidFill>
                <a:latin typeface="KZ Times New Roman" pitchFamily="18" charset="0"/>
              </a:endParaRPr>
            </a:p>
          </p:txBody>
        </p:sp>
      </p:grpSp>
      <p:grpSp>
        <p:nvGrpSpPr>
          <p:cNvPr id="13316" name="Group 17"/>
          <p:cNvGrpSpPr>
            <a:grpSpLocks/>
          </p:cNvGrpSpPr>
          <p:nvPr/>
        </p:nvGrpSpPr>
        <p:grpSpPr bwMode="auto">
          <a:xfrm>
            <a:off x="5029200" y="1219200"/>
            <a:ext cx="3200400" cy="2667000"/>
            <a:chOff x="3216" y="912"/>
            <a:chExt cx="2016" cy="1680"/>
          </a:xfrm>
        </p:grpSpPr>
        <p:sp>
          <p:nvSpPr>
            <p:cNvPr id="13349" name="Oval 18"/>
            <p:cNvSpPr>
              <a:spLocks noChangeArrowheads="1"/>
            </p:cNvSpPr>
            <p:nvPr/>
          </p:nvSpPr>
          <p:spPr bwMode="auto">
            <a:xfrm>
              <a:off x="3792" y="1176"/>
              <a:ext cx="1008" cy="936"/>
            </a:xfrm>
            <a:prstGeom prst="ellipse">
              <a:avLst/>
            </a:prstGeom>
            <a:noFill/>
            <a:ln w="38100">
              <a:solidFill>
                <a:srgbClr val="000000"/>
              </a:solidFill>
              <a:round/>
              <a:headEnd/>
              <a:tailEnd/>
            </a:ln>
          </p:spPr>
          <p:txBody>
            <a:bodyPr/>
            <a:lstStyle/>
            <a:p>
              <a:endParaRPr lang="ru-RU"/>
            </a:p>
          </p:txBody>
        </p:sp>
        <p:sp>
          <p:nvSpPr>
            <p:cNvPr id="13350" name="Text Box 19"/>
            <p:cNvSpPr txBox="1">
              <a:spLocks noChangeArrowheads="1"/>
            </p:cNvSpPr>
            <p:nvPr/>
          </p:nvSpPr>
          <p:spPr bwMode="auto">
            <a:xfrm>
              <a:off x="3216" y="1248"/>
              <a:ext cx="384" cy="288"/>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2.</a:t>
              </a:r>
              <a:endParaRPr lang="ru-RU" sz="2400" b="1">
                <a:latin typeface="Times New Roman" pitchFamily="18" charset="0"/>
              </a:endParaRPr>
            </a:p>
          </p:txBody>
        </p:sp>
        <p:pic>
          <p:nvPicPr>
            <p:cNvPr id="13351" name="Picture 20" descr="Computer"/>
            <p:cNvPicPr>
              <a:picLocks noChangeAspect="1" noChangeArrowheads="1"/>
            </p:cNvPicPr>
            <p:nvPr/>
          </p:nvPicPr>
          <p:blipFill>
            <a:blip r:embed="rId2" cstate="print"/>
            <a:srcRect/>
            <a:stretch>
              <a:fillRect/>
            </a:stretch>
          </p:blipFill>
          <p:spPr bwMode="auto">
            <a:xfrm>
              <a:off x="4080" y="912"/>
              <a:ext cx="396" cy="396"/>
            </a:xfrm>
            <a:prstGeom prst="rect">
              <a:avLst/>
            </a:prstGeom>
            <a:noFill/>
            <a:ln w="9525">
              <a:noFill/>
              <a:miter lim="800000"/>
              <a:headEnd/>
              <a:tailEnd/>
            </a:ln>
          </p:spPr>
        </p:pic>
        <p:pic>
          <p:nvPicPr>
            <p:cNvPr id="13352" name="Picture 21" descr="Computer"/>
            <p:cNvPicPr>
              <a:picLocks noChangeAspect="1" noChangeArrowheads="1"/>
            </p:cNvPicPr>
            <p:nvPr/>
          </p:nvPicPr>
          <p:blipFill>
            <a:blip r:embed="rId2" cstate="print"/>
            <a:srcRect/>
            <a:stretch>
              <a:fillRect/>
            </a:stretch>
          </p:blipFill>
          <p:spPr bwMode="auto">
            <a:xfrm>
              <a:off x="4560" y="1296"/>
              <a:ext cx="396" cy="396"/>
            </a:xfrm>
            <a:prstGeom prst="rect">
              <a:avLst/>
            </a:prstGeom>
            <a:noFill/>
            <a:ln w="9525">
              <a:noFill/>
              <a:miter lim="800000"/>
              <a:headEnd/>
              <a:tailEnd/>
            </a:ln>
          </p:spPr>
        </p:pic>
        <p:pic>
          <p:nvPicPr>
            <p:cNvPr id="13353" name="Picture 22" descr="Computer"/>
            <p:cNvPicPr>
              <a:picLocks noChangeAspect="1" noChangeArrowheads="1"/>
            </p:cNvPicPr>
            <p:nvPr/>
          </p:nvPicPr>
          <p:blipFill>
            <a:blip r:embed="rId2" cstate="print"/>
            <a:srcRect/>
            <a:stretch>
              <a:fillRect/>
            </a:stretch>
          </p:blipFill>
          <p:spPr bwMode="auto">
            <a:xfrm>
              <a:off x="3600" y="1296"/>
              <a:ext cx="396" cy="396"/>
            </a:xfrm>
            <a:prstGeom prst="rect">
              <a:avLst/>
            </a:prstGeom>
            <a:noFill/>
            <a:ln w="9525">
              <a:noFill/>
              <a:miter lim="800000"/>
              <a:headEnd/>
              <a:tailEnd/>
            </a:ln>
          </p:spPr>
        </p:pic>
        <p:pic>
          <p:nvPicPr>
            <p:cNvPr id="13354" name="Picture 23" descr="Computer"/>
            <p:cNvPicPr>
              <a:picLocks noChangeAspect="1" noChangeArrowheads="1"/>
            </p:cNvPicPr>
            <p:nvPr/>
          </p:nvPicPr>
          <p:blipFill>
            <a:blip r:embed="rId2" cstate="print"/>
            <a:srcRect/>
            <a:stretch>
              <a:fillRect/>
            </a:stretch>
          </p:blipFill>
          <p:spPr bwMode="auto">
            <a:xfrm>
              <a:off x="3792" y="1824"/>
              <a:ext cx="396" cy="396"/>
            </a:xfrm>
            <a:prstGeom prst="rect">
              <a:avLst/>
            </a:prstGeom>
            <a:noFill/>
            <a:ln w="9525">
              <a:noFill/>
              <a:miter lim="800000"/>
              <a:headEnd/>
              <a:tailEnd/>
            </a:ln>
          </p:spPr>
        </p:pic>
        <p:pic>
          <p:nvPicPr>
            <p:cNvPr id="13355" name="Picture 24" descr="Computer"/>
            <p:cNvPicPr>
              <a:picLocks noChangeAspect="1" noChangeArrowheads="1"/>
            </p:cNvPicPr>
            <p:nvPr/>
          </p:nvPicPr>
          <p:blipFill>
            <a:blip r:embed="rId2" cstate="print"/>
            <a:srcRect/>
            <a:stretch>
              <a:fillRect/>
            </a:stretch>
          </p:blipFill>
          <p:spPr bwMode="auto">
            <a:xfrm>
              <a:off x="4464" y="1824"/>
              <a:ext cx="396" cy="396"/>
            </a:xfrm>
            <a:prstGeom prst="rect">
              <a:avLst/>
            </a:prstGeom>
            <a:noFill/>
            <a:ln w="9525">
              <a:noFill/>
              <a:miter lim="800000"/>
              <a:headEnd/>
              <a:tailEnd/>
            </a:ln>
          </p:spPr>
        </p:pic>
        <p:sp>
          <p:nvSpPr>
            <p:cNvPr id="13356" name="Rectangle 25"/>
            <p:cNvSpPr>
              <a:spLocks noChangeArrowheads="1"/>
            </p:cNvSpPr>
            <p:nvPr/>
          </p:nvSpPr>
          <p:spPr bwMode="auto">
            <a:xfrm>
              <a:off x="3360" y="2304"/>
              <a:ext cx="1872" cy="288"/>
            </a:xfrm>
            <a:prstGeom prst="rect">
              <a:avLst/>
            </a:prstGeom>
            <a:noFill/>
            <a:ln w="9525">
              <a:noFill/>
              <a:miter lim="800000"/>
              <a:headEnd/>
              <a:tailEnd/>
            </a:ln>
          </p:spPr>
          <p:txBody>
            <a:bodyPr wrap="none">
              <a:spAutoFit/>
            </a:bodyPr>
            <a:lstStyle/>
            <a:p>
              <a:pPr>
                <a:spcBef>
                  <a:spcPct val="20000"/>
                </a:spcBef>
              </a:pPr>
              <a:r>
                <a:rPr lang="ru-RU" sz="2400" b="1" i="1">
                  <a:solidFill>
                    <a:srgbClr val="000099"/>
                  </a:solidFill>
                  <a:latin typeface="KZ Times New Roman" pitchFamily="18" charset="0"/>
                </a:rPr>
                <a:t>С</a:t>
              </a:r>
              <a:r>
                <a:rPr lang="ru-MO" sz="2400" b="1" i="1">
                  <a:solidFill>
                    <a:srgbClr val="000099"/>
                  </a:solidFill>
                  <a:latin typeface="KZ Times New Roman" pitchFamily="18" charset="0"/>
                </a:rPr>
                <a:t>ақина</a:t>
              </a:r>
              <a:r>
                <a:rPr lang="ru-RU" sz="2400" b="1" i="1">
                  <a:solidFill>
                    <a:srgbClr val="000099"/>
                  </a:solidFill>
                  <a:latin typeface="KZ Times New Roman" pitchFamily="18" charset="0"/>
                </a:rPr>
                <a:t> топологи</a:t>
              </a:r>
              <a:r>
                <a:rPr lang="ru-MO" sz="2400" b="1" i="1">
                  <a:solidFill>
                    <a:srgbClr val="000099"/>
                  </a:solidFill>
                  <a:latin typeface="KZ Times New Roman" pitchFamily="18" charset="0"/>
                </a:rPr>
                <a:t>ясы;</a:t>
              </a:r>
              <a:endParaRPr lang="ru-RU" sz="2400" b="1" i="1">
                <a:solidFill>
                  <a:srgbClr val="000099"/>
                </a:solidFill>
                <a:latin typeface="KZ Times New Roman" pitchFamily="18" charset="0"/>
              </a:endParaRPr>
            </a:p>
          </p:txBody>
        </p:sp>
      </p:grpSp>
      <p:grpSp>
        <p:nvGrpSpPr>
          <p:cNvPr id="13317" name="Group 26"/>
          <p:cNvGrpSpPr>
            <a:grpSpLocks/>
          </p:cNvGrpSpPr>
          <p:nvPr/>
        </p:nvGrpSpPr>
        <p:grpSpPr bwMode="auto">
          <a:xfrm>
            <a:off x="762000" y="3886200"/>
            <a:ext cx="3130550" cy="2743200"/>
            <a:chOff x="672" y="2448"/>
            <a:chExt cx="1972" cy="1728"/>
          </a:xfrm>
        </p:grpSpPr>
        <p:sp>
          <p:nvSpPr>
            <p:cNvPr id="13336" name="Line 27"/>
            <p:cNvSpPr>
              <a:spLocks noChangeShapeType="1"/>
            </p:cNvSpPr>
            <p:nvPr/>
          </p:nvSpPr>
          <p:spPr bwMode="auto">
            <a:xfrm>
              <a:off x="1680" y="2784"/>
              <a:ext cx="0" cy="288"/>
            </a:xfrm>
            <a:prstGeom prst="line">
              <a:avLst/>
            </a:prstGeom>
            <a:noFill/>
            <a:ln w="28575">
              <a:solidFill>
                <a:srgbClr val="000000"/>
              </a:solidFill>
              <a:round/>
              <a:headEnd/>
              <a:tailEnd/>
            </a:ln>
          </p:spPr>
          <p:txBody>
            <a:bodyPr/>
            <a:lstStyle/>
            <a:p>
              <a:endParaRPr lang="ru-RU"/>
            </a:p>
          </p:txBody>
        </p:sp>
        <p:sp>
          <p:nvSpPr>
            <p:cNvPr id="13337" name="Line 28"/>
            <p:cNvSpPr>
              <a:spLocks noChangeShapeType="1"/>
            </p:cNvSpPr>
            <p:nvPr/>
          </p:nvSpPr>
          <p:spPr bwMode="auto">
            <a:xfrm>
              <a:off x="1200" y="3120"/>
              <a:ext cx="336" cy="96"/>
            </a:xfrm>
            <a:prstGeom prst="line">
              <a:avLst/>
            </a:prstGeom>
            <a:noFill/>
            <a:ln w="28575">
              <a:solidFill>
                <a:srgbClr val="000000"/>
              </a:solidFill>
              <a:round/>
              <a:headEnd/>
              <a:tailEnd/>
            </a:ln>
          </p:spPr>
          <p:txBody>
            <a:bodyPr/>
            <a:lstStyle/>
            <a:p>
              <a:endParaRPr lang="ru-RU"/>
            </a:p>
          </p:txBody>
        </p:sp>
        <p:sp>
          <p:nvSpPr>
            <p:cNvPr id="13338" name="Line 29"/>
            <p:cNvSpPr>
              <a:spLocks noChangeShapeType="1"/>
            </p:cNvSpPr>
            <p:nvPr/>
          </p:nvSpPr>
          <p:spPr bwMode="auto">
            <a:xfrm flipV="1">
              <a:off x="1344" y="3288"/>
              <a:ext cx="264" cy="264"/>
            </a:xfrm>
            <a:prstGeom prst="line">
              <a:avLst/>
            </a:prstGeom>
            <a:noFill/>
            <a:ln w="28575">
              <a:solidFill>
                <a:srgbClr val="000000"/>
              </a:solidFill>
              <a:round/>
              <a:headEnd/>
              <a:tailEnd/>
            </a:ln>
          </p:spPr>
          <p:txBody>
            <a:bodyPr/>
            <a:lstStyle/>
            <a:p>
              <a:endParaRPr lang="ru-RU"/>
            </a:p>
          </p:txBody>
        </p:sp>
        <p:sp>
          <p:nvSpPr>
            <p:cNvPr id="13339" name="Line 30"/>
            <p:cNvSpPr>
              <a:spLocks noChangeShapeType="1"/>
            </p:cNvSpPr>
            <p:nvPr/>
          </p:nvSpPr>
          <p:spPr bwMode="auto">
            <a:xfrm flipH="1" flipV="1">
              <a:off x="1752" y="3288"/>
              <a:ext cx="216" cy="216"/>
            </a:xfrm>
            <a:prstGeom prst="line">
              <a:avLst/>
            </a:prstGeom>
            <a:noFill/>
            <a:ln w="28575">
              <a:solidFill>
                <a:srgbClr val="000000"/>
              </a:solidFill>
              <a:round/>
              <a:headEnd/>
              <a:tailEnd/>
            </a:ln>
          </p:spPr>
          <p:txBody>
            <a:bodyPr/>
            <a:lstStyle/>
            <a:p>
              <a:endParaRPr lang="ru-RU"/>
            </a:p>
          </p:txBody>
        </p:sp>
        <p:sp>
          <p:nvSpPr>
            <p:cNvPr id="13340" name="Line 31"/>
            <p:cNvSpPr>
              <a:spLocks noChangeShapeType="1"/>
            </p:cNvSpPr>
            <p:nvPr/>
          </p:nvSpPr>
          <p:spPr bwMode="auto">
            <a:xfrm flipH="1">
              <a:off x="1824" y="3144"/>
              <a:ext cx="288" cy="72"/>
            </a:xfrm>
            <a:prstGeom prst="line">
              <a:avLst/>
            </a:prstGeom>
            <a:noFill/>
            <a:ln w="28575">
              <a:solidFill>
                <a:srgbClr val="000000"/>
              </a:solidFill>
              <a:round/>
              <a:headEnd/>
              <a:tailEnd/>
            </a:ln>
          </p:spPr>
          <p:txBody>
            <a:bodyPr/>
            <a:lstStyle/>
            <a:p>
              <a:endParaRPr lang="ru-RU"/>
            </a:p>
          </p:txBody>
        </p:sp>
        <p:sp>
          <p:nvSpPr>
            <p:cNvPr id="13341" name="Text Box 32"/>
            <p:cNvSpPr txBox="1">
              <a:spLocks noChangeArrowheads="1"/>
            </p:cNvSpPr>
            <p:nvPr/>
          </p:nvSpPr>
          <p:spPr bwMode="auto">
            <a:xfrm>
              <a:off x="672" y="2592"/>
              <a:ext cx="336" cy="288"/>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3.</a:t>
              </a:r>
              <a:endParaRPr lang="ru-RU" sz="2400" b="1">
                <a:latin typeface="Times New Roman" pitchFamily="18" charset="0"/>
              </a:endParaRPr>
            </a:p>
          </p:txBody>
        </p:sp>
        <p:sp>
          <p:nvSpPr>
            <p:cNvPr id="13342" name="Rectangle 33"/>
            <p:cNvSpPr>
              <a:spLocks noChangeArrowheads="1"/>
            </p:cNvSpPr>
            <p:nvPr/>
          </p:nvSpPr>
          <p:spPr bwMode="auto">
            <a:xfrm>
              <a:off x="705" y="3888"/>
              <a:ext cx="1939" cy="288"/>
            </a:xfrm>
            <a:prstGeom prst="rect">
              <a:avLst/>
            </a:prstGeom>
            <a:noFill/>
            <a:ln w="9525">
              <a:noFill/>
              <a:miter lim="800000"/>
              <a:headEnd/>
              <a:tailEnd/>
            </a:ln>
          </p:spPr>
          <p:txBody>
            <a:bodyPr wrap="none">
              <a:spAutoFit/>
            </a:bodyPr>
            <a:lstStyle/>
            <a:p>
              <a:pPr>
                <a:spcBef>
                  <a:spcPct val="20000"/>
                </a:spcBef>
              </a:pPr>
              <a:r>
                <a:rPr lang="ru-MO" sz="2400" b="1" i="1">
                  <a:solidFill>
                    <a:srgbClr val="000099"/>
                  </a:solidFill>
                  <a:latin typeface="KZ Times New Roman" pitchFamily="18" charset="0"/>
                </a:rPr>
                <a:t>Жұлдыз</a:t>
              </a:r>
              <a:r>
                <a:rPr lang="ru-RU" sz="2400" b="1" i="1">
                  <a:solidFill>
                    <a:srgbClr val="000099"/>
                  </a:solidFill>
                  <a:latin typeface="KZ Times New Roman" pitchFamily="18" charset="0"/>
                </a:rPr>
                <a:t> топологи</a:t>
              </a:r>
              <a:r>
                <a:rPr lang="ru-MO" sz="2400" b="1" i="1">
                  <a:solidFill>
                    <a:srgbClr val="000099"/>
                  </a:solidFill>
                  <a:latin typeface="KZ Times New Roman" pitchFamily="18" charset="0"/>
                </a:rPr>
                <a:t>ясы;</a:t>
              </a:r>
              <a:endParaRPr lang="ru-RU" sz="2400" b="1" i="1">
                <a:solidFill>
                  <a:srgbClr val="000099"/>
                </a:solidFill>
                <a:latin typeface="KZ Times New Roman" pitchFamily="18" charset="0"/>
              </a:endParaRPr>
            </a:p>
          </p:txBody>
        </p:sp>
        <p:pic>
          <p:nvPicPr>
            <p:cNvPr id="13343" name="Picture 34" descr="Computer"/>
            <p:cNvPicPr>
              <a:picLocks noChangeAspect="1" noChangeArrowheads="1"/>
            </p:cNvPicPr>
            <p:nvPr/>
          </p:nvPicPr>
          <p:blipFill>
            <a:blip r:embed="rId2" cstate="print"/>
            <a:srcRect/>
            <a:stretch>
              <a:fillRect/>
            </a:stretch>
          </p:blipFill>
          <p:spPr bwMode="auto">
            <a:xfrm>
              <a:off x="1488" y="2448"/>
              <a:ext cx="396" cy="396"/>
            </a:xfrm>
            <a:prstGeom prst="rect">
              <a:avLst/>
            </a:prstGeom>
            <a:noFill/>
            <a:ln w="9525">
              <a:noFill/>
              <a:miter lim="800000"/>
              <a:headEnd/>
              <a:tailEnd/>
            </a:ln>
          </p:spPr>
        </p:pic>
        <p:pic>
          <p:nvPicPr>
            <p:cNvPr id="13344" name="Picture 35" descr="Computer"/>
            <p:cNvPicPr>
              <a:picLocks noChangeAspect="1" noChangeArrowheads="1"/>
            </p:cNvPicPr>
            <p:nvPr/>
          </p:nvPicPr>
          <p:blipFill>
            <a:blip r:embed="rId2" cstate="print"/>
            <a:srcRect/>
            <a:stretch>
              <a:fillRect/>
            </a:stretch>
          </p:blipFill>
          <p:spPr bwMode="auto">
            <a:xfrm>
              <a:off x="2112" y="2784"/>
              <a:ext cx="396" cy="396"/>
            </a:xfrm>
            <a:prstGeom prst="rect">
              <a:avLst/>
            </a:prstGeom>
            <a:noFill/>
            <a:ln w="9525">
              <a:noFill/>
              <a:miter lim="800000"/>
              <a:headEnd/>
              <a:tailEnd/>
            </a:ln>
          </p:spPr>
        </p:pic>
        <p:pic>
          <p:nvPicPr>
            <p:cNvPr id="13345" name="Picture 36" descr="Computer"/>
            <p:cNvPicPr>
              <a:picLocks noChangeAspect="1" noChangeArrowheads="1"/>
            </p:cNvPicPr>
            <p:nvPr/>
          </p:nvPicPr>
          <p:blipFill>
            <a:blip r:embed="rId2" cstate="print"/>
            <a:srcRect/>
            <a:stretch>
              <a:fillRect/>
            </a:stretch>
          </p:blipFill>
          <p:spPr bwMode="auto">
            <a:xfrm>
              <a:off x="1920" y="3312"/>
              <a:ext cx="396" cy="396"/>
            </a:xfrm>
            <a:prstGeom prst="rect">
              <a:avLst/>
            </a:prstGeom>
            <a:noFill/>
            <a:ln w="9525">
              <a:noFill/>
              <a:miter lim="800000"/>
              <a:headEnd/>
              <a:tailEnd/>
            </a:ln>
          </p:spPr>
        </p:pic>
        <p:pic>
          <p:nvPicPr>
            <p:cNvPr id="13346" name="Picture 37" descr="Computer"/>
            <p:cNvPicPr>
              <a:picLocks noChangeAspect="1" noChangeArrowheads="1"/>
            </p:cNvPicPr>
            <p:nvPr/>
          </p:nvPicPr>
          <p:blipFill>
            <a:blip r:embed="rId2" cstate="print"/>
            <a:srcRect/>
            <a:stretch>
              <a:fillRect/>
            </a:stretch>
          </p:blipFill>
          <p:spPr bwMode="auto">
            <a:xfrm>
              <a:off x="1008" y="3312"/>
              <a:ext cx="396" cy="396"/>
            </a:xfrm>
            <a:prstGeom prst="rect">
              <a:avLst/>
            </a:prstGeom>
            <a:noFill/>
            <a:ln w="9525">
              <a:noFill/>
              <a:miter lim="800000"/>
              <a:headEnd/>
              <a:tailEnd/>
            </a:ln>
          </p:spPr>
        </p:pic>
        <p:pic>
          <p:nvPicPr>
            <p:cNvPr id="13347" name="Picture 38" descr="Computer"/>
            <p:cNvPicPr>
              <a:picLocks noChangeAspect="1" noChangeArrowheads="1"/>
            </p:cNvPicPr>
            <p:nvPr/>
          </p:nvPicPr>
          <p:blipFill>
            <a:blip r:embed="rId2" cstate="print"/>
            <a:srcRect/>
            <a:stretch>
              <a:fillRect/>
            </a:stretch>
          </p:blipFill>
          <p:spPr bwMode="auto">
            <a:xfrm>
              <a:off x="960" y="2736"/>
              <a:ext cx="396" cy="396"/>
            </a:xfrm>
            <a:prstGeom prst="rect">
              <a:avLst/>
            </a:prstGeom>
            <a:noFill/>
            <a:ln w="9525">
              <a:noFill/>
              <a:miter lim="800000"/>
              <a:headEnd/>
              <a:tailEnd/>
            </a:ln>
          </p:spPr>
        </p:pic>
        <p:pic>
          <p:nvPicPr>
            <p:cNvPr id="13348" name="Picture 39" descr="Computer"/>
            <p:cNvPicPr>
              <a:picLocks noChangeAspect="1" noChangeArrowheads="1"/>
            </p:cNvPicPr>
            <p:nvPr/>
          </p:nvPicPr>
          <p:blipFill>
            <a:blip r:embed="rId2" cstate="print"/>
            <a:srcRect/>
            <a:stretch>
              <a:fillRect/>
            </a:stretch>
          </p:blipFill>
          <p:spPr bwMode="auto">
            <a:xfrm>
              <a:off x="1488" y="2976"/>
              <a:ext cx="396" cy="396"/>
            </a:xfrm>
            <a:prstGeom prst="rect">
              <a:avLst/>
            </a:prstGeom>
            <a:noFill/>
            <a:ln w="9525">
              <a:noFill/>
              <a:miter lim="800000"/>
              <a:headEnd/>
              <a:tailEnd/>
            </a:ln>
          </p:spPr>
        </p:pic>
      </p:grpSp>
      <p:grpSp>
        <p:nvGrpSpPr>
          <p:cNvPr id="13318" name="Group 40"/>
          <p:cNvGrpSpPr>
            <a:grpSpLocks/>
          </p:cNvGrpSpPr>
          <p:nvPr/>
        </p:nvGrpSpPr>
        <p:grpSpPr bwMode="auto">
          <a:xfrm>
            <a:off x="5029200" y="3962400"/>
            <a:ext cx="4083050" cy="2667000"/>
            <a:chOff x="3168" y="2448"/>
            <a:chExt cx="2572" cy="1680"/>
          </a:xfrm>
        </p:grpSpPr>
        <p:sp>
          <p:nvSpPr>
            <p:cNvPr id="13321" name="Text Box 41"/>
            <p:cNvSpPr txBox="1">
              <a:spLocks noChangeArrowheads="1"/>
            </p:cNvSpPr>
            <p:nvPr/>
          </p:nvSpPr>
          <p:spPr bwMode="auto">
            <a:xfrm>
              <a:off x="3216" y="2592"/>
              <a:ext cx="288" cy="288"/>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4.</a:t>
              </a:r>
              <a:endParaRPr lang="ru-RU" sz="2400" b="1">
                <a:latin typeface="Times New Roman" pitchFamily="18" charset="0"/>
              </a:endParaRPr>
            </a:p>
          </p:txBody>
        </p:sp>
        <p:sp>
          <p:nvSpPr>
            <p:cNvPr id="13322" name="Line 42"/>
            <p:cNvSpPr>
              <a:spLocks noChangeShapeType="1"/>
            </p:cNvSpPr>
            <p:nvPr/>
          </p:nvSpPr>
          <p:spPr bwMode="auto">
            <a:xfrm flipH="1">
              <a:off x="3984" y="2832"/>
              <a:ext cx="216" cy="216"/>
            </a:xfrm>
            <a:prstGeom prst="line">
              <a:avLst/>
            </a:prstGeom>
            <a:noFill/>
            <a:ln w="38100">
              <a:solidFill>
                <a:srgbClr val="000000"/>
              </a:solidFill>
              <a:round/>
              <a:headEnd/>
              <a:tailEnd/>
            </a:ln>
          </p:spPr>
          <p:txBody>
            <a:bodyPr/>
            <a:lstStyle/>
            <a:p>
              <a:endParaRPr lang="ru-RU"/>
            </a:p>
          </p:txBody>
        </p:sp>
        <p:sp>
          <p:nvSpPr>
            <p:cNvPr id="13323" name="Line 43"/>
            <p:cNvSpPr>
              <a:spLocks noChangeShapeType="1"/>
            </p:cNvSpPr>
            <p:nvPr/>
          </p:nvSpPr>
          <p:spPr bwMode="auto">
            <a:xfrm>
              <a:off x="4248" y="2808"/>
              <a:ext cx="360" cy="264"/>
            </a:xfrm>
            <a:prstGeom prst="line">
              <a:avLst/>
            </a:prstGeom>
            <a:noFill/>
            <a:ln w="38100">
              <a:solidFill>
                <a:srgbClr val="000000"/>
              </a:solidFill>
              <a:round/>
              <a:headEnd/>
              <a:tailEnd/>
            </a:ln>
          </p:spPr>
          <p:txBody>
            <a:bodyPr/>
            <a:lstStyle/>
            <a:p>
              <a:endParaRPr lang="ru-RU"/>
            </a:p>
          </p:txBody>
        </p:sp>
        <p:sp>
          <p:nvSpPr>
            <p:cNvPr id="13324" name="Line 44"/>
            <p:cNvSpPr>
              <a:spLocks noChangeShapeType="1"/>
            </p:cNvSpPr>
            <p:nvPr/>
          </p:nvSpPr>
          <p:spPr bwMode="auto">
            <a:xfrm flipH="1">
              <a:off x="3600" y="3216"/>
              <a:ext cx="192" cy="336"/>
            </a:xfrm>
            <a:prstGeom prst="line">
              <a:avLst/>
            </a:prstGeom>
            <a:noFill/>
            <a:ln w="38100">
              <a:solidFill>
                <a:srgbClr val="000000"/>
              </a:solidFill>
              <a:round/>
              <a:headEnd/>
              <a:tailEnd/>
            </a:ln>
          </p:spPr>
          <p:txBody>
            <a:bodyPr/>
            <a:lstStyle/>
            <a:p>
              <a:endParaRPr lang="ru-RU"/>
            </a:p>
          </p:txBody>
        </p:sp>
        <p:sp>
          <p:nvSpPr>
            <p:cNvPr id="13325" name="Line 45"/>
            <p:cNvSpPr>
              <a:spLocks noChangeShapeType="1"/>
            </p:cNvSpPr>
            <p:nvPr/>
          </p:nvSpPr>
          <p:spPr bwMode="auto">
            <a:xfrm>
              <a:off x="3840" y="3168"/>
              <a:ext cx="192" cy="216"/>
            </a:xfrm>
            <a:prstGeom prst="line">
              <a:avLst/>
            </a:prstGeom>
            <a:noFill/>
            <a:ln w="38100">
              <a:solidFill>
                <a:srgbClr val="000000"/>
              </a:solidFill>
              <a:round/>
              <a:headEnd/>
              <a:tailEnd/>
            </a:ln>
          </p:spPr>
          <p:txBody>
            <a:bodyPr/>
            <a:lstStyle/>
            <a:p>
              <a:endParaRPr lang="ru-RU"/>
            </a:p>
          </p:txBody>
        </p:sp>
        <p:sp>
          <p:nvSpPr>
            <p:cNvPr id="13326" name="Line 46"/>
            <p:cNvSpPr>
              <a:spLocks noChangeShapeType="1"/>
            </p:cNvSpPr>
            <p:nvPr/>
          </p:nvSpPr>
          <p:spPr bwMode="auto">
            <a:xfrm>
              <a:off x="4752" y="3216"/>
              <a:ext cx="240" cy="288"/>
            </a:xfrm>
            <a:prstGeom prst="line">
              <a:avLst/>
            </a:prstGeom>
            <a:noFill/>
            <a:ln w="38100">
              <a:solidFill>
                <a:srgbClr val="000000"/>
              </a:solidFill>
              <a:round/>
              <a:headEnd/>
              <a:tailEnd/>
            </a:ln>
          </p:spPr>
          <p:txBody>
            <a:bodyPr/>
            <a:lstStyle/>
            <a:p>
              <a:endParaRPr lang="ru-RU"/>
            </a:p>
          </p:txBody>
        </p:sp>
        <p:sp>
          <p:nvSpPr>
            <p:cNvPr id="13327" name="Line 47"/>
            <p:cNvSpPr>
              <a:spLocks noChangeShapeType="1"/>
            </p:cNvSpPr>
            <p:nvPr/>
          </p:nvSpPr>
          <p:spPr bwMode="auto">
            <a:xfrm flipH="1">
              <a:off x="4464" y="3216"/>
              <a:ext cx="240" cy="144"/>
            </a:xfrm>
            <a:prstGeom prst="line">
              <a:avLst/>
            </a:prstGeom>
            <a:noFill/>
            <a:ln w="38100">
              <a:solidFill>
                <a:srgbClr val="000000"/>
              </a:solidFill>
              <a:round/>
              <a:headEnd/>
              <a:tailEnd/>
            </a:ln>
          </p:spPr>
          <p:txBody>
            <a:bodyPr/>
            <a:lstStyle/>
            <a:p>
              <a:endParaRPr lang="ru-RU"/>
            </a:p>
          </p:txBody>
        </p:sp>
        <p:sp>
          <p:nvSpPr>
            <p:cNvPr id="13328" name="Rectangle 48"/>
            <p:cNvSpPr>
              <a:spLocks noChangeArrowheads="1"/>
            </p:cNvSpPr>
            <p:nvPr/>
          </p:nvSpPr>
          <p:spPr bwMode="auto">
            <a:xfrm>
              <a:off x="3168" y="3840"/>
              <a:ext cx="2572" cy="288"/>
            </a:xfrm>
            <a:prstGeom prst="rect">
              <a:avLst/>
            </a:prstGeom>
            <a:noFill/>
            <a:ln w="9525">
              <a:noFill/>
              <a:miter lim="800000"/>
              <a:headEnd/>
              <a:tailEnd/>
            </a:ln>
          </p:spPr>
          <p:txBody>
            <a:bodyPr wrap="none">
              <a:spAutoFit/>
            </a:bodyPr>
            <a:lstStyle/>
            <a:p>
              <a:pPr>
                <a:spcBef>
                  <a:spcPct val="20000"/>
                </a:spcBef>
              </a:pPr>
              <a:r>
                <a:rPr lang="ru-MO" sz="2400" b="1" i="1">
                  <a:solidFill>
                    <a:srgbClr val="000099"/>
                  </a:solidFill>
                  <a:latin typeface="KZ Times New Roman" pitchFamily="18" charset="0"/>
                </a:rPr>
                <a:t>Ақшақар тәрізді</a:t>
              </a:r>
              <a:r>
                <a:rPr lang="ru-RU" sz="2400" b="1" i="1">
                  <a:solidFill>
                    <a:srgbClr val="000099"/>
                  </a:solidFill>
                  <a:latin typeface="Times New Roman" pitchFamily="18" charset="0"/>
                </a:rPr>
                <a:t> топологи</a:t>
              </a:r>
              <a:r>
                <a:rPr lang="ru-MO" sz="2400" b="1" i="1">
                  <a:solidFill>
                    <a:srgbClr val="000099"/>
                  </a:solidFill>
                  <a:latin typeface="Times New Roman" pitchFamily="18" charset="0"/>
                </a:rPr>
                <a:t>я;</a:t>
              </a:r>
              <a:endParaRPr lang="ru-RU" sz="2400" b="1" i="1">
                <a:solidFill>
                  <a:srgbClr val="000099"/>
                </a:solidFill>
                <a:latin typeface="Times New Roman" pitchFamily="18" charset="0"/>
              </a:endParaRPr>
            </a:p>
          </p:txBody>
        </p:sp>
        <p:pic>
          <p:nvPicPr>
            <p:cNvPr id="13329" name="Picture 49" descr="Computer"/>
            <p:cNvPicPr>
              <a:picLocks noChangeAspect="1" noChangeArrowheads="1"/>
            </p:cNvPicPr>
            <p:nvPr/>
          </p:nvPicPr>
          <p:blipFill>
            <a:blip r:embed="rId2" cstate="print"/>
            <a:srcRect/>
            <a:stretch>
              <a:fillRect/>
            </a:stretch>
          </p:blipFill>
          <p:spPr bwMode="auto">
            <a:xfrm>
              <a:off x="4080" y="2448"/>
              <a:ext cx="396" cy="396"/>
            </a:xfrm>
            <a:prstGeom prst="rect">
              <a:avLst/>
            </a:prstGeom>
            <a:noFill/>
            <a:ln w="9525">
              <a:noFill/>
              <a:miter lim="800000"/>
              <a:headEnd/>
              <a:tailEnd/>
            </a:ln>
          </p:spPr>
        </p:pic>
        <p:pic>
          <p:nvPicPr>
            <p:cNvPr id="13330" name="Picture 50" descr="Computer"/>
            <p:cNvPicPr>
              <a:picLocks noChangeAspect="1" noChangeArrowheads="1"/>
            </p:cNvPicPr>
            <p:nvPr/>
          </p:nvPicPr>
          <p:blipFill>
            <a:blip r:embed="rId2" cstate="print"/>
            <a:srcRect/>
            <a:stretch>
              <a:fillRect/>
            </a:stretch>
          </p:blipFill>
          <p:spPr bwMode="auto">
            <a:xfrm>
              <a:off x="4944" y="3264"/>
              <a:ext cx="396" cy="396"/>
            </a:xfrm>
            <a:prstGeom prst="rect">
              <a:avLst/>
            </a:prstGeom>
            <a:noFill/>
            <a:ln w="9525">
              <a:noFill/>
              <a:miter lim="800000"/>
              <a:headEnd/>
              <a:tailEnd/>
            </a:ln>
          </p:spPr>
        </p:pic>
        <p:pic>
          <p:nvPicPr>
            <p:cNvPr id="13331" name="Picture 51" descr="Computer"/>
            <p:cNvPicPr>
              <a:picLocks noChangeAspect="1" noChangeArrowheads="1"/>
            </p:cNvPicPr>
            <p:nvPr/>
          </p:nvPicPr>
          <p:blipFill>
            <a:blip r:embed="rId2" cstate="print"/>
            <a:srcRect/>
            <a:stretch>
              <a:fillRect/>
            </a:stretch>
          </p:blipFill>
          <p:spPr bwMode="auto">
            <a:xfrm>
              <a:off x="3264" y="3312"/>
              <a:ext cx="396" cy="396"/>
            </a:xfrm>
            <a:prstGeom prst="rect">
              <a:avLst/>
            </a:prstGeom>
            <a:noFill/>
            <a:ln w="9525">
              <a:noFill/>
              <a:miter lim="800000"/>
              <a:headEnd/>
              <a:tailEnd/>
            </a:ln>
          </p:spPr>
        </p:pic>
        <p:pic>
          <p:nvPicPr>
            <p:cNvPr id="13332" name="Picture 52" descr="Computer"/>
            <p:cNvPicPr>
              <a:picLocks noChangeAspect="1" noChangeArrowheads="1"/>
            </p:cNvPicPr>
            <p:nvPr/>
          </p:nvPicPr>
          <p:blipFill>
            <a:blip r:embed="rId2" cstate="print"/>
            <a:srcRect/>
            <a:stretch>
              <a:fillRect/>
            </a:stretch>
          </p:blipFill>
          <p:spPr bwMode="auto">
            <a:xfrm>
              <a:off x="3840" y="3360"/>
              <a:ext cx="396" cy="396"/>
            </a:xfrm>
            <a:prstGeom prst="rect">
              <a:avLst/>
            </a:prstGeom>
            <a:noFill/>
            <a:ln w="9525">
              <a:noFill/>
              <a:miter lim="800000"/>
              <a:headEnd/>
              <a:tailEnd/>
            </a:ln>
          </p:spPr>
        </p:pic>
        <p:pic>
          <p:nvPicPr>
            <p:cNvPr id="13333" name="Picture 53" descr="Computer"/>
            <p:cNvPicPr>
              <a:picLocks noChangeAspect="1" noChangeArrowheads="1"/>
            </p:cNvPicPr>
            <p:nvPr/>
          </p:nvPicPr>
          <p:blipFill>
            <a:blip r:embed="rId2" cstate="print"/>
            <a:srcRect/>
            <a:stretch>
              <a:fillRect/>
            </a:stretch>
          </p:blipFill>
          <p:spPr bwMode="auto">
            <a:xfrm>
              <a:off x="4320" y="3360"/>
              <a:ext cx="396" cy="396"/>
            </a:xfrm>
            <a:prstGeom prst="rect">
              <a:avLst/>
            </a:prstGeom>
            <a:noFill/>
            <a:ln w="9525">
              <a:noFill/>
              <a:miter lim="800000"/>
              <a:headEnd/>
              <a:tailEnd/>
            </a:ln>
          </p:spPr>
        </p:pic>
        <p:pic>
          <p:nvPicPr>
            <p:cNvPr id="13334" name="Picture 54" descr="Computer"/>
            <p:cNvPicPr>
              <a:picLocks noChangeAspect="1" noChangeArrowheads="1"/>
            </p:cNvPicPr>
            <p:nvPr/>
          </p:nvPicPr>
          <p:blipFill>
            <a:blip r:embed="rId2" cstate="print"/>
            <a:srcRect/>
            <a:stretch>
              <a:fillRect/>
            </a:stretch>
          </p:blipFill>
          <p:spPr bwMode="auto">
            <a:xfrm>
              <a:off x="4512" y="2832"/>
              <a:ext cx="396" cy="396"/>
            </a:xfrm>
            <a:prstGeom prst="rect">
              <a:avLst/>
            </a:prstGeom>
            <a:noFill/>
            <a:ln w="9525">
              <a:noFill/>
              <a:miter lim="800000"/>
              <a:headEnd/>
              <a:tailEnd/>
            </a:ln>
          </p:spPr>
        </p:pic>
        <p:pic>
          <p:nvPicPr>
            <p:cNvPr id="13335" name="Picture 55" descr="Computer"/>
            <p:cNvPicPr>
              <a:picLocks noChangeAspect="1" noChangeArrowheads="1"/>
            </p:cNvPicPr>
            <p:nvPr/>
          </p:nvPicPr>
          <p:blipFill>
            <a:blip r:embed="rId2" cstate="print"/>
            <a:srcRect/>
            <a:stretch>
              <a:fillRect/>
            </a:stretch>
          </p:blipFill>
          <p:spPr bwMode="auto">
            <a:xfrm>
              <a:off x="3648" y="2832"/>
              <a:ext cx="396" cy="396"/>
            </a:xfrm>
            <a:prstGeom prst="rect">
              <a:avLst/>
            </a:prstGeom>
            <a:noFill/>
            <a:ln w="9525">
              <a:noFill/>
              <a:miter lim="800000"/>
              <a:headEnd/>
              <a:tailEnd/>
            </a:ln>
          </p:spPr>
        </p:pic>
      </p:grpSp>
      <p:sp>
        <p:nvSpPr>
          <p:cNvPr id="13319" name="AutoShape 56">
            <a:hlinkClick r:id="rId3" action="ppaction://hlinksldjump"/>
          </p:cNvPr>
          <p:cNvSpPr>
            <a:spLocks noChangeArrowheads="1"/>
          </p:cNvSpPr>
          <p:nvPr/>
        </p:nvSpPr>
        <p:spPr bwMode="auto">
          <a:xfrm>
            <a:off x="179388" y="6021388"/>
            <a:ext cx="936625" cy="217487"/>
          </a:xfrm>
          <a:prstGeom prst="leftArrow">
            <a:avLst>
              <a:gd name="adj1" fmla="val 50000"/>
              <a:gd name="adj2" fmla="val 107664"/>
            </a:avLst>
          </a:prstGeom>
          <a:solidFill>
            <a:schemeClr val="accent1"/>
          </a:solidFill>
          <a:ln w="9525">
            <a:solidFill>
              <a:schemeClr val="tx1"/>
            </a:solidFill>
            <a:miter lim="800000"/>
            <a:headEnd/>
            <a:tailEnd/>
          </a:ln>
        </p:spPr>
        <p:txBody>
          <a:bodyPr wrap="none" anchor="ctr"/>
          <a:lstStyle/>
          <a:p>
            <a:endParaRPr lang="ru-RU"/>
          </a:p>
        </p:txBody>
      </p:sp>
      <p:sp>
        <p:nvSpPr>
          <p:cNvPr id="13320" name="AutoShape 57">
            <a:hlinkClick r:id="rId4" action="ppaction://hlinksldjump"/>
          </p:cNvPr>
          <p:cNvSpPr>
            <a:spLocks noChangeArrowheads="1"/>
          </p:cNvSpPr>
          <p:nvPr/>
        </p:nvSpPr>
        <p:spPr bwMode="auto">
          <a:xfrm>
            <a:off x="7451725" y="6021388"/>
            <a:ext cx="1511300" cy="217487"/>
          </a:xfrm>
          <a:prstGeom prst="rightArrow">
            <a:avLst>
              <a:gd name="adj1" fmla="val 50000"/>
              <a:gd name="adj2" fmla="val 173723"/>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404813"/>
            <a:ext cx="8229600" cy="5903912"/>
          </a:xfrm>
        </p:spPr>
        <p:txBody>
          <a:bodyPr/>
          <a:lstStyle/>
          <a:p>
            <a:pPr algn="just" eaLnBrk="1" hangingPunct="1">
              <a:lnSpc>
                <a:spcPct val="80000"/>
              </a:lnSpc>
            </a:pPr>
            <a:r>
              <a:rPr lang="kk-KZ" sz="2000" b="1" i="1" smtClean="0">
                <a:latin typeface="Times New Roman" pitchFamily="18" charset="0"/>
              </a:rPr>
              <a:t>Шиналық топология – </a:t>
            </a:r>
            <a:r>
              <a:rPr lang="kk-KZ" sz="2000" smtClean="0">
                <a:latin typeface="Times New Roman" pitchFamily="18" charset="0"/>
              </a:rPr>
              <a:t>мұнда жұмыс станциялары желі адаптерлері арқылы жалпы шинаға немесе магистральға (кабельге) қосылады. Дәл осындай тәсілмен магистральға басқа да желілік құрылғылар қосыла береді. Желінің жұмыс жасау процесінде тасымалданатын ақпарат жөнелтуші станциядан жұмыс станцияларының барлық адаптерлеріне жеткізіледі, бірақ оны тек адресте көрсетілген жұмыс станциясы қабылдайды. </a:t>
            </a:r>
            <a:endParaRPr lang="kk-KZ" sz="2000" b="1" i="1" smtClean="0">
              <a:latin typeface="Times New Roman" pitchFamily="18" charset="0"/>
            </a:endParaRPr>
          </a:p>
          <a:p>
            <a:pPr algn="just" eaLnBrk="1" hangingPunct="1">
              <a:lnSpc>
                <a:spcPct val="80000"/>
              </a:lnSpc>
            </a:pPr>
            <a:r>
              <a:rPr lang="kk-KZ" sz="2000" b="1" i="1" smtClean="0">
                <a:latin typeface="Times New Roman" pitchFamily="18" charset="0"/>
              </a:rPr>
              <a:t>Жұлдыз тәрізді топология – </a:t>
            </a:r>
            <a:r>
              <a:rPr lang="kk-KZ" sz="2000" smtClean="0">
                <a:latin typeface="Times New Roman" pitchFamily="18" charset="0"/>
              </a:rPr>
              <a:t>мұнда ортақтандырылған коммутациялық түйін-желілік сервер болуы тиіс, ол барлық мәліметтерді жеткізудіжүзеге асырады. Бұл топологияның артықшылығы – кез келген бір жұмыс станциясының істен шығуы жалпы байланысқа әсер етпейді.</a:t>
            </a:r>
            <a:endParaRPr lang="kk-KZ" sz="2000" b="1" i="1" smtClean="0">
              <a:latin typeface="Times New Roman" pitchFamily="18" charset="0"/>
            </a:endParaRPr>
          </a:p>
          <a:p>
            <a:pPr algn="just" eaLnBrk="1" hangingPunct="1">
              <a:lnSpc>
                <a:spcPct val="80000"/>
              </a:lnSpc>
            </a:pPr>
            <a:r>
              <a:rPr lang="kk-KZ" sz="2000" b="1" i="1" smtClean="0">
                <a:latin typeface="Times New Roman" pitchFamily="18" charset="0"/>
              </a:rPr>
              <a:t>Сақиналық топология – </a:t>
            </a:r>
            <a:r>
              <a:rPr lang="kk-KZ" sz="2000" smtClean="0">
                <a:latin typeface="Times New Roman" pitchFamily="18" charset="0"/>
              </a:rPr>
              <a:t>мұнда байланысу арналары тұйықталған сақина бойында орналасады. Жөнелтілген мәлімет біртіндеп барлық жұмыс станцияларын аралап шығады да, оны керекті компьютер қабылдаған соң жұмыс тоқтатылады. Бұл топологияның кемшілігі – кез келген бір жұмыс станциясының істен шығуы жалпы байланысты бұзады.</a:t>
            </a:r>
            <a:endParaRPr lang="ru-RU" sz="2000" smtClean="0">
              <a:latin typeface="Times New Roman" pitchFamily="18" charset="0"/>
            </a:endParaRPr>
          </a:p>
          <a:p>
            <a:pPr>
              <a:lnSpc>
                <a:spcPct val="80000"/>
              </a:lnSpc>
            </a:pPr>
            <a:endParaRPr lang="ru-RU" sz="2000" smtClean="0"/>
          </a:p>
        </p:txBody>
      </p:sp>
      <p:sp>
        <p:nvSpPr>
          <p:cNvPr id="14339" name="AutoShape 4">
            <a:hlinkClick r:id="rId2" action="ppaction://hlinksldjump"/>
          </p:cNvPr>
          <p:cNvSpPr>
            <a:spLocks noChangeArrowheads="1"/>
          </p:cNvSpPr>
          <p:nvPr/>
        </p:nvSpPr>
        <p:spPr bwMode="auto">
          <a:xfrm>
            <a:off x="179388" y="6021388"/>
            <a:ext cx="936625" cy="217487"/>
          </a:xfrm>
          <a:prstGeom prst="leftArrow">
            <a:avLst>
              <a:gd name="adj1" fmla="val 50000"/>
              <a:gd name="adj2" fmla="val 107664"/>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8"/>
          <p:cNvPicPr>
            <a:picLocks noChangeAspect="1" noChangeArrowheads="1"/>
          </p:cNvPicPr>
          <p:nvPr/>
        </p:nvPicPr>
        <p:blipFill>
          <a:blip r:embed="rId2" cstate="print"/>
          <a:srcRect l="38942" t="39696" r="32452" b="36246"/>
          <a:stretch>
            <a:fillRect/>
          </a:stretch>
        </p:blipFill>
        <p:spPr bwMode="auto">
          <a:xfrm>
            <a:off x="684213" y="3644900"/>
            <a:ext cx="3240087" cy="2451100"/>
          </a:xfrm>
          <a:prstGeom prst="rect">
            <a:avLst/>
          </a:prstGeom>
          <a:noFill/>
          <a:ln w="9525">
            <a:noFill/>
            <a:miter lim="800000"/>
            <a:headEnd/>
            <a:tailEnd/>
          </a:ln>
        </p:spPr>
      </p:pic>
      <p:sp>
        <p:nvSpPr>
          <p:cNvPr id="15363" name="Text Box 11"/>
          <p:cNvSpPr txBox="1">
            <a:spLocks noChangeArrowheads="1"/>
          </p:cNvSpPr>
          <p:nvPr/>
        </p:nvSpPr>
        <p:spPr bwMode="auto">
          <a:xfrm>
            <a:off x="1116013" y="692150"/>
            <a:ext cx="4392612" cy="1495425"/>
          </a:xfrm>
          <a:prstGeom prst="rect">
            <a:avLst/>
          </a:prstGeom>
          <a:noFill/>
          <a:ln w="9525">
            <a:noFill/>
            <a:miter lim="800000"/>
            <a:headEnd/>
            <a:tailEnd/>
          </a:ln>
        </p:spPr>
        <p:txBody>
          <a:bodyPr>
            <a:spAutoFit/>
          </a:bodyPr>
          <a:lstStyle/>
          <a:p>
            <a:pPr algn="ctr">
              <a:lnSpc>
                <a:spcPct val="90000"/>
              </a:lnSpc>
              <a:spcBef>
                <a:spcPct val="20000"/>
              </a:spcBef>
            </a:pPr>
            <a:r>
              <a:rPr lang="kk-KZ"/>
              <a:t>Бір қала мен ауданда немесе бір мемлекетте орналасқан мекемелердің компьютерлерін өзара біріктіру үшін </a:t>
            </a:r>
            <a:r>
              <a:rPr lang="kk-KZ" u="sng"/>
              <a:t>аймақтық желілер</a:t>
            </a:r>
            <a:r>
              <a:rPr lang="kk-KZ"/>
              <a:t> құрылады. </a:t>
            </a:r>
            <a:endParaRPr lang="ru-RU"/>
          </a:p>
          <a:p>
            <a:pPr>
              <a:spcBef>
                <a:spcPct val="50000"/>
              </a:spcBef>
            </a:pPr>
            <a:endParaRPr lang="ru-RU"/>
          </a:p>
        </p:txBody>
      </p:sp>
      <p:sp>
        <p:nvSpPr>
          <p:cNvPr id="15364" name="Text Box 12"/>
          <p:cNvSpPr txBox="1">
            <a:spLocks noChangeArrowheads="1"/>
          </p:cNvSpPr>
          <p:nvPr/>
        </p:nvSpPr>
        <p:spPr bwMode="auto">
          <a:xfrm>
            <a:off x="4716463" y="2276475"/>
            <a:ext cx="4103687" cy="1465263"/>
          </a:xfrm>
          <a:prstGeom prst="rect">
            <a:avLst/>
          </a:prstGeom>
          <a:noFill/>
          <a:ln w="9525">
            <a:noFill/>
            <a:miter lim="800000"/>
            <a:headEnd/>
            <a:tailEnd/>
          </a:ln>
        </p:spPr>
        <p:txBody>
          <a:bodyPr>
            <a:spAutoFit/>
          </a:bodyPr>
          <a:lstStyle/>
          <a:p>
            <a:pPr algn="ctr">
              <a:spcBef>
                <a:spcPct val="50000"/>
              </a:spcBef>
            </a:pPr>
            <a:r>
              <a:rPr lang="kk-KZ"/>
              <a:t>Көптеген ірі мекемелер өз желісінде орналасқан ақпаратты бөгде адамдардың қол сұғуынан сақтау үшін осы мекемеге тиесілі өз желісін, яғни </a:t>
            </a:r>
            <a:r>
              <a:rPr lang="kk-KZ" u="sng"/>
              <a:t>корпоративті желіні</a:t>
            </a:r>
            <a:r>
              <a:rPr lang="kk-KZ"/>
              <a:t> құрады.</a:t>
            </a:r>
            <a:endParaRPr lang="ru-RU"/>
          </a:p>
        </p:txBody>
      </p:sp>
      <p:sp>
        <p:nvSpPr>
          <p:cNvPr id="15365" name="Text Box 13"/>
          <p:cNvSpPr txBox="1">
            <a:spLocks noChangeArrowheads="1"/>
          </p:cNvSpPr>
          <p:nvPr/>
        </p:nvSpPr>
        <p:spPr bwMode="auto">
          <a:xfrm>
            <a:off x="4716463" y="4724400"/>
            <a:ext cx="3600450" cy="366713"/>
          </a:xfrm>
          <a:prstGeom prst="rect">
            <a:avLst/>
          </a:prstGeom>
          <a:noFill/>
          <a:ln w="9525">
            <a:noFill/>
            <a:miter lim="800000"/>
            <a:headEnd/>
            <a:tailEnd/>
          </a:ln>
        </p:spPr>
        <p:txBody>
          <a:bodyPr>
            <a:spAutoFit/>
          </a:bodyPr>
          <a:lstStyle/>
          <a:p>
            <a:pPr>
              <a:spcBef>
                <a:spcPct val="50000"/>
              </a:spcBef>
            </a:pPr>
            <a:endParaRPr lang="ru-RU"/>
          </a:p>
        </p:txBody>
      </p:sp>
      <p:sp>
        <p:nvSpPr>
          <p:cNvPr id="15366" name="Text Box 14"/>
          <p:cNvSpPr txBox="1">
            <a:spLocks noChangeArrowheads="1"/>
          </p:cNvSpPr>
          <p:nvPr/>
        </p:nvSpPr>
        <p:spPr bwMode="auto">
          <a:xfrm>
            <a:off x="4932363" y="5013325"/>
            <a:ext cx="3455987" cy="1465263"/>
          </a:xfrm>
          <a:prstGeom prst="rect">
            <a:avLst/>
          </a:prstGeom>
          <a:noFill/>
          <a:ln w="9525">
            <a:noFill/>
            <a:miter lim="800000"/>
            <a:headEnd/>
            <a:tailEnd/>
          </a:ln>
        </p:spPr>
        <p:txBody>
          <a:bodyPr>
            <a:spAutoFit/>
          </a:bodyPr>
          <a:lstStyle/>
          <a:p>
            <a:pPr algn="ctr">
              <a:spcBef>
                <a:spcPct val="50000"/>
              </a:spcBef>
            </a:pPr>
            <a:r>
              <a:rPr lang="kk-KZ"/>
              <a:t>Үлкен қашықтықта және пайдалнаушыларды молынан қамтитын есептеуіш желілер </a:t>
            </a:r>
            <a:r>
              <a:rPr lang="kk-KZ" u="sng">
                <a:hlinkClick r:id="rId3" action="ppaction://hlinksldjump"/>
              </a:rPr>
              <a:t>телекоммуникациялық </a:t>
            </a:r>
            <a:r>
              <a:rPr lang="kk-KZ"/>
              <a:t>желілерді құрайды.</a:t>
            </a:r>
            <a:endParaRPr lang="ru-RU"/>
          </a:p>
        </p:txBody>
      </p:sp>
      <p:sp>
        <p:nvSpPr>
          <p:cNvPr id="15367" name="Line 15"/>
          <p:cNvSpPr>
            <a:spLocks noChangeShapeType="1"/>
          </p:cNvSpPr>
          <p:nvPr/>
        </p:nvSpPr>
        <p:spPr bwMode="auto">
          <a:xfrm flipV="1">
            <a:off x="2051050" y="1989138"/>
            <a:ext cx="1296988" cy="1584325"/>
          </a:xfrm>
          <a:prstGeom prst="line">
            <a:avLst/>
          </a:prstGeom>
          <a:noFill/>
          <a:ln w="9525">
            <a:solidFill>
              <a:schemeClr val="tx1"/>
            </a:solidFill>
            <a:round/>
            <a:headEnd/>
            <a:tailEnd type="triangle" w="med" len="med"/>
          </a:ln>
        </p:spPr>
        <p:txBody>
          <a:bodyPr/>
          <a:lstStyle/>
          <a:p>
            <a:endParaRPr lang="ru-RU"/>
          </a:p>
        </p:txBody>
      </p:sp>
      <p:sp>
        <p:nvSpPr>
          <p:cNvPr id="15368" name="Line 16"/>
          <p:cNvSpPr>
            <a:spLocks noChangeShapeType="1"/>
          </p:cNvSpPr>
          <p:nvPr/>
        </p:nvSpPr>
        <p:spPr bwMode="auto">
          <a:xfrm flipV="1">
            <a:off x="3995738" y="3789363"/>
            <a:ext cx="1871662" cy="719137"/>
          </a:xfrm>
          <a:prstGeom prst="line">
            <a:avLst/>
          </a:prstGeom>
          <a:noFill/>
          <a:ln w="9525">
            <a:solidFill>
              <a:schemeClr val="tx1"/>
            </a:solidFill>
            <a:round/>
            <a:headEnd/>
            <a:tailEnd type="triangle" w="med" len="med"/>
          </a:ln>
        </p:spPr>
        <p:txBody>
          <a:bodyPr/>
          <a:lstStyle/>
          <a:p>
            <a:endParaRPr lang="ru-RU"/>
          </a:p>
        </p:txBody>
      </p:sp>
      <p:sp>
        <p:nvSpPr>
          <p:cNvPr id="15369" name="Line 17"/>
          <p:cNvSpPr>
            <a:spLocks noChangeShapeType="1"/>
          </p:cNvSpPr>
          <p:nvPr/>
        </p:nvSpPr>
        <p:spPr bwMode="auto">
          <a:xfrm>
            <a:off x="3995738" y="5157788"/>
            <a:ext cx="1008062" cy="647700"/>
          </a:xfrm>
          <a:prstGeom prst="line">
            <a:avLst/>
          </a:prstGeom>
          <a:noFill/>
          <a:ln w="9525">
            <a:solidFill>
              <a:schemeClr val="tx1"/>
            </a:solidFill>
            <a:round/>
            <a:headEnd/>
            <a:tailEnd type="triangle" w="med" len="med"/>
          </a:ln>
        </p:spPr>
        <p:txBody>
          <a:bodyPr/>
          <a:lstStyle/>
          <a:p>
            <a:endParaRPr lang="ru-RU"/>
          </a:p>
        </p:txBody>
      </p:sp>
      <p:sp>
        <p:nvSpPr>
          <p:cNvPr id="15370" name="AutoShape 18">
            <a:hlinkClick r:id="rId4"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ru-RU" smtClean="0"/>
          </a:p>
        </p:txBody>
      </p:sp>
      <p:sp>
        <p:nvSpPr>
          <p:cNvPr id="16387" name="Rectangle 3"/>
          <p:cNvSpPr>
            <a:spLocks noGrp="1" noChangeArrowheads="1"/>
          </p:cNvSpPr>
          <p:nvPr>
            <p:ph type="body" idx="1"/>
          </p:nvPr>
        </p:nvSpPr>
        <p:spPr/>
        <p:txBody>
          <a:bodyPr/>
          <a:lstStyle/>
          <a:p>
            <a:endParaRPr lang="ru-RU" smtClean="0"/>
          </a:p>
        </p:txBody>
      </p:sp>
      <p:pic>
        <p:nvPicPr>
          <p:cNvPr id="16388" name="Picture 5"/>
          <p:cNvPicPr>
            <a:picLocks noChangeAspect="1" noChangeArrowheads="1"/>
          </p:cNvPicPr>
          <p:nvPr/>
        </p:nvPicPr>
        <p:blipFill>
          <a:blip r:embed="rId2" cstate="print"/>
          <a:srcRect/>
          <a:stretch>
            <a:fillRect/>
          </a:stretch>
        </p:blipFill>
        <p:spPr bwMode="auto">
          <a:xfrm>
            <a:off x="0" y="0"/>
            <a:ext cx="9178925" cy="6858000"/>
          </a:xfrm>
          <a:prstGeom prst="rect">
            <a:avLst/>
          </a:prstGeom>
          <a:noFill/>
          <a:ln w="9525">
            <a:noFill/>
            <a:miter lim="800000"/>
            <a:headEnd/>
            <a:tailEnd/>
          </a:ln>
        </p:spPr>
      </p:pic>
      <p:sp>
        <p:nvSpPr>
          <p:cNvPr id="16389" name="AutoShape 6">
            <a:hlinkClick r:id="rId3"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OVER"/>
          <p:cNvPicPr>
            <a:picLocks noChangeAspect="1" noChangeArrowheads="1"/>
          </p:cNvPicPr>
          <p:nvPr/>
        </p:nvPicPr>
        <p:blipFill>
          <a:blip r:embed="rId2" cstate="print"/>
          <a:srcRect/>
          <a:stretch>
            <a:fillRect/>
          </a:stretch>
        </p:blipFill>
        <p:spPr bwMode="auto">
          <a:xfrm>
            <a:off x="0" y="6350"/>
            <a:ext cx="9144000" cy="6851650"/>
          </a:xfrm>
          <a:prstGeom prst="rect">
            <a:avLst/>
          </a:prstGeom>
          <a:noFill/>
          <a:ln w="9525">
            <a:solidFill>
              <a:srgbClr val="000000"/>
            </a:solidFill>
            <a:prstDash val="lgDash"/>
            <a:miter lim="800000"/>
            <a:headEnd/>
            <a:tailEnd/>
          </a:ln>
        </p:spPr>
      </p:pic>
      <p:sp>
        <p:nvSpPr>
          <p:cNvPr id="17411" name="Rectangle 3"/>
          <p:cNvSpPr>
            <a:spLocks noChangeArrowheads="1"/>
          </p:cNvSpPr>
          <p:nvPr/>
        </p:nvSpPr>
        <p:spPr bwMode="auto">
          <a:xfrm>
            <a:off x="3376613" y="2338388"/>
            <a:ext cx="9144000" cy="0"/>
          </a:xfrm>
          <a:prstGeom prst="rect">
            <a:avLst/>
          </a:prstGeom>
          <a:noFill/>
          <a:ln w="9525">
            <a:noFill/>
            <a:miter lim="800000"/>
            <a:headEnd/>
            <a:tailEnd/>
          </a:ln>
        </p:spPr>
        <p:txBody>
          <a:bodyPr>
            <a:spAutoFit/>
          </a:bodyPr>
          <a:lstStyle/>
          <a:p>
            <a:endParaRPr lang="ru-RU"/>
          </a:p>
        </p:txBody>
      </p:sp>
      <p:sp>
        <p:nvSpPr>
          <p:cNvPr id="17412" name="Text Box 4"/>
          <p:cNvSpPr txBox="1">
            <a:spLocks noChangeArrowheads="1"/>
          </p:cNvSpPr>
          <p:nvPr/>
        </p:nvSpPr>
        <p:spPr bwMode="auto">
          <a:xfrm>
            <a:off x="2286000" y="762000"/>
            <a:ext cx="3962400" cy="336550"/>
          </a:xfrm>
          <a:prstGeom prst="rect">
            <a:avLst/>
          </a:prstGeom>
          <a:noFill/>
          <a:ln w="9525">
            <a:noFill/>
            <a:miter lim="800000"/>
            <a:headEnd/>
            <a:tailEnd/>
          </a:ln>
        </p:spPr>
        <p:txBody>
          <a:bodyPr>
            <a:spAutoFit/>
          </a:bodyPr>
          <a:lstStyle/>
          <a:p>
            <a:pPr>
              <a:spcBef>
                <a:spcPct val="50000"/>
              </a:spcBef>
            </a:pPr>
            <a:endParaRPr lang="ru-RU" sz="1600" b="1"/>
          </a:p>
        </p:txBody>
      </p:sp>
      <p:sp>
        <p:nvSpPr>
          <p:cNvPr id="74757" name="Text Box 5"/>
          <p:cNvSpPr txBox="1">
            <a:spLocks noChangeArrowheads="1"/>
          </p:cNvSpPr>
          <p:nvPr/>
        </p:nvSpPr>
        <p:spPr bwMode="auto">
          <a:xfrm>
            <a:off x="2133600" y="762000"/>
            <a:ext cx="5029200" cy="457200"/>
          </a:xfrm>
          <a:prstGeom prst="rect">
            <a:avLst/>
          </a:prstGeom>
          <a:noFill/>
          <a:ln w="9525">
            <a:noFill/>
            <a:miter lim="800000"/>
            <a:headEnd/>
            <a:tailEnd/>
          </a:ln>
        </p:spPr>
        <p:txBody>
          <a:bodyPr>
            <a:spAutoFit/>
          </a:bodyPr>
          <a:lstStyle/>
          <a:p>
            <a:pPr algn="ctr">
              <a:spcBef>
                <a:spcPct val="50000"/>
              </a:spcBef>
            </a:pPr>
            <a:r>
              <a:rPr lang="kk-KZ" sz="2400" b="1">
                <a:solidFill>
                  <a:srgbClr val="FFFF00"/>
                </a:solidFill>
                <a:latin typeface="Tahoma" pitchFamily="34" charset="0"/>
              </a:rPr>
              <a:t>Тарихи анықтама</a:t>
            </a:r>
            <a:endParaRPr lang="ru-RU" sz="2400" b="1">
              <a:solidFill>
                <a:srgbClr val="FFFF00"/>
              </a:solidFill>
              <a:latin typeface="Tahoma" pitchFamily="34" charset="0"/>
            </a:endParaRPr>
          </a:p>
        </p:txBody>
      </p:sp>
      <p:grpSp>
        <p:nvGrpSpPr>
          <p:cNvPr id="2" name="Group 6"/>
          <p:cNvGrpSpPr>
            <a:grpSpLocks/>
          </p:cNvGrpSpPr>
          <p:nvPr/>
        </p:nvGrpSpPr>
        <p:grpSpPr bwMode="auto">
          <a:xfrm>
            <a:off x="381000" y="2514600"/>
            <a:ext cx="2286000" cy="1905000"/>
            <a:chOff x="288" y="912"/>
            <a:chExt cx="2544" cy="2208"/>
          </a:xfrm>
        </p:grpSpPr>
        <p:sp>
          <p:nvSpPr>
            <p:cNvPr id="17424" name="Rectangle 7"/>
            <p:cNvSpPr>
              <a:spLocks noChangeArrowheads="1"/>
            </p:cNvSpPr>
            <p:nvPr/>
          </p:nvSpPr>
          <p:spPr bwMode="auto">
            <a:xfrm>
              <a:off x="288" y="2016"/>
              <a:ext cx="384" cy="240"/>
            </a:xfrm>
            <a:prstGeom prst="rect">
              <a:avLst/>
            </a:prstGeom>
            <a:solidFill>
              <a:schemeClr val="accent1"/>
            </a:solidFill>
            <a:ln w="9525">
              <a:solidFill>
                <a:schemeClr val="tx1"/>
              </a:solidFill>
              <a:miter lim="800000"/>
              <a:headEnd/>
              <a:tailEnd/>
            </a:ln>
          </p:spPr>
          <p:txBody>
            <a:bodyPr wrap="none" anchor="ctr"/>
            <a:lstStyle/>
            <a:p>
              <a:pPr algn="ctr"/>
              <a:r>
                <a:rPr lang="en-US" sz="1300" b="1">
                  <a:solidFill>
                    <a:srgbClr val="FFFF00"/>
                  </a:solidFill>
                </a:rPr>
                <a:t>UCSB</a:t>
              </a:r>
              <a:endParaRPr lang="ru-RU" sz="1300" b="1">
                <a:solidFill>
                  <a:srgbClr val="FFFF00"/>
                </a:solidFill>
              </a:endParaRPr>
            </a:p>
          </p:txBody>
        </p:sp>
        <p:sp>
          <p:nvSpPr>
            <p:cNvPr id="17425" name="Oval 8"/>
            <p:cNvSpPr>
              <a:spLocks noChangeArrowheads="1"/>
            </p:cNvSpPr>
            <p:nvPr/>
          </p:nvSpPr>
          <p:spPr bwMode="auto">
            <a:xfrm>
              <a:off x="912" y="1968"/>
              <a:ext cx="336" cy="336"/>
            </a:xfrm>
            <a:prstGeom prst="ellipse">
              <a:avLst/>
            </a:prstGeom>
            <a:solidFill>
              <a:schemeClr val="accent1"/>
            </a:solidFill>
            <a:ln w="9525">
              <a:solidFill>
                <a:schemeClr val="tx1"/>
              </a:solidFill>
              <a:round/>
              <a:headEnd/>
              <a:tailEnd/>
            </a:ln>
          </p:spPr>
          <p:txBody>
            <a:bodyPr wrap="none" anchor="ctr"/>
            <a:lstStyle/>
            <a:p>
              <a:endParaRPr lang="ru-RU"/>
            </a:p>
          </p:txBody>
        </p:sp>
        <p:sp>
          <p:nvSpPr>
            <p:cNvPr id="17426" name="Line 9"/>
            <p:cNvSpPr>
              <a:spLocks noChangeShapeType="1"/>
            </p:cNvSpPr>
            <p:nvPr/>
          </p:nvSpPr>
          <p:spPr bwMode="auto">
            <a:xfrm>
              <a:off x="672" y="2112"/>
              <a:ext cx="240" cy="0"/>
            </a:xfrm>
            <a:prstGeom prst="line">
              <a:avLst/>
            </a:prstGeom>
            <a:noFill/>
            <a:ln w="9525">
              <a:solidFill>
                <a:schemeClr val="tx1"/>
              </a:solidFill>
              <a:round/>
              <a:headEnd/>
              <a:tailEnd/>
            </a:ln>
          </p:spPr>
          <p:txBody>
            <a:bodyPr/>
            <a:lstStyle/>
            <a:p>
              <a:endParaRPr lang="ru-RU"/>
            </a:p>
          </p:txBody>
        </p:sp>
        <p:sp>
          <p:nvSpPr>
            <p:cNvPr id="17427" name="Oval 10"/>
            <p:cNvSpPr>
              <a:spLocks noChangeArrowheads="1"/>
            </p:cNvSpPr>
            <p:nvPr/>
          </p:nvSpPr>
          <p:spPr bwMode="auto">
            <a:xfrm>
              <a:off x="1680" y="1296"/>
              <a:ext cx="336" cy="336"/>
            </a:xfrm>
            <a:prstGeom prst="ellipse">
              <a:avLst/>
            </a:prstGeom>
            <a:solidFill>
              <a:schemeClr val="accent1"/>
            </a:solidFill>
            <a:ln w="9525">
              <a:solidFill>
                <a:schemeClr val="tx1"/>
              </a:solidFill>
              <a:round/>
              <a:headEnd/>
              <a:tailEnd/>
            </a:ln>
          </p:spPr>
          <p:txBody>
            <a:bodyPr wrap="none" anchor="ctr"/>
            <a:lstStyle/>
            <a:p>
              <a:endParaRPr lang="ru-RU"/>
            </a:p>
          </p:txBody>
        </p:sp>
        <p:sp>
          <p:nvSpPr>
            <p:cNvPr id="17428" name="Oval 11"/>
            <p:cNvSpPr>
              <a:spLocks noChangeArrowheads="1"/>
            </p:cNvSpPr>
            <p:nvPr/>
          </p:nvSpPr>
          <p:spPr bwMode="auto">
            <a:xfrm>
              <a:off x="1632" y="2784"/>
              <a:ext cx="336" cy="336"/>
            </a:xfrm>
            <a:prstGeom prst="ellipse">
              <a:avLst/>
            </a:prstGeom>
            <a:solidFill>
              <a:schemeClr val="accent1"/>
            </a:solidFill>
            <a:ln w="9525">
              <a:solidFill>
                <a:schemeClr val="tx1"/>
              </a:solidFill>
              <a:round/>
              <a:headEnd/>
              <a:tailEnd/>
            </a:ln>
          </p:spPr>
          <p:txBody>
            <a:bodyPr wrap="none" anchor="ctr"/>
            <a:lstStyle/>
            <a:p>
              <a:endParaRPr lang="ru-RU"/>
            </a:p>
          </p:txBody>
        </p:sp>
        <p:sp>
          <p:nvSpPr>
            <p:cNvPr id="17429" name="Rectangle 12"/>
            <p:cNvSpPr>
              <a:spLocks noChangeArrowheads="1"/>
            </p:cNvSpPr>
            <p:nvPr/>
          </p:nvSpPr>
          <p:spPr bwMode="auto">
            <a:xfrm>
              <a:off x="1680" y="912"/>
              <a:ext cx="384" cy="240"/>
            </a:xfrm>
            <a:prstGeom prst="rect">
              <a:avLst/>
            </a:prstGeom>
            <a:solidFill>
              <a:schemeClr val="accent1"/>
            </a:solidFill>
            <a:ln w="9525">
              <a:solidFill>
                <a:schemeClr val="tx1"/>
              </a:solidFill>
              <a:miter lim="800000"/>
              <a:headEnd/>
              <a:tailEnd/>
            </a:ln>
          </p:spPr>
          <p:txBody>
            <a:bodyPr wrap="none" anchor="ctr"/>
            <a:lstStyle/>
            <a:p>
              <a:pPr algn="ctr"/>
              <a:r>
                <a:rPr lang="en-US" sz="1300" b="1">
                  <a:solidFill>
                    <a:srgbClr val="FFFF00"/>
                  </a:solidFill>
                </a:rPr>
                <a:t>UCLA</a:t>
              </a:r>
              <a:endParaRPr lang="ru-RU" sz="1300" b="1">
                <a:solidFill>
                  <a:srgbClr val="FFFF00"/>
                </a:solidFill>
              </a:endParaRPr>
            </a:p>
          </p:txBody>
        </p:sp>
        <p:sp>
          <p:nvSpPr>
            <p:cNvPr id="17430" name="Rectangle 13"/>
            <p:cNvSpPr>
              <a:spLocks noChangeArrowheads="1"/>
            </p:cNvSpPr>
            <p:nvPr/>
          </p:nvSpPr>
          <p:spPr bwMode="auto">
            <a:xfrm>
              <a:off x="2208" y="2832"/>
              <a:ext cx="384" cy="288"/>
            </a:xfrm>
            <a:prstGeom prst="rect">
              <a:avLst/>
            </a:prstGeom>
            <a:solidFill>
              <a:schemeClr val="accent1"/>
            </a:solidFill>
            <a:ln w="9525">
              <a:solidFill>
                <a:schemeClr val="tx1"/>
              </a:solidFill>
              <a:miter lim="800000"/>
              <a:headEnd/>
              <a:tailEnd/>
            </a:ln>
          </p:spPr>
          <p:txBody>
            <a:bodyPr wrap="none" anchor="ctr"/>
            <a:lstStyle/>
            <a:p>
              <a:pPr algn="ctr"/>
              <a:r>
                <a:rPr lang="en-US" sz="1300" b="1">
                  <a:solidFill>
                    <a:srgbClr val="FFFF00"/>
                  </a:solidFill>
                </a:rPr>
                <a:t>UTAN</a:t>
              </a:r>
              <a:endParaRPr lang="ru-RU" sz="1300" b="1">
                <a:solidFill>
                  <a:srgbClr val="FFFF00"/>
                </a:solidFill>
              </a:endParaRPr>
            </a:p>
          </p:txBody>
        </p:sp>
        <p:sp>
          <p:nvSpPr>
            <p:cNvPr id="17431" name="Line 14"/>
            <p:cNvSpPr>
              <a:spLocks noChangeShapeType="1"/>
            </p:cNvSpPr>
            <p:nvPr/>
          </p:nvSpPr>
          <p:spPr bwMode="auto">
            <a:xfrm flipV="1">
              <a:off x="1248" y="1632"/>
              <a:ext cx="576" cy="480"/>
            </a:xfrm>
            <a:prstGeom prst="line">
              <a:avLst/>
            </a:prstGeom>
            <a:noFill/>
            <a:ln w="9525">
              <a:solidFill>
                <a:schemeClr val="tx1"/>
              </a:solidFill>
              <a:round/>
              <a:headEnd/>
              <a:tailEnd/>
            </a:ln>
          </p:spPr>
          <p:txBody>
            <a:bodyPr/>
            <a:lstStyle/>
            <a:p>
              <a:endParaRPr lang="ru-RU"/>
            </a:p>
          </p:txBody>
        </p:sp>
        <p:sp>
          <p:nvSpPr>
            <p:cNvPr id="17432" name="Line 15"/>
            <p:cNvSpPr>
              <a:spLocks noChangeShapeType="1"/>
            </p:cNvSpPr>
            <p:nvPr/>
          </p:nvSpPr>
          <p:spPr bwMode="auto">
            <a:xfrm flipV="1">
              <a:off x="1872" y="1152"/>
              <a:ext cx="0" cy="144"/>
            </a:xfrm>
            <a:prstGeom prst="line">
              <a:avLst/>
            </a:prstGeom>
            <a:noFill/>
            <a:ln w="9525">
              <a:solidFill>
                <a:schemeClr val="tx1"/>
              </a:solidFill>
              <a:round/>
              <a:headEnd/>
              <a:tailEnd/>
            </a:ln>
          </p:spPr>
          <p:txBody>
            <a:bodyPr/>
            <a:lstStyle/>
            <a:p>
              <a:endParaRPr lang="ru-RU"/>
            </a:p>
          </p:txBody>
        </p:sp>
        <p:sp>
          <p:nvSpPr>
            <p:cNvPr id="17433" name="Line 16"/>
            <p:cNvSpPr>
              <a:spLocks noChangeShapeType="1"/>
            </p:cNvSpPr>
            <p:nvPr/>
          </p:nvSpPr>
          <p:spPr bwMode="auto">
            <a:xfrm>
              <a:off x="1248" y="2112"/>
              <a:ext cx="528" cy="672"/>
            </a:xfrm>
            <a:prstGeom prst="line">
              <a:avLst/>
            </a:prstGeom>
            <a:noFill/>
            <a:ln w="9525">
              <a:solidFill>
                <a:schemeClr val="tx1"/>
              </a:solidFill>
              <a:round/>
              <a:headEnd/>
              <a:tailEnd/>
            </a:ln>
          </p:spPr>
          <p:txBody>
            <a:bodyPr/>
            <a:lstStyle/>
            <a:p>
              <a:endParaRPr lang="ru-RU"/>
            </a:p>
          </p:txBody>
        </p:sp>
        <p:sp>
          <p:nvSpPr>
            <p:cNvPr id="17434" name="Line 17"/>
            <p:cNvSpPr>
              <a:spLocks noChangeShapeType="1"/>
            </p:cNvSpPr>
            <p:nvPr/>
          </p:nvSpPr>
          <p:spPr bwMode="auto">
            <a:xfrm>
              <a:off x="1968" y="2976"/>
              <a:ext cx="240" cy="0"/>
            </a:xfrm>
            <a:prstGeom prst="line">
              <a:avLst/>
            </a:prstGeom>
            <a:noFill/>
            <a:ln w="9525">
              <a:solidFill>
                <a:schemeClr val="tx1"/>
              </a:solidFill>
              <a:round/>
              <a:headEnd/>
              <a:tailEnd/>
            </a:ln>
          </p:spPr>
          <p:txBody>
            <a:bodyPr/>
            <a:lstStyle/>
            <a:p>
              <a:endParaRPr lang="ru-RU"/>
            </a:p>
          </p:txBody>
        </p:sp>
        <p:sp>
          <p:nvSpPr>
            <p:cNvPr id="17435" name="Oval 18"/>
            <p:cNvSpPr>
              <a:spLocks noChangeArrowheads="1"/>
            </p:cNvSpPr>
            <p:nvPr/>
          </p:nvSpPr>
          <p:spPr bwMode="auto">
            <a:xfrm>
              <a:off x="2496" y="1296"/>
              <a:ext cx="336" cy="336"/>
            </a:xfrm>
            <a:prstGeom prst="ellipse">
              <a:avLst/>
            </a:prstGeom>
            <a:solidFill>
              <a:schemeClr val="accent1"/>
            </a:solidFill>
            <a:ln w="9525">
              <a:solidFill>
                <a:schemeClr val="tx1"/>
              </a:solidFill>
              <a:round/>
              <a:headEnd/>
              <a:tailEnd/>
            </a:ln>
          </p:spPr>
          <p:txBody>
            <a:bodyPr wrap="none" anchor="ctr"/>
            <a:lstStyle/>
            <a:p>
              <a:endParaRPr lang="ru-RU"/>
            </a:p>
          </p:txBody>
        </p:sp>
        <p:sp>
          <p:nvSpPr>
            <p:cNvPr id="17436" name="Rectangle 19"/>
            <p:cNvSpPr>
              <a:spLocks noChangeArrowheads="1"/>
            </p:cNvSpPr>
            <p:nvPr/>
          </p:nvSpPr>
          <p:spPr bwMode="auto">
            <a:xfrm>
              <a:off x="2448" y="1776"/>
              <a:ext cx="384" cy="288"/>
            </a:xfrm>
            <a:prstGeom prst="rect">
              <a:avLst/>
            </a:prstGeom>
            <a:solidFill>
              <a:schemeClr val="accent1"/>
            </a:solidFill>
            <a:ln w="9525">
              <a:solidFill>
                <a:schemeClr val="tx1"/>
              </a:solidFill>
              <a:miter lim="800000"/>
              <a:headEnd/>
              <a:tailEnd/>
            </a:ln>
          </p:spPr>
          <p:txBody>
            <a:bodyPr wrap="none" anchor="ctr"/>
            <a:lstStyle/>
            <a:p>
              <a:pPr algn="ctr"/>
              <a:r>
                <a:rPr lang="en-US" sz="1300" b="1">
                  <a:solidFill>
                    <a:srgbClr val="FFFF00"/>
                  </a:solidFill>
                </a:rPr>
                <a:t>SRI</a:t>
              </a:r>
              <a:endParaRPr lang="ru-RU" sz="1300" b="1">
                <a:solidFill>
                  <a:srgbClr val="FFFF00"/>
                </a:solidFill>
              </a:endParaRPr>
            </a:p>
          </p:txBody>
        </p:sp>
        <p:sp>
          <p:nvSpPr>
            <p:cNvPr id="17437" name="Line 20"/>
            <p:cNvSpPr>
              <a:spLocks noChangeShapeType="1"/>
            </p:cNvSpPr>
            <p:nvPr/>
          </p:nvSpPr>
          <p:spPr bwMode="auto">
            <a:xfrm flipV="1">
              <a:off x="2640" y="1632"/>
              <a:ext cx="0" cy="144"/>
            </a:xfrm>
            <a:prstGeom prst="line">
              <a:avLst/>
            </a:prstGeom>
            <a:noFill/>
            <a:ln w="9525">
              <a:solidFill>
                <a:schemeClr val="tx1"/>
              </a:solidFill>
              <a:round/>
              <a:headEnd/>
              <a:tailEnd/>
            </a:ln>
          </p:spPr>
          <p:txBody>
            <a:bodyPr/>
            <a:lstStyle/>
            <a:p>
              <a:endParaRPr lang="ru-RU"/>
            </a:p>
          </p:txBody>
        </p:sp>
        <p:sp>
          <p:nvSpPr>
            <p:cNvPr id="17438" name="Line 21"/>
            <p:cNvSpPr>
              <a:spLocks noChangeShapeType="1"/>
            </p:cNvSpPr>
            <p:nvPr/>
          </p:nvSpPr>
          <p:spPr bwMode="auto">
            <a:xfrm>
              <a:off x="2016" y="1488"/>
              <a:ext cx="480" cy="0"/>
            </a:xfrm>
            <a:prstGeom prst="line">
              <a:avLst/>
            </a:prstGeom>
            <a:noFill/>
            <a:ln w="9525">
              <a:solidFill>
                <a:schemeClr val="tx1"/>
              </a:solidFill>
              <a:round/>
              <a:headEnd/>
              <a:tailEnd/>
            </a:ln>
          </p:spPr>
          <p:txBody>
            <a:bodyPr/>
            <a:lstStyle/>
            <a:p>
              <a:endParaRPr lang="ru-RU"/>
            </a:p>
          </p:txBody>
        </p:sp>
      </p:grpSp>
      <p:pic>
        <p:nvPicPr>
          <p:cNvPr id="74774" name="Picture 22" descr="PE01561_"/>
          <p:cNvPicPr>
            <a:picLocks noChangeAspect="1" noChangeArrowheads="1"/>
          </p:cNvPicPr>
          <p:nvPr/>
        </p:nvPicPr>
        <p:blipFill>
          <a:blip r:embed="rId3" cstate="print"/>
          <a:srcRect/>
          <a:stretch>
            <a:fillRect/>
          </a:stretch>
        </p:blipFill>
        <p:spPr bwMode="auto">
          <a:xfrm>
            <a:off x="6248400" y="2438400"/>
            <a:ext cx="2514600" cy="1970088"/>
          </a:xfrm>
          <a:prstGeom prst="rect">
            <a:avLst/>
          </a:prstGeom>
          <a:noFill/>
          <a:ln w="9525">
            <a:noFill/>
            <a:miter lim="800000"/>
            <a:headEnd/>
            <a:tailEnd/>
          </a:ln>
        </p:spPr>
      </p:pic>
      <p:sp>
        <p:nvSpPr>
          <p:cNvPr id="74775" name="Text Box 23"/>
          <p:cNvSpPr txBox="1">
            <a:spLocks noChangeArrowheads="1"/>
          </p:cNvSpPr>
          <p:nvPr/>
        </p:nvSpPr>
        <p:spPr bwMode="auto">
          <a:xfrm>
            <a:off x="1408113" y="1292225"/>
            <a:ext cx="6805612" cy="1069975"/>
          </a:xfrm>
          <a:prstGeom prst="rect">
            <a:avLst/>
          </a:prstGeom>
          <a:noFill/>
          <a:ln w="9525">
            <a:noFill/>
            <a:miter lim="800000"/>
            <a:headEnd/>
            <a:tailEnd/>
          </a:ln>
        </p:spPr>
        <p:txBody>
          <a:bodyPr wrap="none">
            <a:spAutoFit/>
          </a:bodyPr>
          <a:lstStyle/>
          <a:p>
            <a:pPr algn="ctr"/>
            <a:r>
              <a:rPr lang="kk-KZ" sz="1600" b="1">
                <a:solidFill>
                  <a:srgbClr val="FFFF00"/>
                </a:solidFill>
              </a:rPr>
              <a:t>Америка құрама штатының қорғаныс министiрлiгiнiң болашаққа </a:t>
            </a:r>
          </a:p>
          <a:p>
            <a:pPr algn="ctr"/>
            <a:r>
              <a:rPr lang="kk-KZ" sz="1600" b="1">
                <a:solidFill>
                  <a:srgbClr val="FFFF00"/>
                </a:solidFill>
              </a:rPr>
              <a:t>жоспар құру агенттiгi </a:t>
            </a:r>
            <a:r>
              <a:rPr lang="en-US" sz="1600" b="1">
                <a:solidFill>
                  <a:srgbClr val="FFFF00"/>
                </a:solidFill>
              </a:rPr>
              <a:t>(</a:t>
            </a:r>
            <a:r>
              <a:rPr lang="en-US" sz="1600" b="1">
                <a:solidFill>
                  <a:srgbClr val="FF0000"/>
                </a:solidFill>
              </a:rPr>
              <a:t>DARPA</a:t>
            </a:r>
            <a:r>
              <a:rPr lang="en-US" sz="1600" b="1">
                <a:solidFill>
                  <a:srgbClr val="FFFF00"/>
                </a:solidFill>
              </a:rPr>
              <a:t>)</a:t>
            </a:r>
            <a:r>
              <a:rPr lang="kk-KZ" sz="1600" b="1">
                <a:solidFill>
                  <a:srgbClr val="FFFF00"/>
                </a:solidFill>
              </a:rPr>
              <a:t> – тұңғыш </a:t>
            </a:r>
          </a:p>
          <a:p>
            <a:pPr algn="ctr"/>
            <a:r>
              <a:rPr lang="kk-KZ" sz="1600" b="1">
                <a:solidFill>
                  <a:srgbClr val="FFFF00"/>
                </a:solidFill>
              </a:rPr>
              <a:t>компьютерлiк желiлердi ойлап тапқан және сол себептен </a:t>
            </a:r>
          </a:p>
          <a:p>
            <a:pPr algn="ctr"/>
            <a:r>
              <a:rPr lang="en-US" sz="1600" b="1">
                <a:solidFill>
                  <a:srgbClr val="FF0000"/>
                </a:solidFill>
              </a:rPr>
              <a:t>ARPAnet </a:t>
            </a:r>
            <a:r>
              <a:rPr lang="kk-KZ" sz="1600" b="1">
                <a:solidFill>
                  <a:srgbClr val="FFFF00"/>
                </a:solidFill>
              </a:rPr>
              <a:t>деген атқа ие болы.</a:t>
            </a:r>
            <a:endParaRPr lang="ru-RU" sz="1600" b="1">
              <a:solidFill>
                <a:srgbClr val="FFFF00"/>
              </a:solidFill>
            </a:endParaRPr>
          </a:p>
        </p:txBody>
      </p:sp>
      <p:sp>
        <p:nvSpPr>
          <p:cNvPr id="74776" name="Text Box 24"/>
          <p:cNvSpPr txBox="1">
            <a:spLocks noChangeArrowheads="1"/>
          </p:cNvSpPr>
          <p:nvPr/>
        </p:nvSpPr>
        <p:spPr bwMode="auto">
          <a:xfrm>
            <a:off x="3352800" y="2298700"/>
            <a:ext cx="2514600" cy="825500"/>
          </a:xfrm>
          <a:prstGeom prst="rect">
            <a:avLst/>
          </a:prstGeom>
          <a:noFill/>
          <a:ln w="9525">
            <a:noFill/>
            <a:miter lim="800000"/>
            <a:headEnd/>
            <a:tailEnd/>
          </a:ln>
        </p:spPr>
        <p:txBody>
          <a:bodyPr>
            <a:spAutoFit/>
          </a:bodyPr>
          <a:lstStyle/>
          <a:p>
            <a:pPr algn="ctr">
              <a:spcBef>
                <a:spcPct val="50000"/>
              </a:spcBef>
            </a:pPr>
            <a:r>
              <a:rPr lang="kk-KZ" sz="1600" b="1">
                <a:solidFill>
                  <a:srgbClr val="FF0000"/>
                </a:solidFill>
              </a:rPr>
              <a:t>29 қазан 1969 жыл </a:t>
            </a:r>
            <a:r>
              <a:rPr lang="kk-KZ" sz="1600" b="1">
                <a:solidFill>
                  <a:srgbClr val="FFFF00"/>
                </a:solidFill>
              </a:rPr>
              <a:t>желiнiң туған күнi деп саналды</a:t>
            </a:r>
            <a:r>
              <a:rPr lang="kk-KZ" sz="1600" b="1">
                <a:solidFill>
                  <a:srgbClr val="FF0000"/>
                </a:solidFill>
              </a:rPr>
              <a:t>.</a:t>
            </a:r>
            <a:endParaRPr lang="ru-RU" sz="1600" b="1">
              <a:solidFill>
                <a:srgbClr val="FF0000"/>
              </a:solidFill>
            </a:endParaRPr>
          </a:p>
        </p:txBody>
      </p:sp>
      <p:sp>
        <p:nvSpPr>
          <p:cNvPr id="74777" name="Text Box 25"/>
          <p:cNvSpPr txBox="1">
            <a:spLocks noChangeArrowheads="1"/>
          </p:cNvSpPr>
          <p:nvPr/>
        </p:nvSpPr>
        <p:spPr bwMode="auto">
          <a:xfrm>
            <a:off x="3124200" y="3581400"/>
            <a:ext cx="2922588" cy="457200"/>
          </a:xfrm>
          <a:prstGeom prst="rect">
            <a:avLst/>
          </a:prstGeom>
          <a:noFill/>
          <a:ln w="9525">
            <a:noFill/>
            <a:miter lim="800000"/>
            <a:headEnd/>
            <a:tailEnd/>
          </a:ln>
        </p:spPr>
        <p:txBody>
          <a:bodyPr wrap="none">
            <a:spAutoFit/>
          </a:bodyPr>
          <a:lstStyle/>
          <a:p>
            <a:pPr algn="ctr"/>
            <a:r>
              <a:rPr lang="kk-KZ" sz="1200" b="1">
                <a:solidFill>
                  <a:srgbClr val="0000CC"/>
                </a:solidFill>
              </a:rPr>
              <a:t>Төрт түйiннен тұратын </a:t>
            </a:r>
            <a:r>
              <a:rPr lang="en-US" sz="1200" b="1">
                <a:solidFill>
                  <a:srgbClr val="0000CC"/>
                </a:solidFill>
              </a:rPr>
              <a:t>ARPAnet</a:t>
            </a:r>
            <a:r>
              <a:rPr lang="ru-RU" sz="1200" b="1">
                <a:solidFill>
                  <a:srgbClr val="0000CC"/>
                </a:solidFill>
              </a:rPr>
              <a:t>-т</a:t>
            </a:r>
            <a:r>
              <a:rPr lang="kk-KZ" sz="1200" b="1">
                <a:solidFill>
                  <a:srgbClr val="0000CC"/>
                </a:solidFill>
              </a:rPr>
              <a:t>iң </a:t>
            </a:r>
          </a:p>
          <a:p>
            <a:pPr algn="ctr"/>
            <a:r>
              <a:rPr lang="kk-KZ" sz="1200" b="1">
                <a:solidFill>
                  <a:srgbClr val="0000CC"/>
                </a:solidFill>
              </a:rPr>
              <a:t>құжаттық сызбасы </a:t>
            </a:r>
            <a:endParaRPr lang="ru-RU" sz="1200" b="1">
              <a:solidFill>
                <a:srgbClr val="0000CC"/>
              </a:solidFill>
            </a:endParaRPr>
          </a:p>
        </p:txBody>
      </p:sp>
      <p:sp>
        <p:nvSpPr>
          <p:cNvPr id="74778" name="Text Box 26"/>
          <p:cNvSpPr txBox="1">
            <a:spLocks noChangeArrowheads="1"/>
          </p:cNvSpPr>
          <p:nvPr/>
        </p:nvSpPr>
        <p:spPr bwMode="auto">
          <a:xfrm>
            <a:off x="2971800" y="4267200"/>
            <a:ext cx="3381375" cy="244475"/>
          </a:xfrm>
          <a:prstGeom prst="rect">
            <a:avLst/>
          </a:prstGeom>
          <a:noFill/>
          <a:ln w="9525">
            <a:noFill/>
            <a:miter lim="800000"/>
            <a:headEnd/>
            <a:tailEnd/>
          </a:ln>
        </p:spPr>
        <p:txBody>
          <a:bodyPr wrap="none">
            <a:spAutoFit/>
          </a:bodyPr>
          <a:lstStyle/>
          <a:p>
            <a:pPr algn="ctr"/>
            <a:r>
              <a:rPr lang="en-US" sz="1000" b="1">
                <a:solidFill>
                  <a:srgbClr val="FFFF00"/>
                </a:solidFill>
              </a:rPr>
              <a:t>SRI</a:t>
            </a:r>
            <a:r>
              <a:rPr lang="kk-KZ" sz="1000" b="1">
                <a:solidFill>
                  <a:srgbClr val="FFFF00"/>
                </a:solidFill>
              </a:rPr>
              <a:t> – </a:t>
            </a:r>
            <a:r>
              <a:rPr lang="kk-KZ" sz="1000">
                <a:solidFill>
                  <a:srgbClr val="FFFF00"/>
                </a:solidFill>
              </a:rPr>
              <a:t>Стенфорд университетiнiң</a:t>
            </a:r>
            <a:r>
              <a:rPr lang="kk-KZ" sz="1000" b="1">
                <a:solidFill>
                  <a:srgbClr val="FFFF00"/>
                </a:solidFill>
              </a:rPr>
              <a:t>  Зерттеу орталығы </a:t>
            </a:r>
            <a:endParaRPr lang="ru-RU" sz="1000" b="1">
              <a:solidFill>
                <a:srgbClr val="FFFF00"/>
              </a:solidFill>
            </a:endParaRPr>
          </a:p>
        </p:txBody>
      </p:sp>
      <p:sp>
        <p:nvSpPr>
          <p:cNvPr id="74779" name="Text Box 27"/>
          <p:cNvSpPr txBox="1">
            <a:spLocks noChangeArrowheads="1"/>
          </p:cNvSpPr>
          <p:nvPr/>
        </p:nvSpPr>
        <p:spPr bwMode="auto">
          <a:xfrm>
            <a:off x="2971800" y="4511675"/>
            <a:ext cx="3200400" cy="244475"/>
          </a:xfrm>
          <a:prstGeom prst="rect">
            <a:avLst/>
          </a:prstGeom>
          <a:noFill/>
          <a:ln w="9525">
            <a:noFill/>
            <a:miter lim="800000"/>
            <a:headEnd/>
            <a:tailEnd/>
          </a:ln>
        </p:spPr>
        <p:txBody>
          <a:bodyPr wrap="none">
            <a:spAutoFit/>
          </a:bodyPr>
          <a:lstStyle/>
          <a:p>
            <a:r>
              <a:rPr lang="en-US" sz="1000" b="1">
                <a:solidFill>
                  <a:srgbClr val="FFFF00"/>
                </a:solidFill>
              </a:rPr>
              <a:t>UCLA</a:t>
            </a:r>
            <a:r>
              <a:rPr lang="kk-KZ" sz="1000" b="1">
                <a:solidFill>
                  <a:srgbClr val="FFFF00"/>
                </a:solidFill>
              </a:rPr>
              <a:t> – </a:t>
            </a:r>
            <a:r>
              <a:rPr lang="kk-KZ" sz="1000">
                <a:solidFill>
                  <a:srgbClr val="FFFF00"/>
                </a:solidFill>
              </a:rPr>
              <a:t>Лос-Анжелестегi Калифорния унверситетi</a:t>
            </a:r>
            <a:r>
              <a:rPr lang="kk-KZ" sz="1000" b="1">
                <a:solidFill>
                  <a:srgbClr val="FFFF00"/>
                </a:solidFill>
              </a:rPr>
              <a:t> </a:t>
            </a:r>
            <a:endParaRPr lang="ru-RU" sz="1000" b="1">
              <a:solidFill>
                <a:srgbClr val="FFFF00"/>
              </a:solidFill>
            </a:endParaRPr>
          </a:p>
        </p:txBody>
      </p:sp>
      <p:sp>
        <p:nvSpPr>
          <p:cNvPr id="74780" name="Text Box 28"/>
          <p:cNvSpPr txBox="1">
            <a:spLocks noChangeArrowheads="1"/>
          </p:cNvSpPr>
          <p:nvPr/>
        </p:nvSpPr>
        <p:spPr bwMode="auto">
          <a:xfrm>
            <a:off x="2971800" y="4740275"/>
            <a:ext cx="3446463" cy="244475"/>
          </a:xfrm>
          <a:prstGeom prst="rect">
            <a:avLst/>
          </a:prstGeom>
          <a:noFill/>
          <a:ln w="9525">
            <a:noFill/>
            <a:miter lim="800000"/>
            <a:headEnd/>
            <a:tailEnd/>
          </a:ln>
        </p:spPr>
        <p:txBody>
          <a:bodyPr wrap="none">
            <a:spAutoFit/>
          </a:bodyPr>
          <a:lstStyle/>
          <a:p>
            <a:r>
              <a:rPr lang="en-US" sz="1000" b="1">
                <a:solidFill>
                  <a:srgbClr val="FFFF00"/>
                </a:solidFill>
              </a:rPr>
              <a:t>UCSB</a:t>
            </a:r>
            <a:r>
              <a:rPr lang="kk-KZ" sz="1000" b="1">
                <a:solidFill>
                  <a:srgbClr val="FFFF00"/>
                </a:solidFill>
              </a:rPr>
              <a:t> – </a:t>
            </a:r>
            <a:r>
              <a:rPr lang="en-US" sz="1000">
                <a:solidFill>
                  <a:srgbClr val="FFFF00"/>
                </a:solidFill>
              </a:rPr>
              <a:t>C</a:t>
            </a:r>
            <a:r>
              <a:rPr lang="kk-KZ" sz="1000">
                <a:solidFill>
                  <a:srgbClr val="FFFF00"/>
                </a:solidFill>
              </a:rPr>
              <a:t>анта Барбарадағы Колифорния университетi</a:t>
            </a:r>
            <a:endParaRPr lang="ru-RU" sz="1000" b="1">
              <a:solidFill>
                <a:srgbClr val="FFFF00"/>
              </a:solidFill>
            </a:endParaRPr>
          </a:p>
        </p:txBody>
      </p:sp>
      <p:sp>
        <p:nvSpPr>
          <p:cNvPr id="74781" name="Text Box 29"/>
          <p:cNvSpPr txBox="1">
            <a:spLocks noChangeArrowheads="1"/>
          </p:cNvSpPr>
          <p:nvPr/>
        </p:nvSpPr>
        <p:spPr bwMode="auto">
          <a:xfrm>
            <a:off x="2971800" y="4968875"/>
            <a:ext cx="2384425" cy="244475"/>
          </a:xfrm>
          <a:prstGeom prst="rect">
            <a:avLst/>
          </a:prstGeom>
          <a:noFill/>
          <a:ln w="9525">
            <a:noFill/>
            <a:miter lim="800000"/>
            <a:headEnd/>
            <a:tailEnd/>
          </a:ln>
        </p:spPr>
        <p:txBody>
          <a:bodyPr wrap="none">
            <a:spAutoFit/>
          </a:bodyPr>
          <a:lstStyle/>
          <a:p>
            <a:r>
              <a:rPr lang="en-US" sz="1000" b="1">
                <a:solidFill>
                  <a:srgbClr val="FFFF00"/>
                </a:solidFill>
              </a:rPr>
              <a:t>UTAN</a:t>
            </a:r>
            <a:r>
              <a:rPr lang="kk-KZ" sz="1000" b="1">
                <a:solidFill>
                  <a:srgbClr val="FFFF00"/>
                </a:solidFill>
              </a:rPr>
              <a:t> – </a:t>
            </a:r>
            <a:r>
              <a:rPr lang="kk-KZ" sz="1000">
                <a:solidFill>
                  <a:srgbClr val="FFFF00"/>
                </a:solidFill>
              </a:rPr>
              <a:t>Юта штатының университетi</a:t>
            </a:r>
            <a:endParaRPr lang="ru-RU" sz="1000" b="1">
              <a:solidFill>
                <a:srgbClr val="FFFF00"/>
              </a:solidFill>
            </a:endParaRPr>
          </a:p>
        </p:txBody>
      </p:sp>
      <p:sp>
        <p:nvSpPr>
          <p:cNvPr id="17423" name="AutoShape 30">
            <a:hlinkClick r:id="rId4"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withEffect">
                                  <p:stCondLst>
                                    <p:cond delay="0"/>
                                  </p:stCondLst>
                                  <p:childTnLst>
                                    <p:set>
                                      <p:cBhvr>
                                        <p:cTn id="6" dur="1" fill="hold">
                                          <p:stCondLst>
                                            <p:cond delay="0"/>
                                          </p:stCondLst>
                                        </p:cTn>
                                        <p:tgtEl>
                                          <p:spTgt spid="74757"/>
                                        </p:tgtEl>
                                        <p:attrNameLst>
                                          <p:attrName>style.visibility</p:attrName>
                                        </p:attrNameLst>
                                      </p:cBhvr>
                                      <p:to>
                                        <p:strVal val="visible"/>
                                      </p:to>
                                    </p:set>
                                    <p:animEffect transition="in" filter="blinds(vertical)">
                                      <p:cBhvr>
                                        <p:cTn id="7" dur="500"/>
                                        <p:tgtEl>
                                          <p:spTgt spid="74757"/>
                                        </p:tgtEl>
                                      </p:cBhvr>
                                    </p:animEffect>
                                  </p:childTnLst>
                                </p:cTn>
                              </p:par>
                            </p:childTnLst>
                          </p:cTn>
                        </p:par>
                        <p:par>
                          <p:cTn id="8" fill="hold">
                            <p:stCondLst>
                              <p:cond delay="500"/>
                            </p:stCondLst>
                            <p:childTnLst>
                              <p:par>
                                <p:cTn id="9" presetID="17" presetClass="entr" presetSubtype="8" fill="hold" grpId="0" nodeType="afterEffect">
                                  <p:stCondLst>
                                    <p:cond delay="0"/>
                                  </p:stCondLst>
                                  <p:iterate type="wd">
                                    <p:tmPct val="100000"/>
                                  </p:iterate>
                                  <p:childTnLst>
                                    <p:set>
                                      <p:cBhvr>
                                        <p:cTn id="10" dur="1" fill="hold">
                                          <p:stCondLst>
                                            <p:cond delay="0"/>
                                          </p:stCondLst>
                                        </p:cTn>
                                        <p:tgtEl>
                                          <p:spTgt spid="74775"/>
                                        </p:tgtEl>
                                        <p:attrNameLst>
                                          <p:attrName>style.visibility</p:attrName>
                                        </p:attrNameLst>
                                      </p:cBhvr>
                                      <p:to>
                                        <p:strVal val="visible"/>
                                      </p:to>
                                    </p:set>
                                    <p:anim calcmode="lin" valueType="num">
                                      <p:cBhvr>
                                        <p:cTn id="11" dur="300" fill="hold"/>
                                        <p:tgtEl>
                                          <p:spTgt spid="74775"/>
                                        </p:tgtEl>
                                        <p:attrNameLst>
                                          <p:attrName>ppt_x</p:attrName>
                                        </p:attrNameLst>
                                      </p:cBhvr>
                                      <p:tavLst>
                                        <p:tav tm="0">
                                          <p:val>
                                            <p:strVal val="#ppt_x-#ppt_w/2"/>
                                          </p:val>
                                        </p:tav>
                                        <p:tav tm="100000">
                                          <p:val>
                                            <p:strVal val="#ppt_x"/>
                                          </p:val>
                                        </p:tav>
                                      </p:tavLst>
                                    </p:anim>
                                    <p:anim calcmode="lin" valueType="num">
                                      <p:cBhvr>
                                        <p:cTn id="12" dur="300" fill="hold"/>
                                        <p:tgtEl>
                                          <p:spTgt spid="74775"/>
                                        </p:tgtEl>
                                        <p:attrNameLst>
                                          <p:attrName>ppt_y</p:attrName>
                                        </p:attrNameLst>
                                      </p:cBhvr>
                                      <p:tavLst>
                                        <p:tav tm="0">
                                          <p:val>
                                            <p:strVal val="#ppt_y"/>
                                          </p:val>
                                        </p:tav>
                                        <p:tav tm="100000">
                                          <p:val>
                                            <p:strVal val="#ppt_y"/>
                                          </p:val>
                                        </p:tav>
                                      </p:tavLst>
                                    </p:anim>
                                    <p:anim calcmode="lin" valueType="num">
                                      <p:cBhvr>
                                        <p:cTn id="13" dur="300" fill="hold"/>
                                        <p:tgtEl>
                                          <p:spTgt spid="74775"/>
                                        </p:tgtEl>
                                        <p:attrNameLst>
                                          <p:attrName>ppt_w</p:attrName>
                                        </p:attrNameLst>
                                      </p:cBhvr>
                                      <p:tavLst>
                                        <p:tav tm="0">
                                          <p:val>
                                            <p:fltVal val="0"/>
                                          </p:val>
                                        </p:tav>
                                        <p:tav tm="100000">
                                          <p:val>
                                            <p:strVal val="#ppt_w"/>
                                          </p:val>
                                        </p:tav>
                                      </p:tavLst>
                                    </p:anim>
                                    <p:anim calcmode="lin" valueType="num">
                                      <p:cBhvr>
                                        <p:cTn id="14" dur="300" fill="hold"/>
                                        <p:tgtEl>
                                          <p:spTgt spid="74775"/>
                                        </p:tgtEl>
                                        <p:attrNameLst>
                                          <p:attrName>ppt_h</p:attrName>
                                        </p:attrNameLst>
                                      </p:cBhvr>
                                      <p:tavLst>
                                        <p:tav tm="0">
                                          <p:val>
                                            <p:strVal val="#ppt_h"/>
                                          </p:val>
                                        </p:tav>
                                        <p:tav tm="100000">
                                          <p:val>
                                            <p:strVal val="#ppt_h"/>
                                          </p:val>
                                        </p:tav>
                                      </p:tavLst>
                                    </p:anim>
                                  </p:childTnLst>
                                </p:cTn>
                              </p:par>
                            </p:childTnLst>
                          </p:cTn>
                        </p:par>
                        <p:par>
                          <p:cTn id="15" fill="hold">
                            <p:stCondLst>
                              <p:cond delay="9500"/>
                            </p:stCondLst>
                            <p:childTnLst>
                              <p:par>
                                <p:cTn id="16" presetID="18" presetClass="entr" presetSubtype="6" fill="hold" grpId="0" nodeType="afterEffect">
                                  <p:stCondLst>
                                    <p:cond delay="0"/>
                                  </p:stCondLst>
                                  <p:iterate type="lt">
                                    <p:tmPct val="100000"/>
                                  </p:iterate>
                                  <p:childTnLst>
                                    <p:set>
                                      <p:cBhvr>
                                        <p:cTn id="17" dur="1" fill="hold">
                                          <p:stCondLst>
                                            <p:cond delay="0"/>
                                          </p:stCondLst>
                                        </p:cTn>
                                        <p:tgtEl>
                                          <p:spTgt spid="74776"/>
                                        </p:tgtEl>
                                        <p:attrNameLst>
                                          <p:attrName>style.visibility</p:attrName>
                                        </p:attrNameLst>
                                      </p:cBhvr>
                                      <p:to>
                                        <p:strVal val="visible"/>
                                      </p:to>
                                    </p:set>
                                    <p:animEffect transition="in" filter="strips(downRight)">
                                      <p:cBhvr>
                                        <p:cTn id="18" dur="75"/>
                                        <p:tgtEl>
                                          <p:spTgt spid="74776"/>
                                        </p:tgtEl>
                                      </p:cBhvr>
                                    </p:animEffect>
                                  </p:childTnLst>
                                </p:cTn>
                              </p:par>
                            </p:childTnLst>
                          </p:cTn>
                        </p:par>
                        <p:par>
                          <p:cTn id="19" fill="hold">
                            <p:stCondLst>
                              <p:cond delay="12575"/>
                            </p:stCondLst>
                            <p:childTnLst>
                              <p:par>
                                <p:cTn id="20" presetID="22" presetClass="entr" presetSubtype="8"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par>
                          <p:cTn id="23" fill="hold">
                            <p:stCondLst>
                              <p:cond delay="13075"/>
                            </p:stCondLst>
                            <p:childTnLst>
                              <p:par>
                                <p:cTn id="24" presetID="14" presetClass="entr" presetSubtype="5" fill="hold" nodeType="afterEffect">
                                  <p:stCondLst>
                                    <p:cond delay="0"/>
                                  </p:stCondLst>
                                  <p:childTnLst>
                                    <p:set>
                                      <p:cBhvr>
                                        <p:cTn id="25" dur="1" fill="hold">
                                          <p:stCondLst>
                                            <p:cond delay="0"/>
                                          </p:stCondLst>
                                        </p:cTn>
                                        <p:tgtEl>
                                          <p:spTgt spid="74774"/>
                                        </p:tgtEl>
                                        <p:attrNameLst>
                                          <p:attrName>style.visibility</p:attrName>
                                        </p:attrNameLst>
                                      </p:cBhvr>
                                      <p:to>
                                        <p:strVal val="visible"/>
                                      </p:to>
                                    </p:set>
                                    <p:animEffect transition="in" filter="randombar(vertical)">
                                      <p:cBhvr>
                                        <p:cTn id="26" dur="500"/>
                                        <p:tgtEl>
                                          <p:spTgt spid="74774"/>
                                        </p:tgtEl>
                                      </p:cBhvr>
                                    </p:animEffect>
                                  </p:childTnLst>
                                </p:cTn>
                              </p:par>
                            </p:childTnLst>
                          </p:cTn>
                        </p:par>
                        <p:par>
                          <p:cTn id="27" fill="hold">
                            <p:stCondLst>
                              <p:cond delay="13575"/>
                            </p:stCondLst>
                            <p:childTnLst>
                              <p:par>
                                <p:cTn id="28" presetID="22" presetClass="entr" presetSubtype="1" fill="hold" grpId="0" nodeType="afterEffect">
                                  <p:stCondLst>
                                    <p:cond delay="0"/>
                                  </p:stCondLst>
                                  <p:childTnLst>
                                    <p:set>
                                      <p:cBhvr>
                                        <p:cTn id="29" dur="1" fill="hold">
                                          <p:stCondLst>
                                            <p:cond delay="0"/>
                                          </p:stCondLst>
                                        </p:cTn>
                                        <p:tgtEl>
                                          <p:spTgt spid="74777"/>
                                        </p:tgtEl>
                                        <p:attrNameLst>
                                          <p:attrName>style.visibility</p:attrName>
                                        </p:attrNameLst>
                                      </p:cBhvr>
                                      <p:to>
                                        <p:strVal val="visible"/>
                                      </p:to>
                                    </p:set>
                                    <p:animEffect transition="in" filter="wipe(up)">
                                      <p:cBhvr>
                                        <p:cTn id="30" dur="500"/>
                                        <p:tgtEl>
                                          <p:spTgt spid="74777"/>
                                        </p:tgtEl>
                                      </p:cBhvr>
                                    </p:animEffect>
                                  </p:childTnLst>
                                </p:cTn>
                              </p:par>
                            </p:childTnLst>
                          </p:cTn>
                        </p:par>
                        <p:par>
                          <p:cTn id="31" fill="hold">
                            <p:stCondLst>
                              <p:cond delay="14075"/>
                            </p:stCondLst>
                            <p:childTnLst>
                              <p:par>
                                <p:cTn id="32" presetID="22" presetClass="entr" presetSubtype="1" fill="hold" grpId="0" nodeType="afterEffect">
                                  <p:stCondLst>
                                    <p:cond delay="0"/>
                                  </p:stCondLst>
                                  <p:childTnLst>
                                    <p:set>
                                      <p:cBhvr>
                                        <p:cTn id="33" dur="1" fill="hold">
                                          <p:stCondLst>
                                            <p:cond delay="0"/>
                                          </p:stCondLst>
                                        </p:cTn>
                                        <p:tgtEl>
                                          <p:spTgt spid="74778"/>
                                        </p:tgtEl>
                                        <p:attrNameLst>
                                          <p:attrName>style.visibility</p:attrName>
                                        </p:attrNameLst>
                                      </p:cBhvr>
                                      <p:to>
                                        <p:strVal val="visible"/>
                                      </p:to>
                                    </p:set>
                                    <p:animEffect transition="in" filter="wipe(up)">
                                      <p:cBhvr>
                                        <p:cTn id="34" dur="500"/>
                                        <p:tgtEl>
                                          <p:spTgt spid="74778"/>
                                        </p:tgtEl>
                                      </p:cBhvr>
                                    </p:animEffect>
                                  </p:childTnLst>
                                </p:cTn>
                              </p:par>
                            </p:childTnLst>
                          </p:cTn>
                        </p:par>
                        <p:par>
                          <p:cTn id="35" fill="hold">
                            <p:stCondLst>
                              <p:cond delay="14575"/>
                            </p:stCondLst>
                            <p:childTnLst>
                              <p:par>
                                <p:cTn id="36" presetID="22" presetClass="entr" presetSubtype="1" fill="hold" grpId="0" nodeType="afterEffect">
                                  <p:stCondLst>
                                    <p:cond delay="0"/>
                                  </p:stCondLst>
                                  <p:childTnLst>
                                    <p:set>
                                      <p:cBhvr>
                                        <p:cTn id="37" dur="1" fill="hold">
                                          <p:stCondLst>
                                            <p:cond delay="0"/>
                                          </p:stCondLst>
                                        </p:cTn>
                                        <p:tgtEl>
                                          <p:spTgt spid="74779"/>
                                        </p:tgtEl>
                                        <p:attrNameLst>
                                          <p:attrName>style.visibility</p:attrName>
                                        </p:attrNameLst>
                                      </p:cBhvr>
                                      <p:to>
                                        <p:strVal val="visible"/>
                                      </p:to>
                                    </p:set>
                                    <p:animEffect transition="in" filter="wipe(up)">
                                      <p:cBhvr>
                                        <p:cTn id="38" dur="500"/>
                                        <p:tgtEl>
                                          <p:spTgt spid="74779"/>
                                        </p:tgtEl>
                                      </p:cBhvr>
                                    </p:animEffect>
                                  </p:childTnLst>
                                </p:cTn>
                              </p:par>
                            </p:childTnLst>
                          </p:cTn>
                        </p:par>
                        <p:par>
                          <p:cTn id="39" fill="hold">
                            <p:stCondLst>
                              <p:cond delay="15075"/>
                            </p:stCondLst>
                            <p:childTnLst>
                              <p:par>
                                <p:cTn id="40" presetID="22" presetClass="entr" presetSubtype="1" fill="hold" grpId="0" nodeType="afterEffect">
                                  <p:stCondLst>
                                    <p:cond delay="0"/>
                                  </p:stCondLst>
                                  <p:childTnLst>
                                    <p:set>
                                      <p:cBhvr>
                                        <p:cTn id="41" dur="1" fill="hold">
                                          <p:stCondLst>
                                            <p:cond delay="0"/>
                                          </p:stCondLst>
                                        </p:cTn>
                                        <p:tgtEl>
                                          <p:spTgt spid="74780"/>
                                        </p:tgtEl>
                                        <p:attrNameLst>
                                          <p:attrName>style.visibility</p:attrName>
                                        </p:attrNameLst>
                                      </p:cBhvr>
                                      <p:to>
                                        <p:strVal val="visible"/>
                                      </p:to>
                                    </p:set>
                                    <p:animEffect transition="in" filter="wipe(up)">
                                      <p:cBhvr>
                                        <p:cTn id="42" dur="500"/>
                                        <p:tgtEl>
                                          <p:spTgt spid="74780"/>
                                        </p:tgtEl>
                                      </p:cBhvr>
                                    </p:animEffect>
                                  </p:childTnLst>
                                </p:cTn>
                              </p:par>
                            </p:childTnLst>
                          </p:cTn>
                        </p:par>
                        <p:par>
                          <p:cTn id="43" fill="hold">
                            <p:stCondLst>
                              <p:cond delay="15575"/>
                            </p:stCondLst>
                            <p:childTnLst>
                              <p:par>
                                <p:cTn id="44" presetID="22" presetClass="entr" presetSubtype="1" fill="hold" grpId="0" nodeType="afterEffect">
                                  <p:stCondLst>
                                    <p:cond delay="0"/>
                                  </p:stCondLst>
                                  <p:childTnLst>
                                    <p:set>
                                      <p:cBhvr>
                                        <p:cTn id="45" dur="1" fill="hold">
                                          <p:stCondLst>
                                            <p:cond delay="0"/>
                                          </p:stCondLst>
                                        </p:cTn>
                                        <p:tgtEl>
                                          <p:spTgt spid="74781"/>
                                        </p:tgtEl>
                                        <p:attrNameLst>
                                          <p:attrName>style.visibility</p:attrName>
                                        </p:attrNameLst>
                                      </p:cBhvr>
                                      <p:to>
                                        <p:strVal val="visible"/>
                                      </p:to>
                                    </p:set>
                                    <p:animEffect transition="in" filter="wipe(up)">
                                      <p:cBhvr>
                                        <p:cTn id="46" dur="500"/>
                                        <p:tgtEl>
                                          <p:spTgt spid="74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utoUpdateAnimBg="0"/>
      <p:bldP spid="74775" grpId="0" autoUpdateAnimBg="0"/>
      <p:bldP spid="74776" grpId="0" autoUpdateAnimBg="0"/>
      <p:bldP spid="74777" grpId="0" autoUpdateAnimBg="0"/>
      <p:bldP spid="74778" grpId="0" autoUpdateAnimBg="0"/>
      <p:bldP spid="74779" grpId="0" autoUpdateAnimBg="0"/>
      <p:bldP spid="74780" grpId="0" autoUpdateAnimBg="0"/>
      <p:bldP spid="7478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a:xfrm>
            <a:off x="714375" y="1357313"/>
            <a:ext cx="7772400" cy="4530725"/>
          </a:xfrm>
          <a:prstGeom prst="rect">
            <a:avLst/>
          </a:prstGeom>
          <a:noFill/>
        </p:spPr>
        <p:txBody>
          <a:bodyPr/>
          <a:lstStyle/>
          <a:p>
            <a:pPr marL="342900" indent="-342900">
              <a:spcBef>
                <a:spcPct val="50000"/>
              </a:spcBef>
              <a:buFont typeface="Wingdings" pitchFamily="2" charset="2"/>
              <a:buNone/>
              <a:defRPr/>
            </a:pPr>
            <a:r>
              <a:rPr lang="kk-KZ" sz="3200" kern="0" dirty="0">
                <a:latin typeface="+mn-lt"/>
                <a:cs typeface="+mn-cs"/>
              </a:rPr>
              <a:t>	</a:t>
            </a:r>
            <a:r>
              <a:rPr lang="kk-KZ" sz="3200" kern="0" dirty="0">
                <a:latin typeface="Times New Roman" pitchFamily="18" charset="0"/>
                <a:cs typeface="+mn-cs"/>
              </a:rPr>
              <a:t>Бір немесе бірнеше желілерді бір – бірімен өзара байланыстыру </a:t>
            </a:r>
            <a:r>
              <a:rPr lang="kk-KZ" sz="3200" b="1" i="1" kern="0" dirty="0">
                <a:solidFill>
                  <a:srgbClr val="C00000"/>
                </a:solidFill>
                <a:latin typeface="Times New Roman" pitchFamily="18" charset="0"/>
                <a:cs typeface="+mn-cs"/>
              </a:rPr>
              <a:t>желіаралық байланыс</a:t>
            </a:r>
            <a:r>
              <a:rPr lang="kk-KZ" sz="3200" kern="0" dirty="0">
                <a:solidFill>
                  <a:srgbClr val="C00000"/>
                </a:solidFill>
                <a:latin typeface="Times New Roman" pitchFamily="18" charset="0"/>
                <a:cs typeface="+mn-cs"/>
              </a:rPr>
              <a:t> </a:t>
            </a:r>
            <a:r>
              <a:rPr lang="kk-KZ" sz="3200" kern="0" dirty="0">
                <a:latin typeface="Times New Roman" pitchFamily="18" charset="0"/>
                <a:cs typeface="+mn-cs"/>
              </a:rPr>
              <a:t>немесе </a:t>
            </a:r>
            <a:r>
              <a:rPr lang="kk-KZ" sz="3200" b="1" i="1" kern="0" dirty="0">
                <a:solidFill>
                  <a:srgbClr val="C00000"/>
                </a:solidFill>
                <a:latin typeface="Times New Roman" pitchFamily="18" charset="0"/>
                <a:cs typeface="+mn-cs"/>
              </a:rPr>
              <a:t>ауқымды желі</a:t>
            </a:r>
            <a:r>
              <a:rPr lang="kk-KZ" sz="3200" kern="0" dirty="0">
                <a:solidFill>
                  <a:srgbClr val="C00000"/>
                </a:solidFill>
                <a:latin typeface="Times New Roman" pitchFamily="18" charset="0"/>
                <a:cs typeface="+mn-cs"/>
              </a:rPr>
              <a:t> </a:t>
            </a:r>
            <a:r>
              <a:rPr lang="kk-KZ" sz="3200" kern="0" dirty="0">
                <a:latin typeface="Times New Roman" pitchFamily="18" charset="0"/>
                <a:cs typeface="+mn-cs"/>
              </a:rPr>
              <a:t>деп аталады. Ауқымды желі қала, аймақ, ел, бүкіл Жер шарын қамтуы мүмкін.</a:t>
            </a:r>
            <a:endParaRPr lang="ru-RU" sz="3200" kern="0" dirty="0">
              <a:latin typeface="Times New Roman" pitchFamily="18" charset="0"/>
              <a:cs typeface="+mn-cs"/>
            </a:endParaRPr>
          </a:p>
        </p:txBody>
      </p:sp>
      <p:sp>
        <p:nvSpPr>
          <p:cNvPr id="18435" name="AutoShape 8">
            <a:hlinkClick r:id="rId2"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
        <p:nvSpPr>
          <p:cNvPr id="18436" name="AutoShape 9">
            <a:hlinkClick r:id="rId3" action="ppaction://hlinksldjump"/>
          </p:cNvPr>
          <p:cNvSpPr>
            <a:spLocks noChangeArrowheads="1"/>
          </p:cNvSpPr>
          <p:nvPr/>
        </p:nvSpPr>
        <p:spPr bwMode="auto">
          <a:xfrm>
            <a:off x="7164388" y="6308725"/>
            <a:ext cx="1511300" cy="217488"/>
          </a:xfrm>
          <a:prstGeom prst="rightArrow">
            <a:avLst>
              <a:gd name="adj1" fmla="val 50000"/>
              <a:gd name="adj2" fmla="val 173722"/>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28625" y="285750"/>
            <a:ext cx="8229600" cy="5740400"/>
          </a:xfrm>
          <a:prstGeom prst="rect">
            <a:avLst/>
          </a:prstGeom>
        </p:spPr>
        <p:txBody>
          <a:bodyPr/>
          <a:lstStyle/>
          <a:p>
            <a:pPr marL="342900" indent="-342900" eaLnBrk="0" hangingPunct="0">
              <a:spcBef>
                <a:spcPct val="50000"/>
              </a:spcBef>
              <a:buClr>
                <a:srgbClr val="60D311"/>
              </a:buClr>
              <a:defRPr/>
            </a:pPr>
            <a:r>
              <a:rPr lang="ru-RU" sz="3200" kern="0" dirty="0">
                <a:latin typeface="Times New Roman KK EK" pitchFamily="18" charset="0"/>
                <a:cs typeface="+mn-cs"/>
              </a:rPr>
              <a:t>		</a:t>
            </a:r>
            <a:r>
              <a:rPr lang="ru-RU" sz="2800" kern="0" dirty="0" err="1">
                <a:latin typeface="Times New Roman KK EK" pitchFamily="18" charset="0"/>
                <a:cs typeface="+mn-cs"/>
              </a:rPr>
              <a:t>Жалпы</a:t>
            </a:r>
            <a:r>
              <a:rPr lang="ru-RU" sz="2800" kern="0" dirty="0">
                <a:latin typeface="Times New Roman KK EK" pitchFamily="18" charset="0"/>
                <a:cs typeface="+mn-cs"/>
              </a:rPr>
              <a:t> </a:t>
            </a:r>
            <a:r>
              <a:rPr lang="ru-RU" sz="2800" kern="0" dirty="0" err="1">
                <a:latin typeface="Times New Roman KK EK" pitchFamily="18" charset="0"/>
                <a:cs typeface="+mn-cs"/>
              </a:rPr>
              <a:t>желілер</a:t>
            </a:r>
            <a:r>
              <a:rPr lang="ru-RU" sz="2800" kern="0" dirty="0">
                <a:latin typeface="Times New Roman KK EK" pitchFamily="18" charset="0"/>
                <a:cs typeface="+mn-cs"/>
              </a:rPr>
              <a:t>- </a:t>
            </a:r>
            <a:r>
              <a:rPr lang="ru-RU" sz="2800" kern="0" dirty="0" err="1">
                <a:latin typeface="Times New Roman KK EK" pitchFamily="18" charset="0"/>
                <a:cs typeface="+mn-cs"/>
              </a:rPr>
              <a:t>бұл</a:t>
            </a:r>
            <a:r>
              <a:rPr lang="ru-RU" sz="2800" kern="0" dirty="0">
                <a:latin typeface="Times New Roman KK EK" pitchFamily="18" charset="0"/>
                <a:cs typeface="+mn-cs"/>
              </a:rPr>
              <a:t> </a:t>
            </a:r>
            <a:r>
              <a:rPr lang="ru-RU" sz="2800" kern="0" dirty="0" err="1">
                <a:latin typeface="Times New Roman KK EK" pitchFamily="18" charset="0"/>
                <a:cs typeface="+mn-cs"/>
              </a:rPr>
              <a:t>дүние</a:t>
            </a:r>
            <a:r>
              <a:rPr lang="ru-RU" sz="2800" kern="0" dirty="0">
                <a:latin typeface="Times New Roman KK EK" pitchFamily="18" charset="0"/>
                <a:cs typeface="+mn-cs"/>
              </a:rPr>
              <a:t> </a:t>
            </a:r>
            <a:r>
              <a:rPr lang="ru-RU" sz="2800" kern="0" dirty="0" err="1">
                <a:latin typeface="Times New Roman KK EK" pitchFamily="18" charset="0"/>
                <a:cs typeface="+mn-cs"/>
              </a:rPr>
              <a:t>жүзі</a:t>
            </a:r>
            <a:r>
              <a:rPr lang="ru-RU" sz="2800" kern="0" dirty="0">
                <a:latin typeface="Times New Roman KK EK" pitchFamily="18" charset="0"/>
                <a:cs typeface="+mn-cs"/>
              </a:rPr>
              <a:t> </a:t>
            </a:r>
            <a:r>
              <a:rPr lang="ru-RU" sz="2800" kern="0" dirty="0" err="1">
                <a:latin typeface="Times New Roman KK EK" pitchFamily="18" charset="0"/>
                <a:cs typeface="+mn-cs"/>
              </a:rPr>
              <a:t>бойынша</a:t>
            </a:r>
            <a:r>
              <a:rPr lang="ru-RU" sz="2800" kern="0" dirty="0">
                <a:latin typeface="Times New Roman KK EK" pitchFamily="18" charset="0"/>
                <a:cs typeface="+mn-cs"/>
              </a:rPr>
              <a:t> </a:t>
            </a:r>
            <a:r>
              <a:rPr lang="ru-RU" sz="2800" kern="0" dirty="0" err="1">
                <a:latin typeface="Times New Roman KK EK" pitchFamily="18" charset="0"/>
                <a:cs typeface="+mn-cs"/>
              </a:rPr>
              <a:t>таратыл</a:t>
            </a:r>
            <a:r>
              <a:rPr lang="ru-MO" sz="2800" kern="0" dirty="0" err="1">
                <a:latin typeface="Times New Roman KK EK" pitchFamily="18" charset="0"/>
                <a:cs typeface="+mn-cs"/>
              </a:rPr>
              <a:t>ған</a:t>
            </a:r>
            <a:r>
              <a:rPr lang="ru-MO" sz="2800" kern="0" dirty="0">
                <a:latin typeface="Times New Roman KK EK" pitchFamily="18" charset="0"/>
                <a:cs typeface="+mn-cs"/>
              </a:rPr>
              <a:t> </a:t>
            </a:r>
            <a:r>
              <a:rPr lang="ru-MO" sz="2800" kern="0" dirty="0" err="1">
                <a:latin typeface="Times New Roman KK EK" pitchFamily="18" charset="0"/>
                <a:cs typeface="+mn-cs"/>
              </a:rPr>
              <a:t>желілер</a:t>
            </a:r>
            <a:r>
              <a:rPr lang="ru-MO" sz="2800" kern="0" dirty="0">
                <a:latin typeface="Times New Roman KK EK" pitchFamily="18" charset="0"/>
                <a:cs typeface="+mn-cs"/>
              </a:rPr>
              <a:t>. </a:t>
            </a:r>
            <a:r>
              <a:rPr lang="ru-MO" sz="2800" kern="0" dirty="0" err="1">
                <a:latin typeface="Times New Roman KK EK" pitchFamily="18" charset="0"/>
                <a:cs typeface="+mn-cs"/>
              </a:rPr>
              <a:t>Ең</a:t>
            </a:r>
            <a:r>
              <a:rPr lang="ru-MO" sz="2800" kern="0" dirty="0">
                <a:latin typeface="Times New Roman KK EK" pitchFamily="18" charset="0"/>
                <a:cs typeface="+mn-cs"/>
              </a:rPr>
              <a:t> </a:t>
            </a:r>
            <a:r>
              <a:rPr lang="ru-MO" sz="2800" kern="0" dirty="0" err="1">
                <a:latin typeface="Times New Roman KK EK" pitchFamily="18" charset="0"/>
                <a:cs typeface="+mn-cs"/>
              </a:rPr>
              <a:t>белгілі</a:t>
            </a:r>
            <a:r>
              <a:rPr lang="ru-MO" sz="2800" kern="0" dirty="0">
                <a:latin typeface="Times New Roman KK EK" pitchFamily="18" charset="0"/>
                <a:cs typeface="+mn-cs"/>
              </a:rPr>
              <a:t> </a:t>
            </a:r>
            <a:r>
              <a:rPr lang="ru-MO" sz="2800" kern="0" dirty="0" err="1">
                <a:latin typeface="Times New Roman KK EK" pitchFamily="18" charset="0"/>
                <a:cs typeface="+mn-cs"/>
              </a:rPr>
              <a:t>және</a:t>
            </a:r>
            <a:r>
              <a:rPr lang="ru-MO" sz="2800" kern="0" dirty="0">
                <a:latin typeface="Times New Roman KK EK" pitchFamily="18" charset="0"/>
                <a:cs typeface="+mn-cs"/>
              </a:rPr>
              <a:t> </a:t>
            </a:r>
            <a:r>
              <a:rPr lang="ru-MO" sz="2800" kern="0" dirty="0" err="1">
                <a:latin typeface="Times New Roman KK EK" pitchFamily="18" charset="0"/>
                <a:cs typeface="+mn-cs"/>
              </a:rPr>
              <a:t>қол</a:t>
            </a:r>
            <a:r>
              <a:rPr lang="ru-MO" sz="2800" kern="0" dirty="0">
                <a:latin typeface="Times New Roman KK EK" pitchFamily="18" charset="0"/>
                <a:cs typeface="+mn-cs"/>
              </a:rPr>
              <a:t> </a:t>
            </a:r>
            <a:r>
              <a:rPr lang="ru-MO" sz="2800" kern="0" dirty="0" err="1">
                <a:latin typeface="Times New Roman KK EK" pitchFamily="18" charset="0"/>
                <a:cs typeface="+mn-cs"/>
              </a:rPr>
              <a:t>жететін</a:t>
            </a:r>
            <a:r>
              <a:rPr lang="ru-MO" sz="2800" kern="0" dirty="0">
                <a:latin typeface="Times New Roman KK EK" pitchFamily="18" charset="0"/>
                <a:cs typeface="+mn-cs"/>
              </a:rPr>
              <a:t> </a:t>
            </a:r>
            <a:r>
              <a:rPr lang="ru-MO" sz="2800" kern="0" dirty="0" err="1">
                <a:latin typeface="Times New Roman KK EK" pitchFamily="18" charset="0"/>
                <a:cs typeface="+mn-cs"/>
              </a:rPr>
              <a:t>жалпы</a:t>
            </a:r>
            <a:r>
              <a:rPr lang="ru-MO" sz="2800" kern="0" dirty="0">
                <a:latin typeface="Times New Roman KK EK" pitchFamily="18" charset="0"/>
                <a:cs typeface="+mn-cs"/>
              </a:rPr>
              <a:t> </a:t>
            </a:r>
            <a:r>
              <a:rPr lang="ru-MO" sz="2800" kern="0" dirty="0" err="1">
                <a:latin typeface="Times New Roman KK EK" pitchFamily="18" charset="0"/>
                <a:cs typeface="+mn-cs"/>
              </a:rPr>
              <a:t>желі</a:t>
            </a:r>
            <a:r>
              <a:rPr lang="ru-MO" sz="2800" kern="0" dirty="0">
                <a:latin typeface="Times New Roman KK EK" pitchFamily="18" charset="0"/>
                <a:cs typeface="+mn-cs"/>
              </a:rPr>
              <a:t> - </a:t>
            </a:r>
            <a:r>
              <a:rPr lang="ru-MO" sz="2800" b="1" kern="0" dirty="0">
                <a:solidFill>
                  <a:srgbClr val="C00000"/>
                </a:solidFill>
                <a:latin typeface="Times New Roman KK EK" pitchFamily="18" charset="0"/>
                <a:cs typeface="+mn-cs"/>
              </a:rPr>
              <a:t>Интернет</a:t>
            </a:r>
            <a:r>
              <a:rPr lang="ru-MO" sz="2800" b="1" kern="0" dirty="0">
                <a:latin typeface="Times New Roman KK EK" pitchFamily="18" charset="0"/>
                <a:cs typeface="+mn-cs"/>
              </a:rPr>
              <a:t> </a:t>
            </a:r>
            <a:r>
              <a:rPr lang="ru-MO" sz="2800" kern="0" dirty="0" err="1">
                <a:latin typeface="Times New Roman KK EK" pitchFamily="18" charset="0"/>
                <a:cs typeface="+mn-cs"/>
              </a:rPr>
              <a:t>болып</a:t>
            </a:r>
            <a:r>
              <a:rPr lang="ru-MO" sz="2800" kern="0" dirty="0">
                <a:latin typeface="Times New Roman KK EK" pitchFamily="18" charset="0"/>
                <a:cs typeface="+mn-cs"/>
              </a:rPr>
              <a:t> </a:t>
            </a:r>
            <a:r>
              <a:rPr lang="ru-MO" sz="2800" kern="0" dirty="0" err="1">
                <a:latin typeface="Times New Roman KK EK" pitchFamily="18" charset="0"/>
                <a:cs typeface="+mn-cs"/>
              </a:rPr>
              <a:t>табылады</a:t>
            </a:r>
            <a:r>
              <a:rPr lang="ru-MO" sz="2800" kern="0" dirty="0">
                <a:latin typeface="Times New Roman KK EK" pitchFamily="18" charset="0"/>
                <a:cs typeface="+mn-cs"/>
              </a:rPr>
              <a:t>. Интернет </a:t>
            </a:r>
            <a:r>
              <a:rPr lang="ru-MO" sz="2800" kern="0" dirty="0" err="1">
                <a:latin typeface="Times New Roman KK EK" pitchFamily="18" charset="0"/>
                <a:cs typeface="+mn-cs"/>
              </a:rPr>
              <a:t>желісі</a:t>
            </a:r>
            <a:r>
              <a:rPr lang="ru-MO" sz="2800" kern="0" dirty="0">
                <a:latin typeface="Times New Roman KK EK" pitchFamily="18" charset="0"/>
                <a:cs typeface="+mn-cs"/>
              </a:rPr>
              <a:t> </a:t>
            </a:r>
            <a:r>
              <a:rPr lang="ru-MO" sz="2800" kern="0" dirty="0" err="1">
                <a:latin typeface="Times New Roman KK EK" pitchFamily="18" charset="0"/>
                <a:cs typeface="+mn-cs"/>
              </a:rPr>
              <a:t>тұрақты</a:t>
            </a:r>
            <a:r>
              <a:rPr lang="ru-MO" sz="2800" kern="0" dirty="0">
                <a:latin typeface="Times New Roman KK EK" pitchFamily="18" charset="0"/>
                <a:cs typeface="+mn-cs"/>
              </a:rPr>
              <a:t> </a:t>
            </a:r>
            <a:r>
              <a:rPr lang="ru-MO" sz="2800" kern="0" dirty="0" err="1">
                <a:latin typeface="Times New Roman KK EK" pitchFamily="18" charset="0"/>
                <a:cs typeface="+mn-cs"/>
              </a:rPr>
              <a:t>құрылым</a:t>
            </a:r>
            <a:r>
              <a:rPr lang="ru-MO" sz="2800" kern="0" dirty="0">
                <a:latin typeface="Times New Roman KK EK" pitchFamily="18" charset="0"/>
                <a:cs typeface="+mn-cs"/>
              </a:rPr>
              <a:t> </a:t>
            </a:r>
            <a:r>
              <a:rPr lang="ru-MO" sz="2800" kern="0" dirty="0" err="1">
                <a:latin typeface="Times New Roman KK EK" pitchFamily="18" charset="0"/>
                <a:cs typeface="+mn-cs"/>
              </a:rPr>
              <a:t>емес</a:t>
            </a:r>
            <a:r>
              <a:rPr lang="ru-MO" sz="2800" kern="0" dirty="0">
                <a:latin typeface="Times New Roman KK EK" pitchFamily="18" charset="0"/>
                <a:cs typeface="+mn-cs"/>
              </a:rPr>
              <a:t>, оны </a:t>
            </a:r>
            <a:r>
              <a:rPr lang="ru-MO" sz="2800" kern="0" dirty="0" err="1">
                <a:latin typeface="Times New Roman KK EK" pitchFamily="18" charset="0"/>
                <a:cs typeface="+mn-cs"/>
              </a:rPr>
              <a:t>миллиондаған</a:t>
            </a:r>
            <a:r>
              <a:rPr lang="ru-MO" sz="2800" kern="0" dirty="0">
                <a:latin typeface="Times New Roman KK EK" pitchFamily="18" charset="0"/>
                <a:cs typeface="+mn-cs"/>
              </a:rPr>
              <a:t> </a:t>
            </a:r>
            <a:r>
              <a:rPr lang="ru-MO" sz="2800" kern="0" dirty="0" err="1">
                <a:latin typeface="Times New Roman KK EK" pitchFamily="18" charset="0"/>
                <a:cs typeface="+mn-cs"/>
              </a:rPr>
              <a:t>пайдаланушылар</a:t>
            </a:r>
            <a:r>
              <a:rPr lang="ru-MO" sz="2800" kern="0" dirty="0">
                <a:latin typeface="Times New Roman KK EK" pitchFamily="18" charset="0"/>
                <a:cs typeface="+mn-cs"/>
              </a:rPr>
              <a:t> </a:t>
            </a:r>
            <a:r>
              <a:rPr lang="ru-MO" sz="2800" kern="0" dirty="0" err="1">
                <a:latin typeface="Times New Roman KK EK" pitchFamily="18" charset="0"/>
                <a:cs typeface="+mn-cs"/>
              </a:rPr>
              <a:t>ұдайы</a:t>
            </a:r>
            <a:r>
              <a:rPr lang="ru-MO" sz="2800" kern="0" dirty="0">
                <a:latin typeface="Times New Roman KK EK" pitchFamily="18" charset="0"/>
                <a:cs typeface="+mn-cs"/>
              </a:rPr>
              <a:t> </a:t>
            </a:r>
            <a:r>
              <a:rPr lang="ru-MO" sz="2800" kern="0" dirty="0" err="1">
                <a:latin typeface="Times New Roman KK EK" pitchFamily="18" charset="0"/>
                <a:cs typeface="+mn-cs"/>
              </a:rPr>
              <a:t>өзгеріп</a:t>
            </a:r>
            <a:r>
              <a:rPr lang="ru-MO" sz="2800" kern="0" dirty="0">
                <a:latin typeface="Times New Roman KK EK" pitchFamily="18" charset="0"/>
                <a:cs typeface="+mn-cs"/>
              </a:rPr>
              <a:t> </a:t>
            </a:r>
            <a:r>
              <a:rPr lang="ru-MO" sz="2800" kern="0" dirty="0" err="1">
                <a:latin typeface="Times New Roman KK EK" pitchFamily="18" charset="0"/>
                <a:cs typeface="+mn-cs"/>
              </a:rPr>
              <a:t>отырады</a:t>
            </a:r>
            <a:r>
              <a:rPr lang="ru-MO" sz="2800" kern="0" dirty="0">
                <a:latin typeface="Times New Roman KK EK" pitchFamily="18" charset="0"/>
                <a:cs typeface="+mn-cs"/>
              </a:rPr>
              <a:t>.</a:t>
            </a:r>
          </a:p>
          <a:p>
            <a:pPr marL="342900" indent="-342900">
              <a:spcBef>
                <a:spcPct val="20000"/>
              </a:spcBef>
              <a:defRPr/>
            </a:pPr>
            <a:r>
              <a:rPr lang="kk-KZ" sz="2800" kern="0" dirty="0">
                <a:latin typeface="Times New Roman KK EK" pitchFamily="18" charset="0"/>
                <a:cs typeface="+mn-cs"/>
              </a:rPr>
              <a:t>		Желідегі компьютерлер жұмысын программа басқарады, ондағы барлық компьютерлердің бір – біріне жіберетін және қабылдайтын ақпараттарды араласпай, тиянақты жеткізілу үшін, олар бір тілмен – ортақ ережемен байланыс жасау қажет. Осындай ортақ ереже  </a:t>
            </a:r>
            <a:r>
              <a:rPr lang="kk-KZ" sz="2800" i="1" kern="0" dirty="0">
                <a:solidFill>
                  <a:srgbClr val="C00000"/>
                </a:solidFill>
                <a:latin typeface="Times New Roman KK EK" pitchFamily="18" charset="0"/>
                <a:cs typeface="+mn-cs"/>
              </a:rPr>
              <a:t>желілік хаттама</a:t>
            </a:r>
            <a:r>
              <a:rPr lang="kk-KZ" sz="2800" kern="0" dirty="0">
                <a:solidFill>
                  <a:srgbClr val="C00000"/>
                </a:solidFill>
                <a:latin typeface="Times New Roman KK EK" pitchFamily="18" charset="0"/>
                <a:cs typeface="+mn-cs"/>
              </a:rPr>
              <a:t> </a:t>
            </a:r>
            <a:r>
              <a:rPr lang="kk-KZ" sz="2800" kern="0" dirty="0">
                <a:latin typeface="Times New Roman KK EK" pitchFamily="18" charset="0"/>
                <a:cs typeface="+mn-cs"/>
              </a:rPr>
              <a:t>деп аталады.</a:t>
            </a:r>
          </a:p>
          <a:p>
            <a:pPr marL="342900" indent="-342900" eaLnBrk="0" hangingPunct="0">
              <a:spcBef>
                <a:spcPct val="50000"/>
              </a:spcBef>
              <a:buClr>
                <a:schemeClr val="bg1"/>
              </a:buClr>
              <a:buFontTx/>
              <a:buChar char="•"/>
              <a:defRPr/>
            </a:pPr>
            <a:endParaRPr lang="ru-MO" sz="3200" kern="0" dirty="0">
              <a:latin typeface="Times New Roman KK EK" pitchFamily="18" charset="0"/>
              <a:cs typeface="+mn-cs"/>
            </a:endParaRPr>
          </a:p>
          <a:p>
            <a:pPr marL="342900" indent="-342900" eaLnBrk="0" hangingPunct="0">
              <a:spcBef>
                <a:spcPct val="50000"/>
              </a:spcBef>
              <a:buClr>
                <a:schemeClr val="bg1"/>
              </a:buClr>
              <a:buFontTx/>
              <a:buChar char="•"/>
              <a:defRPr/>
            </a:pPr>
            <a:endParaRPr lang="ru-RU" sz="2400" b="1" kern="0" dirty="0">
              <a:latin typeface="Times New Roman KK EK" pitchFamily="18" charset="0"/>
              <a:cs typeface="+mn-cs"/>
            </a:endParaRPr>
          </a:p>
          <a:p>
            <a:pPr marL="342900" indent="-342900">
              <a:spcBef>
                <a:spcPct val="20000"/>
              </a:spcBef>
              <a:buFontTx/>
              <a:buChar char="•"/>
              <a:defRPr/>
            </a:pPr>
            <a:endParaRPr lang="ru-RU" sz="2400" kern="0" dirty="0">
              <a:latin typeface="Times New Roman KK EK" pitchFamily="18" charset="0"/>
              <a:cs typeface="+mn-cs"/>
            </a:endParaRPr>
          </a:p>
        </p:txBody>
      </p:sp>
      <p:sp>
        <p:nvSpPr>
          <p:cNvPr id="19459" name="AutoShape 8">
            <a:hlinkClick r:id="rId2"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
        <p:nvSpPr>
          <p:cNvPr id="19460" name="AutoShape 9">
            <a:hlinkClick r:id="rId3" action="ppaction://hlinksldjump"/>
          </p:cNvPr>
          <p:cNvSpPr>
            <a:spLocks noChangeArrowheads="1"/>
          </p:cNvSpPr>
          <p:nvPr/>
        </p:nvSpPr>
        <p:spPr bwMode="auto">
          <a:xfrm>
            <a:off x="7164388" y="6308725"/>
            <a:ext cx="1511300" cy="217488"/>
          </a:xfrm>
          <a:prstGeom prst="rightArrow">
            <a:avLst>
              <a:gd name="adj1" fmla="val 50000"/>
              <a:gd name="adj2" fmla="val 173722"/>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928938" y="928688"/>
            <a:ext cx="5708650" cy="5214937"/>
          </a:xfrm>
          <a:prstGeom prst="rect">
            <a:avLst/>
          </a:prstGeom>
        </p:spPr>
        <p:txBody>
          <a:bodyPr/>
          <a:lstStyle/>
          <a:p>
            <a:pPr marL="342900" indent="-342900">
              <a:spcBef>
                <a:spcPct val="20000"/>
              </a:spcBef>
              <a:defRPr/>
            </a:pPr>
            <a:r>
              <a:rPr lang="kk-KZ" sz="3200" b="1" kern="0" dirty="0">
                <a:solidFill>
                  <a:srgbClr val="C00000"/>
                </a:solidFill>
                <a:latin typeface="Times New Roman KK EK" pitchFamily="18" charset="0"/>
                <a:cs typeface="+mn-cs"/>
              </a:rPr>
              <a:t>		Сервер </a:t>
            </a:r>
            <a:r>
              <a:rPr lang="kk-KZ" sz="3200" kern="0" dirty="0">
                <a:latin typeface="Times New Roman KK EK" pitchFamily="18" charset="0"/>
                <a:cs typeface="+mn-cs"/>
              </a:rPr>
              <a:t>– ортақ пайдалануға арналған барлық ресурстарды қамтитын компьютер. Ортақ ресурстарды пайдалану үшін сервер қосулы болуы қажет. Желідегі жұмыстың көп бөлігін сервер атқарады.</a:t>
            </a:r>
            <a:endParaRPr lang="ru-RU" sz="3200" kern="0" dirty="0">
              <a:latin typeface="Times New Roman KK EK" pitchFamily="18" charset="0"/>
              <a:cs typeface="+mn-cs"/>
            </a:endParaRPr>
          </a:p>
        </p:txBody>
      </p:sp>
      <p:sp>
        <p:nvSpPr>
          <p:cNvPr id="20483" name="AutoShape 8">
            <a:hlinkClick r:id="rId2"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
        <p:nvSpPr>
          <p:cNvPr id="20484" name="AutoShape 9">
            <a:hlinkClick r:id="rId3" action="ppaction://hlinksldjump"/>
          </p:cNvPr>
          <p:cNvSpPr>
            <a:spLocks noChangeArrowheads="1"/>
          </p:cNvSpPr>
          <p:nvPr/>
        </p:nvSpPr>
        <p:spPr bwMode="auto">
          <a:xfrm>
            <a:off x="7164388" y="6308725"/>
            <a:ext cx="1511300" cy="217488"/>
          </a:xfrm>
          <a:prstGeom prst="rightArrow">
            <a:avLst>
              <a:gd name="adj1" fmla="val 50000"/>
              <a:gd name="adj2" fmla="val 173722"/>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827088" y="476250"/>
            <a:ext cx="7285037" cy="946150"/>
          </a:xfrm>
          <a:prstGeom prst="rect">
            <a:avLst/>
          </a:prstGeom>
          <a:noFill/>
          <a:ln w="9525">
            <a:noFill/>
            <a:miter lim="800000"/>
            <a:headEnd/>
            <a:tailEnd/>
          </a:ln>
        </p:spPr>
        <p:txBody>
          <a:bodyPr wrap="none" anchor="ctr">
            <a:spAutoFit/>
          </a:bodyPr>
          <a:lstStyle/>
          <a:p>
            <a:pPr algn="ctr" eaLnBrk="0" hangingPunct="0">
              <a:tabLst>
                <a:tab pos="457200" algn="l"/>
              </a:tabLst>
            </a:pPr>
            <a:r>
              <a:rPr lang="kk-KZ" sz="2800" b="1" i="1">
                <a:solidFill>
                  <a:srgbClr val="FF0000"/>
                </a:solidFill>
                <a:latin typeface="Times New Roman" pitchFamily="18" charset="0"/>
              </a:rPr>
              <a:t>Интернет желісіне қалай қосылуға болады?</a:t>
            </a:r>
            <a:endParaRPr lang="ru-RU" sz="2800" b="1" i="1">
              <a:latin typeface="Times New Roman" pitchFamily="18" charset="0"/>
            </a:endParaRPr>
          </a:p>
          <a:p>
            <a:pPr algn="ctr" eaLnBrk="0" hangingPunct="0">
              <a:tabLst>
                <a:tab pos="457200" algn="l"/>
              </a:tabLst>
            </a:pPr>
            <a:endParaRPr lang="ru-RU" sz="2800" b="1" i="1">
              <a:latin typeface="Times New Roman" pitchFamily="18" charset="0"/>
            </a:endParaRPr>
          </a:p>
        </p:txBody>
      </p:sp>
      <p:pic>
        <p:nvPicPr>
          <p:cNvPr id="21507" name="Picture 5"/>
          <p:cNvPicPr>
            <a:picLocks noChangeAspect="1" noChangeArrowheads="1"/>
          </p:cNvPicPr>
          <p:nvPr/>
        </p:nvPicPr>
        <p:blipFill>
          <a:blip r:embed="rId2" cstate="print"/>
          <a:srcRect/>
          <a:stretch>
            <a:fillRect/>
          </a:stretch>
        </p:blipFill>
        <p:spPr bwMode="auto">
          <a:xfrm>
            <a:off x="539750" y="3933825"/>
            <a:ext cx="8064500" cy="2590800"/>
          </a:xfrm>
          <a:prstGeom prst="rect">
            <a:avLst/>
          </a:prstGeom>
          <a:noFill/>
          <a:ln w="9525">
            <a:noFill/>
            <a:miter lim="800000"/>
            <a:headEnd/>
            <a:tailEnd/>
          </a:ln>
        </p:spPr>
      </p:pic>
      <p:sp>
        <p:nvSpPr>
          <p:cNvPr id="21508" name="Rectangle 6"/>
          <p:cNvSpPr>
            <a:spLocks noChangeArrowheads="1"/>
          </p:cNvSpPr>
          <p:nvPr/>
        </p:nvSpPr>
        <p:spPr bwMode="auto">
          <a:xfrm>
            <a:off x="611188" y="1268413"/>
            <a:ext cx="8137525" cy="2647950"/>
          </a:xfrm>
          <a:prstGeom prst="rect">
            <a:avLst/>
          </a:prstGeom>
          <a:noFill/>
          <a:ln w="9525">
            <a:noFill/>
            <a:miter lim="800000"/>
            <a:headEnd/>
            <a:tailEnd/>
          </a:ln>
        </p:spPr>
        <p:txBody>
          <a:bodyPr anchor="ctr">
            <a:spAutoFit/>
          </a:bodyPr>
          <a:lstStyle/>
          <a:p>
            <a:pPr algn="justLow" eaLnBrk="0" hangingPunct="0"/>
            <a:r>
              <a:rPr lang="kk-KZ" sz="2400" b="1">
                <a:solidFill>
                  <a:srgbClr val="0000CC"/>
                </a:solidFill>
                <a:latin typeface="Times New Roman" pitchFamily="18" charset="0"/>
              </a:rPr>
              <a:t>Интернет желісіне қосылу үшін компьютерге модем керек.</a:t>
            </a:r>
            <a:r>
              <a:rPr lang="kk-KZ" sz="2400" b="1">
                <a:latin typeface="Times New Roman" pitchFamily="18" charset="0"/>
              </a:rPr>
              <a:t> </a:t>
            </a:r>
            <a:r>
              <a:rPr lang="kk-KZ" sz="2400" b="1">
                <a:solidFill>
                  <a:srgbClr val="FF0000"/>
                </a:solidFill>
                <a:latin typeface="Times New Roman" pitchFamily="18" charset="0"/>
              </a:rPr>
              <a:t>Модем</a:t>
            </a:r>
            <a:r>
              <a:rPr lang="kk-KZ" sz="2400" b="1">
                <a:latin typeface="Times New Roman" pitchFamily="18" charset="0"/>
              </a:rPr>
              <a:t> </a:t>
            </a:r>
            <a:r>
              <a:rPr lang="kk-KZ" sz="2400" b="1">
                <a:solidFill>
                  <a:srgbClr val="0000CC"/>
                </a:solidFill>
                <a:latin typeface="Times New Roman" pitchFamily="18" charset="0"/>
              </a:rPr>
              <a:t>дегеніміз – бұл компьютерге телефон желісі және сымдары арқылы мәлімет алмасуға мүмкіндік беретін құрылғы. Модем арқылы қосылым жасау үшін компьютерге иесіне лайықты провайдер тауып Интернетте жұмыс істеуге келісімге отыруға болады.</a:t>
            </a:r>
          </a:p>
        </p:txBody>
      </p:sp>
      <p:sp>
        <p:nvSpPr>
          <p:cNvPr id="21509" name="AutoShape 7">
            <a:hlinkClick r:id="rId3" action="ppaction://hlinksldjump"/>
          </p:cNvPr>
          <p:cNvSpPr>
            <a:spLocks noChangeArrowheads="1"/>
          </p:cNvSpPr>
          <p:nvPr/>
        </p:nvSpPr>
        <p:spPr bwMode="auto">
          <a:xfrm>
            <a:off x="7164388" y="6308725"/>
            <a:ext cx="1511300" cy="217488"/>
          </a:xfrm>
          <a:prstGeom prst="rightArrow">
            <a:avLst>
              <a:gd name="adj1" fmla="val 50000"/>
              <a:gd name="adj2" fmla="val 173722"/>
            </a:avLst>
          </a:prstGeom>
          <a:solidFill>
            <a:schemeClr val="accent1"/>
          </a:solidFill>
          <a:ln w="9525">
            <a:solidFill>
              <a:schemeClr val="tx1"/>
            </a:solidFill>
            <a:miter lim="800000"/>
            <a:headEnd/>
            <a:tailEnd/>
          </a:ln>
        </p:spPr>
        <p:txBody>
          <a:bodyPr wrap="none" anchor="ctr"/>
          <a:lstStyle/>
          <a:p>
            <a:endParaRPr lang="ru-RU"/>
          </a:p>
        </p:txBody>
      </p:sp>
      <p:sp>
        <p:nvSpPr>
          <p:cNvPr id="21510" name="AutoShape 8">
            <a:hlinkClick r:id="rId4"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 descr="COVER"/>
          <p:cNvPicPr>
            <a:picLocks noChangeAspect="1" noChangeArrowheads="1"/>
          </p:cNvPicPr>
          <p:nvPr/>
        </p:nvPicPr>
        <p:blipFill>
          <a:blip r:embed="rId3" cstate="print"/>
          <a:srcRect/>
          <a:stretch>
            <a:fillRect/>
          </a:stretch>
        </p:blipFill>
        <p:spPr bwMode="auto">
          <a:xfrm>
            <a:off x="0" y="6350"/>
            <a:ext cx="9144000" cy="6851650"/>
          </a:xfrm>
          <a:prstGeom prst="rect">
            <a:avLst/>
          </a:prstGeom>
          <a:noFill/>
          <a:ln w="9525">
            <a:solidFill>
              <a:srgbClr val="000000"/>
            </a:solidFill>
            <a:prstDash val="lgDash"/>
            <a:miter lim="800000"/>
            <a:headEnd/>
            <a:tailEnd/>
          </a:ln>
        </p:spPr>
      </p:pic>
      <p:grpSp>
        <p:nvGrpSpPr>
          <p:cNvPr id="2" name="Group 3"/>
          <p:cNvGrpSpPr>
            <a:grpSpLocks/>
          </p:cNvGrpSpPr>
          <p:nvPr/>
        </p:nvGrpSpPr>
        <p:grpSpPr bwMode="auto">
          <a:xfrm>
            <a:off x="2428875" y="2071688"/>
            <a:ext cx="4433888" cy="2443162"/>
            <a:chOff x="1425" y="1125"/>
            <a:chExt cx="2793" cy="1539"/>
          </a:xfrm>
        </p:grpSpPr>
        <p:grpSp>
          <p:nvGrpSpPr>
            <p:cNvPr id="1042" name="Group 4"/>
            <p:cNvGrpSpPr>
              <a:grpSpLocks/>
            </p:cNvGrpSpPr>
            <p:nvPr/>
          </p:nvGrpSpPr>
          <p:grpSpPr bwMode="auto">
            <a:xfrm>
              <a:off x="1425" y="1125"/>
              <a:ext cx="2793" cy="1539"/>
              <a:chOff x="1425" y="1125"/>
              <a:chExt cx="2793" cy="1539"/>
            </a:xfrm>
          </p:grpSpPr>
          <p:sp>
            <p:nvSpPr>
              <p:cNvPr id="1044" name="Freeform 5"/>
              <p:cNvSpPr>
                <a:spLocks/>
              </p:cNvSpPr>
              <p:nvPr/>
            </p:nvSpPr>
            <p:spPr bwMode="auto">
              <a:xfrm>
                <a:off x="1425" y="1564"/>
                <a:ext cx="878" cy="931"/>
              </a:xfrm>
              <a:custGeom>
                <a:avLst/>
                <a:gdLst>
                  <a:gd name="T0" fmla="*/ 833 w 878"/>
                  <a:gd name="T1" fmla="*/ 20 h 931"/>
                  <a:gd name="T2" fmla="*/ 742 w 878"/>
                  <a:gd name="T3" fmla="*/ 64 h 931"/>
                  <a:gd name="T4" fmla="*/ 655 w 878"/>
                  <a:gd name="T5" fmla="*/ 112 h 931"/>
                  <a:gd name="T6" fmla="*/ 569 w 878"/>
                  <a:gd name="T7" fmla="*/ 164 h 931"/>
                  <a:gd name="T8" fmla="*/ 487 w 878"/>
                  <a:gd name="T9" fmla="*/ 221 h 931"/>
                  <a:gd name="T10" fmla="*/ 408 w 878"/>
                  <a:gd name="T11" fmla="*/ 280 h 931"/>
                  <a:gd name="T12" fmla="*/ 329 w 878"/>
                  <a:gd name="T13" fmla="*/ 344 h 931"/>
                  <a:gd name="T14" fmla="*/ 280 w 878"/>
                  <a:gd name="T15" fmla="*/ 386 h 931"/>
                  <a:gd name="T16" fmla="*/ 224 w 878"/>
                  <a:gd name="T17" fmla="*/ 440 h 931"/>
                  <a:gd name="T18" fmla="*/ 171 w 878"/>
                  <a:gd name="T19" fmla="*/ 496 h 931"/>
                  <a:gd name="T20" fmla="*/ 91 w 878"/>
                  <a:gd name="T21" fmla="*/ 584 h 931"/>
                  <a:gd name="T22" fmla="*/ 32 w 878"/>
                  <a:gd name="T23" fmla="*/ 684 h 931"/>
                  <a:gd name="T24" fmla="*/ 20 w 878"/>
                  <a:gd name="T25" fmla="*/ 706 h 931"/>
                  <a:gd name="T26" fmla="*/ 9 w 878"/>
                  <a:gd name="T27" fmla="*/ 738 h 931"/>
                  <a:gd name="T28" fmla="*/ 3 w 878"/>
                  <a:gd name="T29" fmla="*/ 771 h 931"/>
                  <a:gd name="T30" fmla="*/ 0 w 878"/>
                  <a:gd name="T31" fmla="*/ 805 h 931"/>
                  <a:gd name="T32" fmla="*/ 4 w 878"/>
                  <a:gd name="T33" fmla="*/ 837 h 931"/>
                  <a:gd name="T34" fmla="*/ 10 w 878"/>
                  <a:gd name="T35" fmla="*/ 871 h 931"/>
                  <a:gd name="T36" fmla="*/ 23 w 878"/>
                  <a:gd name="T37" fmla="*/ 902 h 931"/>
                  <a:gd name="T38" fmla="*/ 41 w 878"/>
                  <a:gd name="T39" fmla="*/ 931 h 931"/>
                  <a:gd name="T40" fmla="*/ 38 w 878"/>
                  <a:gd name="T41" fmla="*/ 907 h 931"/>
                  <a:gd name="T42" fmla="*/ 37 w 878"/>
                  <a:gd name="T43" fmla="*/ 865 h 931"/>
                  <a:gd name="T44" fmla="*/ 39 w 878"/>
                  <a:gd name="T45" fmla="*/ 821 h 931"/>
                  <a:gd name="T46" fmla="*/ 47 w 878"/>
                  <a:gd name="T47" fmla="*/ 779 h 931"/>
                  <a:gd name="T48" fmla="*/ 60 w 878"/>
                  <a:gd name="T49" fmla="*/ 738 h 931"/>
                  <a:gd name="T50" fmla="*/ 77 w 878"/>
                  <a:gd name="T51" fmla="*/ 699 h 931"/>
                  <a:gd name="T52" fmla="*/ 97 w 878"/>
                  <a:gd name="T53" fmla="*/ 661 h 931"/>
                  <a:gd name="T54" fmla="*/ 138 w 878"/>
                  <a:gd name="T55" fmla="*/ 610 h 931"/>
                  <a:gd name="T56" fmla="*/ 266 w 878"/>
                  <a:gd name="T57" fmla="*/ 483 h 931"/>
                  <a:gd name="T58" fmla="*/ 346 w 878"/>
                  <a:gd name="T59" fmla="*/ 416 h 931"/>
                  <a:gd name="T60" fmla="*/ 427 w 878"/>
                  <a:gd name="T61" fmla="*/ 351 h 931"/>
                  <a:gd name="T62" fmla="*/ 511 w 878"/>
                  <a:gd name="T63" fmla="*/ 289 h 931"/>
                  <a:gd name="T64" fmla="*/ 597 w 878"/>
                  <a:gd name="T65" fmla="*/ 231 h 931"/>
                  <a:gd name="T66" fmla="*/ 686 w 878"/>
                  <a:gd name="T67" fmla="*/ 178 h 931"/>
                  <a:gd name="T68" fmla="*/ 778 w 878"/>
                  <a:gd name="T69" fmla="*/ 127 h 931"/>
                  <a:gd name="T70" fmla="*/ 878 w 878"/>
                  <a:gd name="T71" fmla="*/ 0 h 9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78"/>
                  <a:gd name="T109" fmla="*/ 0 h 931"/>
                  <a:gd name="T110" fmla="*/ 878 w 878"/>
                  <a:gd name="T111" fmla="*/ 931 h 9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78" h="931">
                    <a:moveTo>
                      <a:pt x="878" y="0"/>
                    </a:moveTo>
                    <a:lnTo>
                      <a:pt x="833" y="20"/>
                    </a:lnTo>
                    <a:lnTo>
                      <a:pt x="787" y="42"/>
                    </a:lnTo>
                    <a:lnTo>
                      <a:pt x="742" y="64"/>
                    </a:lnTo>
                    <a:lnTo>
                      <a:pt x="698" y="87"/>
                    </a:lnTo>
                    <a:lnTo>
                      <a:pt x="655" y="112"/>
                    </a:lnTo>
                    <a:lnTo>
                      <a:pt x="612" y="137"/>
                    </a:lnTo>
                    <a:lnTo>
                      <a:pt x="569" y="164"/>
                    </a:lnTo>
                    <a:lnTo>
                      <a:pt x="528" y="192"/>
                    </a:lnTo>
                    <a:lnTo>
                      <a:pt x="487" y="221"/>
                    </a:lnTo>
                    <a:lnTo>
                      <a:pt x="446" y="250"/>
                    </a:lnTo>
                    <a:lnTo>
                      <a:pt x="408" y="280"/>
                    </a:lnTo>
                    <a:lnTo>
                      <a:pt x="367" y="311"/>
                    </a:lnTo>
                    <a:lnTo>
                      <a:pt x="329" y="344"/>
                    </a:lnTo>
                    <a:lnTo>
                      <a:pt x="311" y="361"/>
                    </a:lnTo>
                    <a:lnTo>
                      <a:pt x="280" y="386"/>
                    </a:lnTo>
                    <a:lnTo>
                      <a:pt x="253" y="412"/>
                    </a:lnTo>
                    <a:lnTo>
                      <a:pt x="224" y="440"/>
                    </a:lnTo>
                    <a:lnTo>
                      <a:pt x="197" y="468"/>
                    </a:lnTo>
                    <a:lnTo>
                      <a:pt x="171" y="496"/>
                    </a:lnTo>
                    <a:lnTo>
                      <a:pt x="138" y="531"/>
                    </a:lnTo>
                    <a:lnTo>
                      <a:pt x="91" y="584"/>
                    </a:lnTo>
                    <a:lnTo>
                      <a:pt x="48" y="644"/>
                    </a:lnTo>
                    <a:lnTo>
                      <a:pt x="32" y="684"/>
                    </a:lnTo>
                    <a:lnTo>
                      <a:pt x="28" y="691"/>
                    </a:lnTo>
                    <a:lnTo>
                      <a:pt x="20" y="706"/>
                    </a:lnTo>
                    <a:lnTo>
                      <a:pt x="14" y="721"/>
                    </a:lnTo>
                    <a:lnTo>
                      <a:pt x="9" y="738"/>
                    </a:lnTo>
                    <a:lnTo>
                      <a:pt x="5" y="754"/>
                    </a:lnTo>
                    <a:lnTo>
                      <a:pt x="3" y="771"/>
                    </a:lnTo>
                    <a:lnTo>
                      <a:pt x="2" y="788"/>
                    </a:lnTo>
                    <a:lnTo>
                      <a:pt x="0" y="805"/>
                    </a:lnTo>
                    <a:lnTo>
                      <a:pt x="2" y="821"/>
                    </a:lnTo>
                    <a:lnTo>
                      <a:pt x="4" y="837"/>
                    </a:lnTo>
                    <a:lnTo>
                      <a:pt x="7" y="855"/>
                    </a:lnTo>
                    <a:lnTo>
                      <a:pt x="10" y="871"/>
                    </a:lnTo>
                    <a:lnTo>
                      <a:pt x="17" y="887"/>
                    </a:lnTo>
                    <a:lnTo>
                      <a:pt x="23" y="902"/>
                    </a:lnTo>
                    <a:lnTo>
                      <a:pt x="28" y="913"/>
                    </a:lnTo>
                    <a:lnTo>
                      <a:pt x="41" y="931"/>
                    </a:lnTo>
                    <a:lnTo>
                      <a:pt x="41" y="928"/>
                    </a:lnTo>
                    <a:lnTo>
                      <a:pt x="38" y="907"/>
                    </a:lnTo>
                    <a:lnTo>
                      <a:pt x="37" y="885"/>
                    </a:lnTo>
                    <a:lnTo>
                      <a:pt x="37" y="865"/>
                    </a:lnTo>
                    <a:lnTo>
                      <a:pt x="37" y="844"/>
                    </a:lnTo>
                    <a:lnTo>
                      <a:pt x="39" y="821"/>
                    </a:lnTo>
                    <a:lnTo>
                      <a:pt x="43" y="801"/>
                    </a:lnTo>
                    <a:lnTo>
                      <a:pt x="47" y="779"/>
                    </a:lnTo>
                    <a:lnTo>
                      <a:pt x="53" y="758"/>
                    </a:lnTo>
                    <a:lnTo>
                      <a:pt x="60" y="738"/>
                    </a:lnTo>
                    <a:lnTo>
                      <a:pt x="68" y="718"/>
                    </a:lnTo>
                    <a:lnTo>
                      <a:pt x="77" y="699"/>
                    </a:lnTo>
                    <a:lnTo>
                      <a:pt x="87" y="680"/>
                    </a:lnTo>
                    <a:lnTo>
                      <a:pt x="97" y="661"/>
                    </a:lnTo>
                    <a:lnTo>
                      <a:pt x="110" y="643"/>
                    </a:lnTo>
                    <a:lnTo>
                      <a:pt x="138" y="610"/>
                    </a:lnTo>
                    <a:lnTo>
                      <a:pt x="225" y="523"/>
                    </a:lnTo>
                    <a:lnTo>
                      <a:pt x="266" y="483"/>
                    </a:lnTo>
                    <a:lnTo>
                      <a:pt x="306" y="450"/>
                    </a:lnTo>
                    <a:lnTo>
                      <a:pt x="346" y="416"/>
                    </a:lnTo>
                    <a:lnTo>
                      <a:pt x="385" y="383"/>
                    </a:lnTo>
                    <a:lnTo>
                      <a:pt x="427" y="351"/>
                    </a:lnTo>
                    <a:lnTo>
                      <a:pt x="468" y="319"/>
                    </a:lnTo>
                    <a:lnTo>
                      <a:pt x="511" y="289"/>
                    </a:lnTo>
                    <a:lnTo>
                      <a:pt x="554" y="260"/>
                    </a:lnTo>
                    <a:lnTo>
                      <a:pt x="597" y="231"/>
                    </a:lnTo>
                    <a:lnTo>
                      <a:pt x="642" y="204"/>
                    </a:lnTo>
                    <a:lnTo>
                      <a:pt x="686" y="178"/>
                    </a:lnTo>
                    <a:lnTo>
                      <a:pt x="733" y="153"/>
                    </a:lnTo>
                    <a:lnTo>
                      <a:pt x="778" y="127"/>
                    </a:lnTo>
                    <a:lnTo>
                      <a:pt x="825" y="105"/>
                    </a:lnTo>
                    <a:lnTo>
                      <a:pt x="878" y="0"/>
                    </a:lnTo>
                    <a:close/>
                  </a:path>
                </a:pathLst>
              </a:custGeom>
              <a:solidFill>
                <a:srgbClr val="F8CD00"/>
              </a:solidFill>
              <a:ln w="9525">
                <a:noFill/>
                <a:round/>
                <a:headEnd/>
                <a:tailEnd/>
              </a:ln>
            </p:spPr>
            <p:txBody>
              <a:bodyPr/>
              <a:lstStyle/>
              <a:p>
                <a:endParaRPr lang="ru-RU"/>
              </a:p>
            </p:txBody>
          </p:sp>
          <p:sp>
            <p:nvSpPr>
              <p:cNvPr id="1045" name="Freeform 6"/>
              <p:cNvSpPr>
                <a:spLocks/>
              </p:cNvSpPr>
              <p:nvPr/>
            </p:nvSpPr>
            <p:spPr bwMode="auto">
              <a:xfrm>
                <a:off x="1425" y="1564"/>
                <a:ext cx="878" cy="931"/>
              </a:xfrm>
              <a:custGeom>
                <a:avLst/>
                <a:gdLst>
                  <a:gd name="T0" fmla="*/ 833 w 878"/>
                  <a:gd name="T1" fmla="*/ 20 h 931"/>
                  <a:gd name="T2" fmla="*/ 742 w 878"/>
                  <a:gd name="T3" fmla="*/ 64 h 931"/>
                  <a:gd name="T4" fmla="*/ 655 w 878"/>
                  <a:gd name="T5" fmla="*/ 112 h 931"/>
                  <a:gd name="T6" fmla="*/ 569 w 878"/>
                  <a:gd name="T7" fmla="*/ 164 h 931"/>
                  <a:gd name="T8" fmla="*/ 487 w 878"/>
                  <a:gd name="T9" fmla="*/ 221 h 931"/>
                  <a:gd name="T10" fmla="*/ 408 w 878"/>
                  <a:gd name="T11" fmla="*/ 280 h 931"/>
                  <a:gd name="T12" fmla="*/ 329 w 878"/>
                  <a:gd name="T13" fmla="*/ 344 h 931"/>
                  <a:gd name="T14" fmla="*/ 311 w 878"/>
                  <a:gd name="T15" fmla="*/ 361 h 931"/>
                  <a:gd name="T16" fmla="*/ 253 w 878"/>
                  <a:gd name="T17" fmla="*/ 412 h 931"/>
                  <a:gd name="T18" fmla="*/ 197 w 878"/>
                  <a:gd name="T19" fmla="*/ 468 h 931"/>
                  <a:gd name="T20" fmla="*/ 138 w 878"/>
                  <a:gd name="T21" fmla="*/ 531 h 931"/>
                  <a:gd name="T22" fmla="*/ 48 w 878"/>
                  <a:gd name="T23" fmla="*/ 644 h 931"/>
                  <a:gd name="T24" fmla="*/ 28 w 878"/>
                  <a:gd name="T25" fmla="*/ 691 h 931"/>
                  <a:gd name="T26" fmla="*/ 20 w 878"/>
                  <a:gd name="T27" fmla="*/ 706 h 931"/>
                  <a:gd name="T28" fmla="*/ 9 w 878"/>
                  <a:gd name="T29" fmla="*/ 738 h 931"/>
                  <a:gd name="T30" fmla="*/ 3 w 878"/>
                  <a:gd name="T31" fmla="*/ 771 h 931"/>
                  <a:gd name="T32" fmla="*/ 0 w 878"/>
                  <a:gd name="T33" fmla="*/ 805 h 931"/>
                  <a:gd name="T34" fmla="*/ 4 w 878"/>
                  <a:gd name="T35" fmla="*/ 837 h 931"/>
                  <a:gd name="T36" fmla="*/ 10 w 878"/>
                  <a:gd name="T37" fmla="*/ 871 h 931"/>
                  <a:gd name="T38" fmla="*/ 23 w 878"/>
                  <a:gd name="T39" fmla="*/ 902 h 931"/>
                  <a:gd name="T40" fmla="*/ 41 w 878"/>
                  <a:gd name="T41" fmla="*/ 931 h 931"/>
                  <a:gd name="T42" fmla="*/ 38 w 878"/>
                  <a:gd name="T43" fmla="*/ 907 h 931"/>
                  <a:gd name="T44" fmla="*/ 37 w 878"/>
                  <a:gd name="T45" fmla="*/ 865 h 931"/>
                  <a:gd name="T46" fmla="*/ 39 w 878"/>
                  <a:gd name="T47" fmla="*/ 821 h 931"/>
                  <a:gd name="T48" fmla="*/ 47 w 878"/>
                  <a:gd name="T49" fmla="*/ 779 h 931"/>
                  <a:gd name="T50" fmla="*/ 60 w 878"/>
                  <a:gd name="T51" fmla="*/ 738 h 931"/>
                  <a:gd name="T52" fmla="*/ 77 w 878"/>
                  <a:gd name="T53" fmla="*/ 699 h 931"/>
                  <a:gd name="T54" fmla="*/ 97 w 878"/>
                  <a:gd name="T55" fmla="*/ 661 h 931"/>
                  <a:gd name="T56" fmla="*/ 138 w 878"/>
                  <a:gd name="T57" fmla="*/ 610 h 931"/>
                  <a:gd name="T58" fmla="*/ 266 w 878"/>
                  <a:gd name="T59" fmla="*/ 483 h 931"/>
                  <a:gd name="T60" fmla="*/ 346 w 878"/>
                  <a:gd name="T61" fmla="*/ 416 h 931"/>
                  <a:gd name="T62" fmla="*/ 427 w 878"/>
                  <a:gd name="T63" fmla="*/ 351 h 931"/>
                  <a:gd name="T64" fmla="*/ 511 w 878"/>
                  <a:gd name="T65" fmla="*/ 289 h 931"/>
                  <a:gd name="T66" fmla="*/ 597 w 878"/>
                  <a:gd name="T67" fmla="*/ 231 h 931"/>
                  <a:gd name="T68" fmla="*/ 686 w 878"/>
                  <a:gd name="T69" fmla="*/ 178 h 931"/>
                  <a:gd name="T70" fmla="*/ 778 w 878"/>
                  <a:gd name="T71" fmla="*/ 127 h 931"/>
                  <a:gd name="T72" fmla="*/ 878 w 878"/>
                  <a:gd name="T73" fmla="*/ 0 h 93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78"/>
                  <a:gd name="T112" fmla="*/ 0 h 931"/>
                  <a:gd name="T113" fmla="*/ 878 w 878"/>
                  <a:gd name="T114" fmla="*/ 931 h 93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78" h="931">
                    <a:moveTo>
                      <a:pt x="878" y="0"/>
                    </a:moveTo>
                    <a:lnTo>
                      <a:pt x="833" y="20"/>
                    </a:lnTo>
                    <a:lnTo>
                      <a:pt x="787" y="42"/>
                    </a:lnTo>
                    <a:lnTo>
                      <a:pt x="742" y="64"/>
                    </a:lnTo>
                    <a:lnTo>
                      <a:pt x="698" y="87"/>
                    </a:lnTo>
                    <a:lnTo>
                      <a:pt x="655" y="112"/>
                    </a:lnTo>
                    <a:lnTo>
                      <a:pt x="612" y="137"/>
                    </a:lnTo>
                    <a:lnTo>
                      <a:pt x="569" y="164"/>
                    </a:lnTo>
                    <a:lnTo>
                      <a:pt x="528" y="192"/>
                    </a:lnTo>
                    <a:lnTo>
                      <a:pt x="487" y="221"/>
                    </a:lnTo>
                    <a:lnTo>
                      <a:pt x="446" y="250"/>
                    </a:lnTo>
                    <a:lnTo>
                      <a:pt x="408" y="280"/>
                    </a:lnTo>
                    <a:lnTo>
                      <a:pt x="367" y="311"/>
                    </a:lnTo>
                    <a:lnTo>
                      <a:pt x="329" y="344"/>
                    </a:lnTo>
                    <a:lnTo>
                      <a:pt x="311" y="361"/>
                    </a:lnTo>
                    <a:lnTo>
                      <a:pt x="280" y="386"/>
                    </a:lnTo>
                    <a:lnTo>
                      <a:pt x="253" y="412"/>
                    </a:lnTo>
                    <a:lnTo>
                      <a:pt x="224" y="440"/>
                    </a:lnTo>
                    <a:lnTo>
                      <a:pt x="197" y="468"/>
                    </a:lnTo>
                    <a:lnTo>
                      <a:pt x="171" y="496"/>
                    </a:lnTo>
                    <a:lnTo>
                      <a:pt x="138" y="531"/>
                    </a:lnTo>
                    <a:lnTo>
                      <a:pt x="91" y="584"/>
                    </a:lnTo>
                    <a:lnTo>
                      <a:pt x="48" y="644"/>
                    </a:lnTo>
                    <a:lnTo>
                      <a:pt x="32" y="684"/>
                    </a:lnTo>
                    <a:lnTo>
                      <a:pt x="28" y="691"/>
                    </a:lnTo>
                    <a:lnTo>
                      <a:pt x="20" y="706"/>
                    </a:lnTo>
                    <a:lnTo>
                      <a:pt x="14" y="721"/>
                    </a:lnTo>
                    <a:lnTo>
                      <a:pt x="9" y="738"/>
                    </a:lnTo>
                    <a:lnTo>
                      <a:pt x="5" y="754"/>
                    </a:lnTo>
                    <a:lnTo>
                      <a:pt x="3" y="771"/>
                    </a:lnTo>
                    <a:lnTo>
                      <a:pt x="2" y="788"/>
                    </a:lnTo>
                    <a:lnTo>
                      <a:pt x="0" y="805"/>
                    </a:lnTo>
                    <a:lnTo>
                      <a:pt x="2" y="821"/>
                    </a:lnTo>
                    <a:lnTo>
                      <a:pt x="4" y="837"/>
                    </a:lnTo>
                    <a:lnTo>
                      <a:pt x="7" y="855"/>
                    </a:lnTo>
                    <a:lnTo>
                      <a:pt x="10" y="871"/>
                    </a:lnTo>
                    <a:lnTo>
                      <a:pt x="17" y="887"/>
                    </a:lnTo>
                    <a:lnTo>
                      <a:pt x="23" y="902"/>
                    </a:lnTo>
                    <a:lnTo>
                      <a:pt x="28" y="913"/>
                    </a:lnTo>
                    <a:lnTo>
                      <a:pt x="41" y="931"/>
                    </a:lnTo>
                    <a:lnTo>
                      <a:pt x="41" y="928"/>
                    </a:lnTo>
                    <a:lnTo>
                      <a:pt x="38" y="907"/>
                    </a:lnTo>
                    <a:lnTo>
                      <a:pt x="37" y="885"/>
                    </a:lnTo>
                    <a:lnTo>
                      <a:pt x="37" y="865"/>
                    </a:lnTo>
                    <a:lnTo>
                      <a:pt x="37" y="844"/>
                    </a:lnTo>
                    <a:lnTo>
                      <a:pt x="39" y="821"/>
                    </a:lnTo>
                    <a:lnTo>
                      <a:pt x="43" y="801"/>
                    </a:lnTo>
                    <a:lnTo>
                      <a:pt x="47" y="779"/>
                    </a:lnTo>
                    <a:lnTo>
                      <a:pt x="53" y="758"/>
                    </a:lnTo>
                    <a:lnTo>
                      <a:pt x="60" y="738"/>
                    </a:lnTo>
                    <a:lnTo>
                      <a:pt x="68" y="718"/>
                    </a:lnTo>
                    <a:lnTo>
                      <a:pt x="77" y="699"/>
                    </a:lnTo>
                    <a:lnTo>
                      <a:pt x="87" y="680"/>
                    </a:lnTo>
                    <a:lnTo>
                      <a:pt x="97" y="661"/>
                    </a:lnTo>
                    <a:lnTo>
                      <a:pt x="110" y="643"/>
                    </a:lnTo>
                    <a:lnTo>
                      <a:pt x="138" y="610"/>
                    </a:lnTo>
                    <a:lnTo>
                      <a:pt x="225" y="523"/>
                    </a:lnTo>
                    <a:lnTo>
                      <a:pt x="266" y="483"/>
                    </a:lnTo>
                    <a:lnTo>
                      <a:pt x="306" y="450"/>
                    </a:lnTo>
                    <a:lnTo>
                      <a:pt x="346" y="416"/>
                    </a:lnTo>
                    <a:lnTo>
                      <a:pt x="385" y="383"/>
                    </a:lnTo>
                    <a:lnTo>
                      <a:pt x="427" y="351"/>
                    </a:lnTo>
                    <a:lnTo>
                      <a:pt x="468" y="319"/>
                    </a:lnTo>
                    <a:lnTo>
                      <a:pt x="511" y="289"/>
                    </a:lnTo>
                    <a:lnTo>
                      <a:pt x="554" y="260"/>
                    </a:lnTo>
                    <a:lnTo>
                      <a:pt x="597" y="231"/>
                    </a:lnTo>
                    <a:lnTo>
                      <a:pt x="642" y="204"/>
                    </a:lnTo>
                    <a:lnTo>
                      <a:pt x="686" y="178"/>
                    </a:lnTo>
                    <a:lnTo>
                      <a:pt x="733" y="153"/>
                    </a:lnTo>
                    <a:lnTo>
                      <a:pt x="778" y="127"/>
                    </a:lnTo>
                    <a:lnTo>
                      <a:pt x="825" y="105"/>
                    </a:lnTo>
                    <a:lnTo>
                      <a:pt x="878" y="0"/>
                    </a:lnTo>
                  </a:path>
                </a:pathLst>
              </a:custGeom>
              <a:noFill/>
              <a:ln w="1588">
                <a:solidFill>
                  <a:srgbClr val="1F1A17"/>
                </a:solidFill>
                <a:round/>
                <a:headEnd/>
                <a:tailEnd/>
              </a:ln>
            </p:spPr>
            <p:txBody>
              <a:bodyPr/>
              <a:lstStyle/>
              <a:p>
                <a:endParaRPr lang="ru-RU"/>
              </a:p>
            </p:txBody>
          </p:sp>
          <p:sp>
            <p:nvSpPr>
              <p:cNvPr id="1046" name="Freeform 7"/>
              <p:cNvSpPr>
                <a:spLocks/>
              </p:cNvSpPr>
              <p:nvPr/>
            </p:nvSpPr>
            <p:spPr bwMode="auto">
              <a:xfrm>
                <a:off x="2989" y="1125"/>
                <a:ext cx="1206" cy="194"/>
              </a:xfrm>
              <a:custGeom>
                <a:avLst/>
                <a:gdLst>
                  <a:gd name="T0" fmla="*/ 118 w 1206"/>
                  <a:gd name="T1" fmla="*/ 194 h 194"/>
                  <a:gd name="T2" fmla="*/ 152 w 1206"/>
                  <a:gd name="T3" fmla="*/ 180 h 194"/>
                  <a:gd name="T4" fmla="*/ 200 w 1206"/>
                  <a:gd name="T5" fmla="*/ 165 h 194"/>
                  <a:gd name="T6" fmla="*/ 345 w 1206"/>
                  <a:gd name="T7" fmla="*/ 126 h 194"/>
                  <a:gd name="T8" fmla="*/ 394 w 1206"/>
                  <a:gd name="T9" fmla="*/ 116 h 194"/>
                  <a:gd name="T10" fmla="*/ 493 w 1206"/>
                  <a:gd name="T11" fmla="*/ 97 h 194"/>
                  <a:gd name="T12" fmla="*/ 543 w 1206"/>
                  <a:gd name="T13" fmla="*/ 91 h 194"/>
                  <a:gd name="T14" fmla="*/ 589 w 1206"/>
                  <a:gd name="T15" fmla="*/ 83 h 194"/>
                  <a:gd name="T16" fmla="*/ 640 w 1206"/>
                  <a:gd name="T17" fmla="*/ 77 h 194"/>
                  <a:gd name="T18" fmla="*/ 690 w 1206"/>
                  <a:gd name="T19" fmla="*/ 73 h 194"/>
                  <a:gd name="T20" fmla="*/ 744 w 1206"/>
                  <a:gd name="T21" fmla="*/ 71 h 194"/>
                  <a:gd name="T22" fmla="*/ 845 w 1206"/>
                  <a:gd name="T23" fmla="*/ 67 h 194"/>
                  <a:gd name="T24" fmla="*/ 935 w 1206"/>
                  <a:gd name="T25" fmla="*/ 71 h 194"/>
                  <a:gd name="T26" fmla="*/ 992 w 1206"/>
                  <a:gd name="T27" fmla="*/ 78 h 194"/>
                  <a:gd name="T28" fmla="*/ 1000 w 1206"/>
                  <a:gd name="T29" fmla="*/ 80 h 194"/>
                  <a:gd name="T30" fmla="*/ 1021 w 1206"/>
                  <a:gd name="T31" fmla="*/ 83 h 194"/>
                  <a:gd name="T32" fmla="*/ 1040 w 1206"/>
                  <a:gd name="T33" fmla="*/ 88 h 194"/>
                  <a:gd name="T34" fmla="*/ 1058 w 1206"/>
                  <a:gd name="T35" fmla="*/ 95 h 194"/>
                  <a:gd name="T36" fmla="*/ 1077 w 1206"/>
                  <a:gd name="T37" fmla="*/ 101 h 194"/>
                  <a:gd name="T38" fmla="*/ 1096 w 1206"/>
                  <a:gd name="T39" fmla="*/ 110 h 194"/>
                  <a:gd name="T40" fmla="*/ 1114 w 1206"/>
                  <a:gd name="T41" fmla="*/ 119 h 194"/>
                  <a:gd name="T42" fmla="*/ 1130 w 1206"/>
                  <a:gd name="T43" fmla="*/ 129 h 194"/>
                  <a:gd name="T44" fmla="*/ 1148 w 1206"/>
                  <a:gd name="T45" fmla="*/ 139 h 194"/>
                  <a:gd name="T46" fmla="*/ 1163 w 1206"/>
                  <a:gd name="T47" fmla="*/ 151 h 194"/>
                  <a:gd name="T48" fmla="*/ 1178 w 1206"/>
                  <a:gd name="T49" fmla="*/ 165 h 194"/>
                  <a:gd name="T50" fmla="*/ 1193 w 1206"/>
                  <a:gd name="T51" fmla="*/ 179 h 194"/>
                  <a:gd name="T52" fmla="*/ 1206 w 1206"/>
                  <a:gd name="T53" fmla="*/ 194 h 194"/>
                  <a:gd name="T54" fmla="*/ 1202 w 1206"/>
                  <a:gd name="T55" fmla="*/ 180 h 194"/>
                  <a:gd name="T56" fmla="*/ 1197 w 1206"/>
                  <a:gd name="T57" fmla="*/ 164 h 194"/>
                  <a:gd name="T58" fmla="*/ 1181 w 1206"/>
                  <a:gd name="T59" fmla="*/ 140 h 194"/>
                  <a:gd name="T60" fmla="*/ 1171 w 1206"/>
                  <a:gd name="T61" fmla="*/ 122 h 194"/>
                  <a:gd name="T62" fmla="*/ 1158 w 1206"/>
                  <a:gd name="T63" fmla="*/ 109 h 194"/>
                  <a:gd name="T64" fmla="*/ 1145 w 1206"/>
                  <a:gd name="T65" fmla="*/ 96 h 194"/>
                  <a:gd name="T66" fmla="*/ 1134 w 1206"/>
                  <a:gd name="T67" fmla="*/ 83 h 194"/>
                  <a:gd name="T68" fmla="*/ 1118 w 1206"/>
                  <a:gd name="T69" fmla="*/ 69 h 194"/>
                  <a:gd name="T70" fmla="*/ 1103 w 1206"/>
                  <a:gd name="T71" fmla="*/ 59 h 194"/>
                  <a:gd name="T72" fmla="*/ 1087 w 1206"/>
                  <a:gd name="T73" fmla="*/ 49 h 194"/>
                  <a:gd name="T74" fmla="*/ 1071 w 1206"/>
                  <a:gd name="T75" fmla="*/ 40 h 194"/>
                  <a:gd name="T76" fmla="*/ 1052 w 1206"/>
                  <a:gd name="T77" fmla="*/ 34 h 194"/>
                  <a:gd name="T78" fmla="*/ 1034 w 1206"/>
                  <a:gd name="T79" fmla="*/ 27 h 194"/>
                  <a:gd name="T80" fmla="*/ 1017 w 1206"/>
                  <a:gd name="T81" fmla="*/ 20 h 194"/>
                  <a:gd name="T82" fmla="*/ 997 w 1206"/>
                  <a:gd name="T83" fmla="*/ 15 h 194"/>
                  <a:gd name="T84" fmla="*/ 926 w 1206"/>
                  <a:gd name="T85" fmla="*/ 4 h 194"/>
                  <a:gd name="T86" fmla="*/ 876 w 1206"/>
                  <a:gd name="T87" fmla="*/ 1 h 194"/>
                  <a:gd name="T88" fmla="*/ 829 w 1206"/>
                  <a:gd name="T89" fmla="*/ 3 h 194"/>
                  <a:gd name="T90" fmla="*/ 782 w 1206"/>
                  <a:gd name="T91" fmla="*/ 0 h 194"/>
                  <a:gd name="T92" fmla="*/ 732 w 1206"/>
                  <a:gd name="T93" fmla="*/ 3 h 194"/>
                  <a:gd name="T94" fmla="*/ 685 w 1206"/>
                  <a:gd name="T95" fmla="*/ 4 h 194"/>
                  <a:gd name="T96" fmla="*/ 635 w 1206"/>
                  <a:gd name="T97" fmla="*/ 8 h 194"/>
                  <a:gd name="T98" fmla="*/ 589 w 1206"/>
                  <a:gd name="T99" fmla="*/ 13 h 194"/>
                  <a:gd name="T100" fmla="*/ 492 w 1206"/>
                  <a:gd name="T101" fmla="*/ 24 h 194"/>
                  <a:gd name="T102" fmla="*/ 434 w 1206"/>
                  <a:gd name="T103" fmla="*/ 34 h 194"/>
                  <a:gd name="T104" fmla="*/ 299 w 1206"/>
                  <a:gd name="T105" fmla="*/ 62 h 194"/>
                  <a:gd name="T106" fmla="*/ 251 w 1206"/>
                  <a:gd name="T107" fmla="*/ 76 h 194"/>
                  <a:gd name="T108" fmla="*/ 205 w 1206"/>
                  <a:gd name="T109" fmla="*/ 90 h 194"/>
                  <a:gd name="T110" fmla="*/ 160 w 1206"/>
                  <a:gd name="T111" fmla="*/ 103 h 194"/>
                  <a:gd name="T112" fmla="*/ 114 w 1206"/>
                  <a:gd name="T113" fmla="*/ 119 h 194"/>
                  <a:gd name="T114" fmla="*/ 66 w 1206"/>
                  <a:gd name="T115" fmla="*/ 136 h 194"/>
                  <a:gd name="T116" fmla="*/ 22 w 1206"/>
                  <a:gd name="T117" fmla="*/ 154 h 194"/>
                  <a:gd name="T118" fmla="*/ 0 w 1206"/>
                  <a:gd name="T119" fmla="*/ 161 h 194"/>
                  <a:gd name="T120" fmla="*/ 118 w 1206"/>
                  <a:gd name="T121" fmla="*/ 194 h 19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06"/>
                  <a:gd name="T184" fmla="*/ 0 h 194"/>
                  <a:gd name="T185" fmla="*/ 1206 w 1206"/>
                  <a:gd name="T186" fmla="*/ 194 h 19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06" h="194">
                    <a:moveTo>
                      <a:pt x="118" y="194"/>
                    </a:moveTo>
                    <a:lnTo>
                      <a:pt x="152" y="180"/>
                    </a:lnTo>
                    <a:lnTo>
                      <a:pt x="200" y="165"/>
                    </a:lnTo>
                    <a:lnTo>
                      <a:pt x="345" y="126"/>
                    </a:lnTo>
                    <a:lnTo>
                      <a:pt x="394" y="116"/>
                    </a:lnTo>
                    <a:lnTo>
                      <a:pt x="493" y="97"/>
                    </a:lnTo>
                    <a:lnTo>
                      <a:pt x="543" y="91"/>
                    </a:lnTo>
                    <a:lnTo>
                      <a:pt x="589" y="83"/>
                    </a:lnTo>
                    <a:lnTo>
                      <a:pt x="640" y="77"/>
                    </a:lnTo>
                    <a:lnTo>
                      <a:pt x="690" y="73"/>
                    </a:lnTo>
                    <a:lnTo>
                      <a:pt x="744" y="71"/>
                    </a:lnTo>
                    <a:lnTo>
                      <a:pt x="845" y="67"/>
                    </a:lnTo>
                    <a:lnTo>
                      <a:pt x="935" y="71"/>
                    </a:lnTo>
                    <a:lnTo>
                      <a:pt x="992" y="78"/>
                    </a:lnTo>
                    <a:lnTo>
                      <a:pt x="1000" y="80"/>
                    </a:lnTo>
                    <a:lnTo>
                      <a:pt x="1021" y="83"/>
                    </a:lnTo>
                    <a:lnTo>
                      <a:pt x="1040" y="88"/>
                    </a:lnTo>
                    <a:lnTo>
                      <a:pt x="1058" y="95"/>
                    </a:lnTo>
                    <a:lnTo>
                      <a:pt x="1077" y="101"/>
                    </a:lnTo>
                    <a:lnTo>
                      <a:pt x="1096" y="110"/>
                    </a:lnTo>
                    <a:lnTo>
                      <a:pt x="1114" y="119"/>
                    </a:lnTo>
                    <a:lnTo>
                      <a:pt x="1130" y="129"/>
                    </a:lnTo>
                    <a:lnTo>
                      <a:pt x="1148" y="139"/>
                    </a:lnTo>
                    <a:lnTo>
                      <a:pt x="1163" y="151"/>
                    </a:lnTo>
                    <a:lnTo>
                      <a:pt x="1178" y="165"/>
                    </a:lnTo>
                    <a:lnTo>
                      <a:pt x="1193" y="179"/>
                    </a:lnTo>
                    <a:lnTo>
                      <a:pt x="1206" y="194"/>
                    </a:lnTo>
                    <a:lnTo>
                      <a:pt x="1202" y="180"/>
                    </a:lnTo>
                    <a:lnTo>
                      <a:pt x="1197" y="164"/>
                    </a:lnTo>
                    <a:lnTo>
                      <a:pt x="1181" y="140"/>
                    </a:lnTo>
                    <a:lnTo>
                      <a:pt x="1171" y="122"/>
                    </a:lnTo>
                    <a:lnTo>
                      <a:pt x="1158" y="109"/>
                    </a:lnTo>
                    <a:lnTo>
                      <a:pt x="1145" y="96"/>
                    </a:lnTo>
                    <a:lnTo>
                      <a:pt x="1134" y="83"/>
                    </a:lnTo>
                    <a:lnTo>
                      <a:pt x="1118" y="69"/>
                    </a:lnTo>
                    <a:lnTo>
                      <a:pt x="1103" y="59"/>
                    </a:lnTo>
                    <a:lnTo>
                      <a:pt x="1087" y="49"/>
                    </a:lnTo>
                    <a:lnTo>
                      <a:pt x="1071" y="40"/>
                    </a:lnTo>
                    <a:lnTo>
                      <a:pt x="1052" y="34"/>
                    </a:lnTo>
                    <a:lnTo>
                      <a:pt x="1034" y="27"/>
                    </a:lnTo>
                    <a:lnTo>
                      <a:pt x="1017" y="20"/>
                    </a:lnTo>
                    <a:lnTo>
                      <a:pt x="997" y="15"/>
                    </a:lnTo>
                    <a:lnTo>
                      <a:pt x="926" y="4"/>
                    </a:lnTo>
                    <a:lnTo>
                      <a:pt x="876" y="1"/>
                    </a:lnTo>
                    <a:lnTo>
                      <a:pt x="829" y="3"/>
                    </a:lnTo>
                    <a:lnTo>
                      <a:pt x="782" y="0"/>
                    </a:lnTo>
                    <a:lnTo>
                      <a:pt x="732" y="3"/>
                    </a:lnTo>
                    <a:lnTo>
                      <a:pt x="685" y="4"/>
                    </a:lnTo>
                    <a:lnTo>
                      <a:pt x="635" y="8"/>
                    </a:lnTo>
                    <a:lnTo>
                      <a:pt x="589" y="13"/>
                    </a:lnTo>
                    <a:lnTo>
                      <a:pt x="492" y="24"/>
                    </a:lnTo>
                    <a:lnTo>
                      <a:pt x="434" y="34"/>
                    </a:lnTo>
                    <a:lnTo>
                      <a:pt x="299" y="62"/>
                    </a:lnTo>
                    <a:lnTo>
                      <a:pt x="251" y="76"/>
                    </a:lnTo>
                    <a:lnTo>
                      <a:pt x="205" y="90"/>
                    </a:lnTo>
                    <a:lnTo>
                      <a:pt x="160" y="103"/>
                    </a:lnTo>
                    <a:lnTo>
                      <a:pt x="114" y="119"/>
                    </a:lnTo>
                    <a:lnTo>
                      <a:pt x="66" y="136"/>
                    </a:lnTo>
                    <a:lnTo>
                      <a:pt x="22" y="154"/>
                    </a:lnTo>
                    <a:lnTo>
                      <a:pt x="0" y="161"/>
                    </a:lnTo>
                    <a:lnTo>
                      <a:pt x="118" y="194"/>
                    </a:lnTo>
                    <a:close/>
                  </a:path>
                </a:pathLst>
              </a:custGeom>
              <a:solidFill>
                <a:srgbClr val="F8CD00"/>
              </a:solidFill>
              <a:ln w="9525">
                <a:noFill/>
                <a:round/>
                <a:headEnd/>
                <a:tailEnd/>
              </a:ln>
            </p:spPr>
            <p:txBody>
              <a:bodyPr/>
              <a:lstStyle/>
              <a:p>
                <a:endParaRPr lang="ru-RU"/>
              </a:p>
            </p:txBody>
          </p:sp>
          <p:sp>
            <p:nvSpPr>
              <p:cNvPr id="1047" name="Freeform 8"/>
              <p:cNvSpPr>
                <a:spLocks/>
              </p:cNvSpPr>
              <p:nvPr/>
            </p:nvSpPr>
            <p:spPr bwMode="auto">
              <a:xfrm>
                <a:off x="2989" y="1125"/>
                <a:ext cx="1206" cy="194"/>
              </a:xfrm>
              <a:custGeom>
                <a:avLst/>
                <a:gdLst>
                  <a:gd name="T0" fmla="*/ 118 w 1206"/>
                  <a:gd name="T1" fmla="*/ 194 h 194"/>
                  <a:gd name="T2" fmla="*/ 152 w 1206"/>
                  <a:gd name="T3" fmla="*/ 180 h 194"/>
                  <a:gd name="T4" fmla="*/ 200 w 1206"/>
                  <a:gd name="T5" fmla="*/ 165 h 194"/>
                  <a:gd name="T6" fmla="*/ 345 w 1206"/>
                  <a:gd name="T7" fmla="*/ 126 h 194"/>
                  <a:gd name="T8" fmla="*/ 394 w 1206"/>
                  <a:gd name="T9" fmla="*/ 116 h 194"/>
                  <a:gd name="T10" fmla="*/ 493 w 1206"/>
                  <a:gd name="T11" fmla="*/ 97 h 194"/>
                  <a:gd name="T12" fmla="*/ 543 w 1206"/>
                  <a:gd name="T13" fmla="*/ 91 h 194"/>
                  <a:gd name="T14" fmla="*/ 589 w 1206"/>
                  <a:gd name="T15" fmla="*/ 83 h 194"/>
                  <a:gd name="T16" fmla="*/ 640 w 1206"/>
                  <a:gd name="T17" fmla="*/ 77 h 194"/>
                  <a:gd name="T18" fmla="*/ 690 w 1206"/>
                  <a:gd name="T19" fmla="*/ 73 h 194"/>
                  <a:gd name="T20" fmla="*/ 744 w 1206"/>
                  <a:gd name="T21" fmla="*/ 71 h 194"/>
                  <a:gd name="T22" fmla="*/ 845 w 1206"/>
                  <a:gd name="T23" fmla="*/ 67 h 194"/>
                  <a:gd name="T24" fmla="*/ 935 w 1206"/>
                  <a:gd name="T25" fmla="*/ 71 h 194"/>
                  <a:gd name="T26" fmla="*/ 992 w 1206"/>
                  <a:gd name="T27" fmla="*/ 78 h 194"/>
                  <a:gd name="T28" fmla="*/ 992 w 1206"/>
                  <a:gd name="T29" fmla="*/ 78 h 194"/>
                  <a:gd name="T30" fmla="*/ 1000 w 1206"/>
                  <a:gd name="T31" fmla="*/ 80 h 194"/>
                  <a:gd name="T32" fmla="*/ 1021 w 1206"/>
                  <a:gd name="T33" fmla="*/ 83 h 194"/>
                  <a:gd name="T34" fmla="*/ 1040 w 1206"/>
                  <a:gd name="T35" fmla="*/ 88 h 194"/>
                  <a:gd name="T36" fmla="*/ 1058 w 1206"/>
                  <a:gd name="T37" fmla="*/ 95 h 194"/>
                  <a:gd name="T38" fmla="*/ 1077 w 1206"/>
                  <a:gd name="T39" fmla="*/ 101 h 194"/>
                  <a:gd name="T40" fmla="*/ 1096 w 1206"/>
                  <a:gd name="T41" fmla="*/ 110 h 194"/>
                  <a:gd name="T42" fmla="*/ 1114 w 1206"/>
                  <a:gd name="T43" fmla="*/ 119 h 194"/>
                  <a:gd name="T44" fmla="*/ 1130 w 1206"/>
                  <a:gd name="T45" fmla="*/ 129 h 194"/>
                  <a:gd name="T46" fmla="*/ 1148 w 1206"/>
                  <a:gd name="T47" fmla="*/ 139 h 194"/>
                  <a:gd name="T48" fmla="*/ 1163 w 1206"/>
                  <a:gd name="T49" fmla="*/ 151 h 194"/>
                  <a:gd name="T50" fmla="*/ 1178 w 1206"/>
                  <a:gd name="T51" fmla="*/ 165 h 194"/>
                  <a:gd name="T52" fmla="*/ 1193 w 1206"/>
                  <a:gd name="T53" fmla="*/ 179 h 194"/>
                  <a:gd name="T54" fmla="*/ 1206 w 1206"/>
                  <a:gd name="T55" fmla="*/ 194 h 194"/>
                  <a:gd name="T56" fmla="*/ 1202 w 1206"/>
                  <a:gd name="T57" fmla="*/ 180 h 194"/>
                  <a:gd name="T58" fmla="*/ 1197 w 1206"/>
                  <a:gd name="T59" fmla="*/ 164 h 194"/>
                  <a:gd name="T60" fmla="*/ 1181 w 1206"/>
                  <a:gd name="T61" fmla="*/ 140 h 194"/>
                  <a:gd name="T62" fmla="*/ 1171 w 1206"/>
                  <a:gd name="T63" fmla="*/ 122 h 194"/>
                  <a:gd name="T64" fmla="*/ 1158 w 1206"/>
                  <a:gd name="T65" fmla="*/ 109 h 194"/>
                  <a:gd name="T66" fmla="*/ 1145 w 1206"/>
                  <a:gd name="T67" fmla="*/ 96 h 194"/>
                  <a:gd name="T68" fmla="*/ 1134 w 1206"/>
                  <a:gd name="T69" fmla="*/ 83 h 194"/>
                  <a:gd name="T70" fmla="*/ 1118 w 1206"/>
                  <a:gd name="T71" fmla="*/ 69 h 194"/>
                  <a:gd name="T72" fmla="*/ 1103 w 1206"/>
                  <a:gd name="T73" fmla="*/ 59 h 194"/>
                  <a:gd name="T74" fmla="*/ 1087 w 1206"/>
                  <a:gd name="T75" fmla="*/ 49 h 194"/>
                  <a:gd name="T76" fmla="*/ 1071 w 1206"/>
                  <a:gd name="T77" fmla="*/ 40 h 194"/>
                  <a:gd name="T78" fmla="*/ 1052 w 1206"/>
                  <a:gd name="T79" fmla="*/ 34 h 194"/>
                  <a:gd name="T80" fmla="*/ 1034 w 1206"/>
                  <a:gd name="T81" fmla="*/ 27 h 194"/>
                  <a:gd name="T82" fmla="*/ 1017 w 1206"/>
                  <a:gd name="T83" fmla="*/ 20 h 194"/>
                  <a:gd name="T84" fmla="*/ 997 w 1206"/>
                  <a:gd name="T85" fmla="*/ 15 h 194"/>
                  <a:gd name="T86" fmla="*/ 926 w 1206"/>
                  <a:gd name="T87" fmla="*/ 4 h 194"/>
                  <a:gd name="T88" fmla="*/ 876 w 1206"/>
                  <a:gd name="T89" fmla="*/ 1 h 194"/>
                  <a:gd name="T90" fmla="*/ 829 w 1206"/>
                  <a:gd name="T91" fmla="*/ 3 h 194"/>
                  <a:gd name="T92" fmla="*/ 782 w 1206"/>
                  <a:gd name="T93" fmla="*/ 0 h 194"/>
                  <a:gd name="T94" fmla="*/ 732 w 1206"/>
                  <a:gd name="T95" fmla="*/ 3 h 194"/>
                  <a:gd name="T96" fmla="*/ 685 w 1206"/>
                  <a:gd name="T97" fmla="*/ 4 h 194"/>
                  <a:gd name="T98" fmla="*/ 635 w 1206"/>
                  <a:gd name="T99" fmla="*/ 8 h 194"/>
                  <a:gd name="T100" fmla="*/ 589 w 1206"/>
                  <a:gd name="T101" fmla="*/ 13 h 194"/>
                  <a:gd name="T102" fmla="*/ 492 w 1206"/>
                  <a:gd name="T103" fmla="*/ 24 h 194"/>
                  <a:gd name="T104" fmla="*/ 434 w 1206"/>
                  <a:gd name="T105" fmla="*/ 34 h 194"/>
                  <a:gd name="T106" fmla="*/ 299 w 1206"/>
                  <a:gd name="T107" fmla="*/ 62 h 194"/>
                  <a:gd name="T108" fmla="*/ 251 w 1206"/>
                  <a:gd name="T109" fmla="*/ 76 h 194"/>
                  <a:gd name="T110" fmla="*/ 205 w 1206"/>
                  <a:gd name="T111" fmla="*/ 90 h 194"/>
                  <a:gd name="T112" fmla="*/ 160 w 1206"/>
                  <a:gd name="T113" fmla="*/ 103 h 194"/>
                  <a:gd name="T114" fmla="*/ 114 w 1206"/>
                  <a:gd name="T115" fmla="*/ 119 h 194"/>
                  <a:gd name="T116" fmla="*/ 66 w 1206"/>
                  <a:gd name="T117" fmla="*/ 136 h 194"/>
                  <a:gd name="T118" fmla="*/ 22 w 1206"/>
                  <a:gd name="T119" fmla="*/ 154 h 194"/>
                  <a:gd name="T120" fmla="*/ 0 w 1206"/>
                  <a:gd name="T121" fmla="*/ 161 h 194"/>
                  <a:gd name="T122" fmla="*/ 118 w 1206"/>
                  <a:gd name="T123" fmla="*/ 194 h 1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06"/>
                  <a:gd name="T187" fmla="*/ 0 h 194"/>
                  <a:gd name="T188" fmla="*/ 1206 w 1206"/>
                  <a:gd name="T189" fmla="*/ 194 h 1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06" h="194">
                    <a:moveTo>
                      <a:pt x="118" y="194"/>
                    </a:moveTo>
                    <a:lnTo>
                      <a:pt x="152" y="180"/>
                    </a:lnTo>
                    <a:lnTo>
                      <a:pt x="200" y="165"/>
                    </a:lnTo>
                    <a:lnTo>
                      <a:pt x="345" y="126"/>
                    </a:lnTo>
                    <a:lnTo>
                      <a:pt x="394" y="116"/>
                    </a:lnTo>
                    <a:lnTo>
                      <a:pt x="493" y="97"/>
                    </a:lnTo>
                    <a:lnTo>
                      <a:pt x="543" y="91"/>
                    </a:lnTo>
                    <a:lnTo>
                      <a:pt x="589" y="83"/>
                    </a:lnTo>
                    <a:lnTo>
                      <a:pt x="640" y="77"/>
                    </a:lnTo>
                    <a:lnTo>
                      <a:pt x="690" y="73"/>
                    </a:lnTo>
                    <a:lnTo>
                      <a:pt x="744" y="71"/>
                    </a:lnTo>
                    <a:lnTo>
                      <a:pt x="845" y="67"/>
                    </a:lnTo>
                    <a:lnTo>
                      <a:pt x="935" y="71"/>
                    </a:lnTo>
                    <a:lnTo>
                      <a:pt x="992" y="78"/>
                    </a:lnTo>
                    <a:lnTo>
                      <a:pt x="1000" y="80"/>
                    </a:lnTo>
                    <a:lnTo>
                      <a:pt x="1021" y="83"/>
                    </a:lnTo>
                    <a:lnTo>
                      <a:pt x="1040" y="88"/>
                    </a:lnTo>
                    <a:lnTo>
                      <a:pt x="1058" y="95"/>
                    </a:lnTo>
                    <a:lnTo>
                      <a:pt x="1077" y="101"/>
                    </a:lnTo>
                    <a:lnTo>
                      <a:pt x="1096" y="110"/>
                    </a:lnTo>
                    <a:lnTo>
                      <a:pt x="1114" y="119"/>
                    </a:lnTo>
                    <a:lnTo>
                      <a:pt x="1130" y="129"/>
                    </a:lnTo>
                    <a:lnTo>
                      <a:pt x="1148" y="139"/>
                    </a:lnTo>
                    <a:lnTo>
                      <a:pt x="1163" y="151"/>
                    </a:lnTo>
                    <a:lnTo>
                      <a:pt x="1178" y="165"/>
                    </a:lnTo>
                    <a:lnTo>
                      <a:pt x="1193" y="179"/>
                    </a:lnTo>
                    <a:lnTo>
                      <a:pt x="1206" y="194"/>
                    </a:lnTo>
                    <a:lnTo>
                      <a:pt x="1202" y="180"/>
                    </a:lnTo>
                    <a:lnTo>
                      <a:pt x="1197" y="164"/>
                    </a:lnTo>
                    <a:lnTo>
                      <a:pt x="1181" y="140"/>
                    </a:lnTo>
                    <a:lnTo>
                      <a:pt x="1171" y="122"/>
                    </a:lnTo>
                    <a:lnTo>
                      <a:pt x="1158" y="109"/>
                    </a:lnTo>
                    <a:lnTo>
                      <a:pt x="1145" y="96"/>
                    </a:lnTo>
                    <a:lnTo>
                      <a:pt x="1134" y="83"/>
                    </a:lnTo>
                    <a:lnTo>
                      <a:pt x="1118" y="69"/>
                    </a:lnTo>
                    <a:lnTo>
                      <a:pt x="1103" y="59"/>
                    </a:lnTo>
                    <a:lnTo>
                      <a:pt x="1087" y="49"/>
                    </a:lnTo>
                    <a:lnTo>
                      <a:pt x="1071" y="40"/>
                    </a:lnTo>
                    <a:lnTo>
                      <a:pt x="1052" y="34"/>
                    </a:lnTo>
                    <a:lnTo>
                      <a:pt x="1034" y="27"/>
                    </a:lnTo>
                    <a:lnTo>
                      <a:pt x="1017" y="20"/>
                    </a:lnTo>
                    <a:lnTo>
                      <a:pt x="997" y="15"/>
                    </a:lnTo>
                    <a:lnTo>
                      <a:pt x="926" y="4"/>
                    </a:lnTo>
                    <a:lnTo>
                      <a:pt x="876" y="1"/>
                    </a:lnTo>
                    <a:lnTo>
                      <a:pt x="829" y="3"/>
                    </a:lnTo>
                    <a:lnTo>
                      <a:pt x="782" y="0"/>
                    </a:lnTo>
                    <a:lnTo>
                      <a:pt x="732" y="3"/>
                    </a:lnTo>
                    <a:lnTo>
                      <a:pt x="685" y="4"/>
                    </a:lnTo>
                    <a:lnTo>
                      <a:pt x="635" y="8"/>
                    </a:lnTo>
                    <a:lnTo>
                      <a:pt x="589" y="13"/>
                    </a:lnTo>
                    <a:lnTo>
                      <a:pt x="492" y="24"/>
                    </a:lnTo>
                    <a:lnTo>
                      <a:pt x="434" y="34"/>
                    </a:lnTo>
                    <a:lnTo>
                      <a:pt x="299" y="62"/>
                    </a:lnTo>
                    <a:lnTo>
                      <a:pt x="251" y="76"/>
                    </a:lnTo>
                    <a:lnTo>
                      <a:pt x="205" y="90"/>
                    </a:lnTo>
                    <a:lnTo>
                      <a:pt x="160" y="103"/>
                    </a:lnTo>
                    <a:lnTo>
                      <a:pt x="114" y="119"/>
                    </a:lnTo>
                    <a:lnTo>
                      <a:pt x="66" y="136"/>
                    </a:lnTo>
                    <a:lnTo>
                      <a:pt x="22" y="154"/>
                    </a:lnTo>
                    <a:lnTo>
                      <a:pt x="0" y="161"/>
                    </a:lnTo>
                    <a:lnTo>
                      <a:pt x="118" y="194"/>
                    </a:lnTo>
                  </a:path>
                </a:pathLst>
              </a:custGeom>
              <a:noFill/>
              <a:ln w="1588">
                <a:solidFill>
                  <a:srgbClr val="1F1A17"/>
                </a:solidFill>
                <a:round/>
                <a:headEnd/>
                <a:tailEnd/>
              </a:ln>
            </p:spPr>
            <p:txBody>
              <a:bodyPr/>
              <a:lstStyle/>
              <a:p>
                <a:endParaRPr lang="ru-RU"/>
              </a:p>
            </p:txBody>
          </p:sp>
          <p:sp>
            <p:nvSpPr>
              <p:cNvPr id="1048" name="Freeform 9"/>
              <p:cNvSpPr>
                <a:spLocks/>
              </p:cNvSpPr>
              <p:nvPr/>
            </p:nvSpPr>
            <p:spPr bwMode="auto">
              <a:xfrm>
                <a:off x="3011" y="2444"/>
                <a:ext cx="60" cy="144"/>
              </a:xfrm>
              <a:custGeom>
                <a:avLst/>
                <a:gdLst>
                  <a:gd name="T0" fmla="*/ 5 w 60"/>
                  <a:gd name="T1" fmla="*/ 2 h 144"/>
                  <a:gd name="T2" fmla="*/ 0 w 60"/>
                  <a:gd name="T3" fmla="*/ 4 h 144"/>
                  <a:gd name="T4" fmla="*/ 49 w 60"/>
                  <a:gd name="T5" fmla="*/ 144 h 144"/>
                  <a:gd name="T6" fmla="*/ 60 w 60"/>
                  <a:gd name="T7" fmla="*/ 140 h 144"/>
                  <a:gd name="T8" fmla="*/ 10 w 60"/>
                  <a:gd name="T9" fmla="*/ 0 h 144"/>
                  <a:gd name="T10" fmla="*/ 5 w 60"/>
                  <a:gd name="T11" fmla="*/ 2 h 144"/>
                  <a:gd name="T12" fmla="*/ 0 60000 65536"/>
                  <a:gd name="T13" fmla="*/ 0 60000 65536"/>
                  <a:gd name="T14" fmla="*/ 0 60000 65536"/>
                  <a:gd name="T15" fmla="*/ 0 60000 65536"/>
                  <a:gd name="T16" fmla="*/ 0 60000 65536"/>
                  <a:gd name="T17" fmla="*/ 0 60000 65536"/>
                  <a:gd name="T18" fmla="*/ 0 w 60"/>
                  <a:gd name="T19" fmla="*/ 0 h 144"/>
                  <a:gd name="T20" fmla="*/ 60 w 6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0" h="144">
                    <a:moveTo>
                      <a:pt x="5" y="2"/>
                    </a:moveTo>
                    <a:lnTo>
                      <a:pt x="0" y="4"/>
                    </a:lnTo>
                    <a:lnTo>
                      <a:pt x="49" y="144"/>
                    </a:lnTo>
                    <a:lnTo>
                      <a:pt x="60" y="140"/>
                    </a:lnTo>
                    <a:lnTo>
                      <a:pt x="10" y="0"/>
                    </a:lnTo>
                    <a:lnTo>
                      <a:pt x="5" y="2"/>
                    </a:lnTo>
                    <a:close/>
                  </a:path>
                </a:pathLst>
              </a:custGeom>
              <a:solidFill>
                <a:srgbClr val="1F1A17"/>
              </a:solidFill>
              <a:ln w="9525">
                <a:noFill/>
                <a:round/>
                <a:headEnd/>
                <a:tailEnd/>
              </a:ln>
            </p:spPr>
            <p:txBody>
              <a:bodyPr/>
              <a:lstStyle/>
              <a:p>
                <a:endParaRPr lang="ru-RU"/>
              </a:p>
            </p:txBody>
          </p:sp>
          <p:sp>
            <p:nvSpPr>
              <p:cNvPr id="1049" name="Freeform 10"/>
              <p:cNvSpPr>
                <a:spLocks/>
              </p:cNvSpPr>
              <p:nvPr/>
            </p:nvSpPr>
            <p:spPr bwMode="auto">
              <a:xfrm>
                <a:off x="2185" y="1249"/>
                <a:ext cx="1267" cy="1267"/>
              </a:xfrm>
              <a:custGeom>
                <a:avLst/>
                <a:gdLst>
                  <a:gd name="T0" fmla="*/ 1054 w 1267"/>
                  <a:gd name="T1" fmla="*/ 156 h 1267"/>
                  <a:gd name="T2" fmla="*/ 988 w 1267"/>
                  <a:gd name="T3" fmla="*/ 107 h 1267"/>
                  <a:gd name="T4" fmla="*/ 918 w 1267"/>
                  <a:gd name="T5" fmla="*/ 65 h 1267"/>
                  <a:gd name="T6" fmla="*/ 842 w 1267"/>
                  <a:gd name="T7" fmla="*/ 34 h 1267"/>
                  <a:gd name="T8" fmla="*/ 763 w 1267"/>
                  <a:gd name="T9" fmla="*/ 12 h 1267"/>
                  <a:gd name="T10" fmla="*/ 681 w 1267"/>
                  <a:gd name="T11" fmla="*/ 1 h 1267"/>
                  <a:gd name="T12" fmla="*/ 599 w 1267"/>
                  <a:gd name="T13" fmla="*/ 1 h 1267"/>
                  <a:gd name="T14" fmla="*/ 517 w 1267"/>
                  <a:gd name="T15" fmla="*/ 11 h 1267"/>
                  <a:gd name="T16" fmla="*/ 437 w 1267"/>
                  <a:gd name="T17" fmla="*/ 31 h 1267"/>
                  <a:gd name="T18" fmla="*/ 360 w 1267"/>
                  <a:gd name="T19" fmla="*/ 61 h 1267"/>
                  <a:gd name="T20" fmla="*/ 290 w 1267"/>
                  <a:gd name="T21" fmla="*/ 102 h 1267"/>
                  <a:gd name="T22" fmla="*/ 223 w 1267"/>
                  <a:gd name="T23" fmla="*/ 152 h 1267"/>
                  <a:gd name="T24" fmla="*/ 165 w 1267"/>
                  <a:gd name="T25" fmla="*/ 209 h 1267"/>
                  <a:gd name="T26" fmla="*/ 113 w 1267"/>
                  <a:gd name="T27" fmla="*/ 273 h 1267"/>
                  <a:gd name="T28" fmla="*/ 70 w 1267"/>
                  <a:gd name="T29" fmla="*/ 344 h 1267"/>
                  <a:gd name="T30" fmla="*/ 39 w 1267"/>
                  <a:gd name="T31" fmla="*/ 420 h 1267"/>
                  <a:gd name="T32" fmla="*/ 16 w 1267"/>
                  <a:gd name="T33" fmla="*/ 499 h 1267"/>
                  <a:gd name="T34" fmla="*/ 2 w 1267"/>
                  <a:gd name="T35" fmla="*/ 580 h 1267"/>
                  <a:gd name="T36" fmla="*/ 1 w 1267"/>
                  <a:gd name="T37" fmla="*/ 662 h 1267"/>
                  <a:gd name="T38" fmla="*/ 10 w 1267"/>
                  <a:gd name="T39" fmla="*/ 744 h 1267"/>
                  <a:gd name="T40" fmla="*/ 29 w 1267"/>
                  <a:gd name="T41" fmla="*/ 823 h 1267"/>
                  <a:gd name="T42" fmla="*/ 59 w 1267"/>
                  <a:gd name="T43" fmla="*/ 900 h 1267"/>
                  <a:gd name="T44" fmla="*/ 97 w 1267"/>
                  <a:gd name="T45" fmla="*/ 972 h 1267"/>
                  <a:gd name="T46" fmla="*/ 146 w 1267"/>
                  <a:gd name="T47" fmla="*/ 1039 h 1267"/>
                  <a:gd name="T48" fmla="*/ 201 w 1267"/>
                  <a:gd name="T49" fmla="*/ 1098 h 1267"/>
                  <a:gd name="T50" fmla="*/ 266 w 1267"/>
                  <a:gd name="T51" fmla="*/ 1150 h 1267"/>
                  <a:gd name="T52" fmla="*/ 335 w 1267"/>
                  <a:gd name="T53" fmla="*/ 1193 h 1267"/>
                  <a:gd name="T54" fmla="*/ 411 w 1267"/>
                  <a:gd name="T55" fmla="*/ 1227 h 1267"/>
                  <a:gd name="T56" fmla="*/ 489 w 1267"/>
                  <a:gd name="T57" fmla="*/ 1251 h 1267"/>
                  <a:gd name="T58" fmla="*/ 570 w 1267"/>
                  <a:gd name="T59" fmla="*/ 1263 h 1267"/>
                  <a:gd name="T60" fmla="*/ 652 w 1267"/>
                  <a:gd name="T61" fmla="*/ 1266 h 1267"/>
                  <a:gd name="T62" fmla="*/ 734 w 1267"/>
                  <a:gd name="T63" fmla="*/ 1258 h 1267"/>
                  <a:gd name="T64" fmla="*/ 814 w 1267"/>
                  <a:gd name="T65" fmla="*/ 1239 h 1267"/>
                  <a:gd name="T66" fmla="*/ 891 w 1267"/>
                  <a:gd name="T67" fmla="*/ 1212 h 1267"/>
                  <a:gd name="T68" fmla="*/ 963 w 1267"/>
                  <a:gd name="T69" fmla="*/ 1173 h 1267"/>
                  <a:gd name="T70" fmla="*/ 1031 w 1267"/>
                  <a:gd name="T71" fmla="*/ 1125 h 1267"/>
                  <a:gd name="T72" fmla="*/ 1092 w 1267"/>
                  <a:gd name="T73" fmla="*/ 1069 h 1267"/>
                  <a:gd name="T74" fmla="*/ 1145 w 1267"/>
                  <a:gd name="T75" fmla="*/ 1006 h 1267"/>
                  <a:gd name="T76" fmla="*/ 1189 w 1267"/>
                  <a:gd name="T77" fmla="*/ 937 h 1267"/>
                  <a:gd name="T78" fmla="*/ 1223 w 1267"/>
                  <a:gd name="T79" fmla="*/ 862 h 1267"/>
                  <a:gd name="T80" fmla="*/ 1248 w 1267"/>
                  <a:gd name="T81" fmla="*/ 784 h 1267"/>
                  <a:gd name="T82" fmla="*/ 1263 w 1267"/>
                  <a:gd name="T83" fmla="*/ 703 h 1267"/>
                  <a:gd name="T84" fmla="*/ 1267 w 1267"/>
                  <a:gd name="T85" fmla="*/ 621 h 1267"/>
                  <a:gd name="T86" fmla="*/ 1261 w 1267"/>
                  <a:gd name="T87" fmla="*/ 538 h 1267"/>
                  <a:gd name="T88" fmla="*/ 1244 w 1267"/>
                  <a:gd name="T89" fmla="*/ 459 h 1267"/>
                  <a:gd name="T90" fmla="*/ 1217 w 1267"/>
                  <a:gd name="T91" fmla="*/ 382 h 1267"/>
                  <a:gd name="T92" fmla="*/ 1179 w 1267"/>
                  <a:gd name="T93" fmla="*/ 309 h 1267"/>
                  <a:gd name="T94" fmla="*/ 1133 w 1267"/>
                  <a:gd name="T95" fmla="*/ 241 h 1267"/>
                  <a:gd name="T96" fmla="*/ 1093 w 1267"/>
                  <a:gd name="T97" fmla="*/ 194 h 12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67"/>
                  <a:gd name="T148" fmla="*/ 0 h 1267"/>
                  <a:gd name="T149" fmla="*/ 1267 w 1267"/>
                  <a:gd name="T150" fmla="*/ 1267 h 12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67" h="1267">
                    <a:moveTo>
                      <a:pt x="1093" y="194"/>
                    </a:moveTo>
                    <a:lnTo>
                      <a:pt x="1074" y="175"/>
                    </a:lnTo>
                    <a:lnTo>
                      <a:pt x="1054" y="156"/>
                    </a:lnTo>
                    <a:lnTo>
                      <a:pt x="1033" y="138"/>
                    </a:lnTo>
                    <a:lnTo>
                      <a:pt x="1010" y="122"/>
                    </a:lnTo>
                    <a:lnTo>
                      <a:pt x="988" y="107"/>
                    </a:lnTo>
                    <a:lnTo>
                      <a:pt x="966" y="92"/>
                    </a:lnTo>
                    <a:lnTo>
                      <a:pt x="942" y="78"/>
                    </a:lnTo>
                    <a:lnTo>
                      <a:pt x="918" y="65"/>
                    </a:lnTo>
                    <a:lnTo>
                      <a:pt x="893" y="54"/>
                    </a:lnTo>
                    <a:lnTo>
                      <a:pt x="867" y="44"/>
                    </a:lnTo>
                    <a:lnTo>
                      <a:pt x="842" y="34"/>
                    </a:lnTo>
                    <a:lnTo>
                      <a:pt x="816" y="25"/>
                    </a:lnTo>
                    <a:lnTo>
                      <a:pt x="789" y="19"/>
                    </a:lnTo>
                    <a:lnTo>
                      <a:pt x="763" y="12"/>
                    </a:lnTo>
                    <a:lnTo>
                      <a:pt x="736" y="7"/>
                    </a:lnTo>
                    <a:lnTo>
                      <a:pt x="708" y="3"/>
                    </a:lnTo>
                    <a:lnTo>
                      <a:pt x="681" y="1"/>
                    </a:lnTo>
                    <a:lnTo>
                      <a:pt x="654" y="0"/>
                    </a:lnTo>
                    <a:lnTo>
                      <a:pt x="626" y="0"/>
                    </a:lnTo>
                    <a:lnTo>
                      <a:pt x="599" y="1"/>
                    </a:lnTo>
                    <a:lnTo>
                      <a:pt x="571" y="2"/>
                    </a:lnTo>
                    <a:lnTo>
                      <a:pt x="544" y="6"/>
                    </a:lnTo>
                    <a:lnTo>
                      <a:pt x="517" y="11"/>
                    </a:lnTo>
                    <a:lnTo>
                      <a:pt x="490" y="16"/>
                    </a:lnTo>
                    <a:lnTo>
                      <a:pt x="464" y="24"/>
                    </a:lnTo>
                    <a:lnTo>
                      <a:pt x="437" y="31"/>
                    </a:lnTo>
                    <a:lnTo>
                      <a:pt x="411" y="40"/>
                    </a:lnTo>
                    <a:lnTo>
                      <a:pt x="387" y="51"/>
                    </a:lnTo>
                    <a:lnTo>
                      <a:pt x="360" y="61"/>
                    </a:lnTo>
                    <a:lnTo>
                      <a:pt x="336" y="74"/>
                    </a:lnTo>
                    <a:lnTo>
                      <a:pt x="314" y="88"/>
                    </a:lnTo>
                    <a:lnTo>
                      <a:pt x="290" y="102"/>
                    </a:lnTo>
                    <a:lnTo>
                      <a:pt x="267" y="118"/>
                    </a:lnTo>
                    <a:lnTo>
                      <a:pt x="244" y="135"/>
                    </a:lnTo>
                    <a:lnTo>
                      <a:pt x="223" y="152"/>
                    </a:lnTo>
                    <a:lnTo>
                      <a:pt x="203" y="170"/>
                    </a:lnTo>
                    <a:lnTo>
                      <a:pt x="182" y="189"/>
                    </a:lnTo>
                    <a:lnTo>
                      <a:pt x="165" y="209"/>
                    </a:lnTo>
                    <a:lnTo>
                      <a:pt x="146" y="230"/>
                    </a:lnTo>
                    <a:lnTo>
                      <a:pt x="129" y="252"/>
                    </a:lnTo>
                    <a:lnTo>
                      <a:pt x="113" y="273"/>
                    </a:lnTo>
                    <a:lnTo>
                      <a:pt x="98" y="296"/>
                    </a:lnTo>
                    <a:lnTo>
                      <a:pt x="84" y="320"/>
                    </a:lnTo>
                    <a:lnTo>
                      <a:pt x="70" y="344"/>
                    </a:lnTo>
                    <a:lnTo>
                      <a:pt x="59" y="369"/>
                    </a:lnTo>
                    <a:lnTo>
                      <a:pt x="48" y="394"/>
                    </a:lnTo>
                    <a:lnTo>
                      <a:pt x="39" y="420"/>
                    </a:lnTo>
                    <a:lnTo>
                      <a:pt x="29" y="446"/>
                    </a:lnTo>
                    <a:lnTo>
                      <a:pt x="21" y="473"/>
                    </a:lnTo>
                    <a:lnTo>
                      <a:pt x="16" y="499"/>
                    </a:lnTo>
                    <a:lnTo>
                      <a:pt x="10" y="526"/>
                    </a:lnTo>
                    <a:lnTo>
                      <a:pt x="6" y="553"/>
                    </a:lnTo>
                    <a:lnTo>
                      <a:pt x="2" y="580"/>
                    </a:lnTo>
                    <a:lnTo>
                      <a:pt x="1" y="608"/>
                    </a:lnTo>
                    <a:lnTo>
                      <a:pt x="0" y="635"/>
                    </a:lnTo>
                    <a:lnTo>
                      <a:pt x="1" y="662"/>
                    </a:lnTo>
                    <a:lnTo>
                      <a:pt x="2" y="690"/>
                    </a:lnTo>
                    <a:lnTo>
                      <a:pt x="6" y="717"/>
                    </a:lnTo>
                    <a:lnTo>
                      <a:pt x="10" y="744"/>
                    </a:lnTo>
                    <a:lnTo>
                      <a:pt x="15" y="771"/>
                    </a:lnTo>
                    <a:lnTo>
                      <a:pt x="21" y="797"/>
                    </a:lnTo>
                    <a:lnTo>
                      <a:pt x="29" y="823"/>
                    </a:lnTo>
                    <a:lnTo>
                      <a:pt x="37" y="850"/>
                    </a:lnTo>
                    <a:lnTo>
                      <a:pt x="48" y="875"/>
                    </a:lnTo>
                    <a:lnTo>
                      <a:pt x="59" y="900"/>
                    </a:lnTo>
                    <a:lnTo>
                      <a:pt x="70" y="924"/>
                    </a:lnTo>
                    <a:lnTo>
                      <a:pt x="83" y="949"/>
                    </a:lnTo>
                    <a:lnTo>
                      <a:pt x="97" y="972"/>
                    </a:lnTo>
                    <a:lnTo>
                      <a:pt x="112" y="995"/>
                    </a:lnTo>
                    <a:lnTo>
                      <a:pt x="128" y="1017"/>
                    </a:lnTo>
                    <a:lnTo>
                      <a:pt x="146" y="1039"/>
                    </a:lnTo>
                    <a:lnTo>
                      <a:pt x="164" y="1059"/>
                    </a:lnTo>
                    <a:lnTo>
                      <a:pt x="182" y="1079"/>
                    </a:lnTo>
                    <a:lnTo>
                      <a:pt x="201" y="1098"/>
                    </a:lnTo>
                    <a:lnTo>
                      <a:pt x="222" y="1117"/>
                    </a:lnTo>
                    <a:lnTo>
                      <a:pt x="243" y="1133"/>
                    </a:lnTo>
                    <a:lnTo>
                      <a:pt x="266" y="1150"/>
                    </a:lnTo>
                    <a:lnTo>
                      <a:pt x="288" y="1165"/>
                    </a:lnTo>
                    <a:lnTo>
                      <a:pt x="311" y="1180"/>
                    </a:lnTo>
                    <a:lnTo>
                      <a:pt x="335" y="1193"/>
                    </a:lnTo>
                    <a:lnTo>
                      <a:pt x="360" y="1205"/>
                    </a:lnTo>
                    <a:lnTo>
                      <a:pt x="384" y="1217"/>
                    </a:lnTo>
                    <a:lnTo>
                      <a:pt x="411" y="1227"/>
                    </a:lnTo>
                    <a:lnTo>
                      <a:pt x="436" y="1236"/>
                    </a:lnTo>
                    <a:lnTo>
                      <a:pt x="462" y="1243"/>
                    </a:lnTo>
                    <a:lnTo>
                      <a:pt x="489" y="1251"/>
                    </a:lnTo>
                    <a:lnTo>
                      <a:pt x="515" y="1256"/>
                    </a:lnTo>
                    <a:lnTo>
                      <a:pt x="542" y="1261"/>
                    </a:lnTo>
                    <a:lnTo>
                      <a:pt x="570" y="1263"/>
                    </a:lnTo>
                    <a:lnTo>
                      <a:pt x="597" y="1266"/>
                    </a:lnTo>
                    <a:lnTo>
                      <a:pt x="625" y="1267"/>
                    </a:lnTo>
                    <a:lnTo>
                      <a:pt x="652" y="1266"/>
                    </a:lnTo>
                    <a:lnTo>
                      <a:pt x="679" y="1265"/>
                    </a:lnTo>
                    <a:lnTo>
                      <a:pt x="707" y="1262"/>
                    </a:lnTo>
                    <a:lnTo>
                      <a:pt x="734" y="1258"/>
                    </a:lnTo>
                    <a:lnTo>
                      <a:pt x="760" y="1253"/>
                    </a:lnTo>
                    <a:lnTo>
                      <a:pt x="788" y="1247"/>
                    </a:lnTo>
                    <a:lnTo>
                      <a:pt x="814" y="1239"/>
                    </a:lnTo>
                    <a:lnTo>
                      <a:pt x="840" y="1232"/>
                    </a:lnTo>
                    <a:lnTo>
                      <a:pt x="866" y="1222"/>
                    </a:lnTo>
                    <a:lnTo>
                      <a:pt x="891" y="1212"/>
                    </a:lnTo>
                    <a:lnTo>
                      <a:pt x="915" y="1199"/>
                    </a:lnTo>
                    <a:lnTo>
                      <a:pt x="940" y="1186"/>
                    </a:lnTo>
                    <a:lnTo>
                      <a:pt x="963" y="1173"/>
                    </a:lnTo>
                    <a:lnTo>
                      <a:pt x="987" y="1157"/>
                    </a:lnTo>
                    <a:lnTo>
                      <a:pt x="1010" y="1142"/>
                    </a:lnTo>
                    <a:lnTo>
                      <a:pt x="1031" y="1125"/>
                    </a:lnTo>
                    <a:lnTo>
                      <a:pt x="1051" y="1107"/>
                    </a:lnTo>
                    <a:lnTo>
                      <a:pt x="1073" y="1088"/>
                    </a:lnTo>
                    <a:lnTo>
                      <a:pt x="1092" y="1069"/>
                    </a:lnTo>
                    <a:lnTo>
                      <a:pt x="1111" y="1049"/>
                    </a:lnTo>
                    <a:lnTo>
                      <a:pt x="1127" y="1028"/>
                    </a:lnTo>
                    <a:lnTo>
                      <a:pt x="1145" y="1006"/>
                    </a:lnTo>
                    <a:lnTo>
                      <a:pt x="1160" y="983"/>
                    </a:lnTo>
                    <a:lnTo>
                      <a:pt x="1175" y="961"/>
                    </a:lnTo>
                    <a:lnTo>
                      <a:pt x="1189" y="937"/>
                    </a:lnTo>
                    <a:lnTo>
                      <a:pt x="1202" y="913"/>
                    </a:lnTo>
                    <a:lnTo>
                      <a:pt x="1213" y="888"/>
                    </a:lnTo>
                    <a:lnTo>
                      <a:pt x="1223" y="862"/>
                    </a:lnTo>
                    <a:lnTo>
                      <a:pt x="1233" y="837"/>
                    </a:lnTo>
                    <a:lnTo>
                      <a:pt x="1242" y="811"/>
                    </a:lnTo>
                    <a:lnTo>
                      <a:pt x="1248" y="784"/>
                    </a:lnTo>
                    <a:lnTo>
                      <a:pt x="1255" y="756"/>
                    </a:lnTo>
                    <a:lnTo>
                      <a:pt x="1260" y="730"/>
                    </a:lnTo>
                    <a:lnTo>
                      <a:pt x="1263" y="703"/>
                    </a:lnTo>
                    <a:lnTo>
                      <a:pt x="1266" y="676"/>
                    </a:lnTo>
                    <a:lnTo>
                      <a:pt x="1267" y="648"/>
                    </a:lnTo>
                    <a:lnTo>
                      <a:pt x="1267" y="621"/>
                    </a:lnTo>
                    <a:lnTo>
                      <a:pt x="1266" y="594"/>
                    </a:lnTo>
                    <a:lnTo>
                      <a:pt x="1265" y="566"/>
                    </a:lnTo>
                    <a:lnTo>
                      <a:pt x="1261" y="538"/>
                    </a:lnTo>
                    <a:lnTo>
                      <a:pt x="1256" y="512"/>
                    </a:lnTo>
                    <a:lnTo>
                      <a:pt x="1251" y="485"/>
                    </a:lnTo>
                    <a:lnTo>
                      <a:pt x="1244" y="459"/>
                    </a:lnTo>
                    <a:lnTo>
                      <a:pt x="1236" y="432"/>
                    </a:lnTo>
                    <a:lnTo>
                      <a:pt x="1227" y="407"/>
                    </a:lnTo>
                    <a:lnTo>
                      <a:pt x="1217" y="382"/>
                    </a:lnTo>
                    <a:lnTo>
                      <a:pt x="1205" y="357"/>
                    </a:lnTo>
                    <a:lnTo>
                      <a:pt x="1193" y="331"/>
                    </a:lnTo>
                    <a:lnTo>
                      <a:pt x="1179" y="309"/>
                    </a:lnTo>
                    <a:lnTo>
                      <a:pt x="1165" y="285"/>
                    </a:lnTo>
                    <a:lnTo>
                      <a:pt x="1150" y="262"/>
                    </a:lnTo>
                    <a:lnTo>
                      <a:pt x="1133" y="241"/>
                    </a:lnTo>
                    <a:lnTo>
                      <a:pt x="1116" y="219"/>
                    </a:lnTo>
                    <a:lnTo>
                      <a:pt x="1097" y="199"/>
                    </a:lnTo>
                    <a:lnTo>
                      <a:pt x="1093" y="194"/>
                    </a:lnTo>
                    <a:close/>
                  </a:path>
                </a:pathLst>
              </a:custGeom>
              <a:solidFill>
                <a:srgbClr val="B2D1EF"/>
              </a:solidFill>
              <a:ln w="9525">
                <a:noFill/>
                <a:round/>
                <a:headEnd/>
                <a:tailEnd/>
              </a:ln>
            </p:spPr>
            <p:txBody>
              <a:bodyPr/>
              <a:lstStyle/>
              <a:p>
                <a:endParaRPr lang="ru-RU"/>
              </a:p>
            </p:txBody>
          </p:sp>
          <p:sp>
            <p:nvSpPr>
              <p:cNvPr id="1050" name="Freeform 11"/>
              <p:cNvSpPr>
                <a:spLocks/>
              </p:cNvSpPr>
              <p:nvPr/>
            </p:nvSpPr>
            <p:spPr bwMode="auto">
              <a:xfrm>
                <a:off x="2185" y="1249"/>
                <a:ext cx="1267" cy="1267"/>
              </a:xfrm>
              <a:custGeom>
                <a:avLst/>
                <a:gdLst>
                  <a:gd name="T0" fmla="*/ 1054 w 1267"/>
                  <a:gd name="T1" fmla="*/ 156 h 1267"/>
                  <a:gd name="T2" fmla="*/ 988 w 1267"/>
                  <a:gd name="T3" fmla="*/ 107 h 1267"/>
                  <a:gd name="T4" fmla="*/ 918 w 1267"/>
                  <a:gd name="T5" fmla="*/ 65 h 1267"/>
                  <a:gd name="T6" fmla="*/ 842 w 1267"/>
                  <a:gd name="T7" fmla="*/ 34 h 1267"/>
                  <a:gd name="T8" fmla="*/ 763 w 1267"/>
                  <a:gd name="T9" fmla="*/ 12 h 1267"/>
                  <a:gd name="T10" fmla="*/ 681 w 1267"/>
                  <a:gd name="T11" fmla="*/ 1 h 1267"/>
                  <a:gd name="T12" fmla="*/ 599 w 1267"/>
                  <a:gd name="T13" fmla="*/ 1 h 1267"/>
                  <a:gd name="T14" fmla="*/ 517 w 1267"/>
                  <a:gd name="T15" fmla="*/ 11 h 1267"/>
                  <a:gd name="T16" fmla="*/ 437 w 1267"/>
                  <a:gd name="T17" fmla="*/ 31 h 1267"/>
                  <a:gd name="T18" fmla="*/ 360 w 1267"/>
                  <a:gd name="T19" fmla="*/ 61 h 1267"/>
                  <a:gd name="T20" fmla="*/ 290 w 1267"/>
                  <a:gd name="T21" fmla="*/ 102 h 1267"/>
                  <a:gd name="T22" fmla="*/ 223 w 1267"/>
                  <a:gd name="T23" fmla="*/ 152 h 1267"/>
                  <a:gd name="T24" fmla="*/ 165 w 1267"/>
                  <a:gd name="T25" fmla="*/ 209 h 1267"/>
                  <a:gd name="T26" fmla="*/ 113 w 1267"/>
                  <a:gd name="T27" fmla="*/ 273 h 1267"/>
                  <a:gd name="T28" fmla="*/ 70 w 1267"/>
                  <a:gd name="T29" fmla="*/ 344 h 1267"/>
                  <a:gd name="T30" fmla="*/ 39 w 1267"/>
                  <a:gd name="T31" fmla="*/ 420 h 1267"/>
                  <a:gd name="T32" fmla="*/ 16 w 1267"/>
                  <a:gd name="T33" fmla="*/ 499 h 1267"/>
                  <a:gd name="T34" fmla="*/ 2 w 1267"/>
                  <a:gd name="T35" fmla="*/ 580 h 1267"/>
                  <a:gd name="T36" fmla="*/ 1 w 1267"/>
                  <a:gd name="T37" fmla="*/ 662 h 1267"/>
                  <a:gd name="T38" fmla="*/ 10 w 1267"/>
                  <a:gd name="T39" fmla="*/ 744 h 1267"/>
                  <a:gd name="T40" fmla="*/ 29 w 1267"/>
                  <a:gd name="T41" fmla="*/ 823 h 1267"/>
                  <a:gd name="T42" fmla="*/ 59 w 1267"/>
                  <a:gd name="T43" fmla="*/ 900 h 1267"/>
                  <a:gd name="T44" fmla="*/ 97 w 1267"/>
                  <a:gd name="T45" fmla="*/ 972 h 1267"/>
                  <a:gd name="T46" fmla="*/ 146 w 1267"/>
                  <a:gd name="T47" fmla="*/ 1039 h 1267"/>
                  <a:gd name="T48" fmla="*/ 201 w 1267"/>
                  <a:gd name="T49" fmla="*/ 1098 h 1267"/>
                  <a:gd name="T50" fmla="*/ 266 w 1267"/>
                  <a:gd name="T51" fmla="*/ 1150 h 1267"/>
                  <a:gd name="T52" fmla="*/ 335 w 1267"/>
                  <a:gd name="T53" fmla="*/ 1193 h 1267"/>
                  <a:gd name="T54" fmla="*/ 411 w 1267"/>
                  <a:gd name="T55" fmla="*/ 1227 h 1267"/>
                  <a:gd name="T56" fmla="*/ 489 w 1267"/>
                  <a:gd name="T57" fmla="*/ 1251 h 1267"/>
                  <a:gd name="T58" fmla="*/ 570 w 1267"/>
                  <a:gd name="T59" fmla="*/ 1263 h 1267"/>
                  <a:gd name="T60" fmla="*/ 652 w 1267"/>
                  <a:gd name="T61" fmla="*/ 1266 h 1267"/>
                  <a:gd name="T62" fmla="*/ 734 w 1267"/>
                  <a:gd name="T63" fmla="*/ 1258 h 1267"/>
                  <a:gd name="T64" fmla="*/ 814 w 1267"/>
                  <a:gd name="T65" fmla="*/ 1239 h 1267"/>
                  <a:gd name="T66" fmla="*/ 891 w 1267"/>
                  <a:gd name="T67" fmla="*/ 1212 h 1267"/>
                  <a:gd name="T68" fmla="*/ 963 w 1267"/>
                  <a:gd name="T69" fmla="*/ 1173 h 1267"/>
                  <a:gd name="T70" fmla="*/ 1031 w 1267"/>
                  <a:gd name="T71" fmla="*/ 1125 h 1267"/>
                  <a:gd name="T72" fmla="*/ 1092 w 1267"/>
                  <a:gd name="T73" fmla="*/ 1069 h 1267"/>
                  <a:gd name="T74" fmla="*/ 1145 w 1267"/>
                  <a:gd name="T75" fmla="*/ 1006 h 1267"/>
                  <a:gd name="T76" fmla="*/ 1189 w 1267"/>
                  <a:gd name="T77" fmla="*/ 937 h 1267"/>
                  <a:gd name="T78" fmla="*/ 1223 w 1267"/>
                  <a:gd name="T79" fmla="*/ 862 h 1267"/>
                  <a:gd name="T80" fmla="*/ 1248 w 1267"/>
                  <a:gd name="T81" fmla="*/ 784 h 1267"/>
                  <a:gd name="T82" fmla="*/ 1263 w 1267"/>
                  <a:gd name="T83" fmla="*/ 703 h 1267"/>
                  <a:gd name="T84" fmla="*/ 1267 w 1267"/>
                  <a:gd name="T85" fmla="*/ 621 h 1267"/>
                  <a:gd name="T86" fmla="*/ 1261 w 1267"/>
                  <a:gd name="T87" fmla="*/ 538 h 1267"/>
                  <a:gd name="T88" fmla="*/ 1244 w 1267"/>
                  <a:gd name="T89" fmla="*/ 459 h 1267"/>
                  <a:gd name="T90" fmla="*/ 1217 w 1267"/>
                  <a:gd name="T91" fmla="*/ 382 h 1267"/>
                  <a:gd name="T92" fmla="*/ 1179 w 1267"/>
                  <a:gd name="T93" fmla="*/ 309 h 1267"/>
                  <a:gd name="T94" fmla="*/ 1133 w 1267"/>
                  <a:gd name="T95" fmla="*/ 241 h 1267"/>
                  <a:gd name="T96" fmla="*/ 1093 w 1267"/>
                  <a:gd name="T97" fmla="*/ 194 h 12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67"/>
                  <a:gd name="T148" fmla="*/ 0 h 1267"/>
                  <a:gd name="T149" fmla="*/ 1267 w 1267"/>
                  <a:gd name="T150" fmla="*/ 1267 h 12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67" h="1267">
                    <a:moveTo>
                      <a:pt x="1093" y="194"/>
                    </a:moveTo>
                    <a:lnTo>
                      <a:pt x="1074" y="175"/>
                    </a:lnTo>
                    <a:lnTo>
                      <a:pt x="1054" y="156"/>
                    </a:lnTo>
                    <a:lnTo>
                      <a:pt x="1033" y="138"/>
                    </a:lnTo>
                    <a:lnTo>
                      <a:pt x="1010" y="122"/>
                    </a:lnTo>
                    <a:lnTo>
                      <a:pt x="988" y="107"/>
                    </a:lnTo>
                    <a:lnTo>
                      <a:pt x="966" y="92"/>
                    </a:lnTo>
                    <a:lnTo>
                      <a:pt x="942" y="78"/>
                    </a:lnTo>
                    <a:lnTo>
                      <a:pt x="918" y="65"/>
                    </a:lnTo>
                    <a:lnTo>
                      <a:pt x="893" y="54"/>
                    </a:lnTo>
                    <a:lnTo>
                      <a:pt x="867" y="44"/>
                    </a:lnTo>
                    <a:lnTo>
                      <a:pt x="842" y="34"/>
                    </a:lnTo>
                    <a:lnTo>
                      <a:pt x="816" y="25"/>
                    </a:lnTo>
                    <a:lnTo>
                      <a:pt x="789" y="19"/>
                    </a:lnTo>
                    <a:lnTo>
                      <a:pt x="763" y="12"/>
                    </a:lnTo>
                    <a:lnTo>
                      <a:pt x="736" y="7"/>
                    </a:lnTo>
                    <a:lnTo>
                      <a:pt x="708" y="3"/>
                    </a:lnTo>
                    <a:lnTo>
                      <a:pt x="681" y="1"/>
                    </a:lnTo>
                    <a:lnTo>
                      <a:pt x="654" y="0"/>
                    </a:lnTo>
                    <a:lnTo>
                      <a:pt x="626" y="0"/>
                    </a:lnTo>
                    <a:lnTo>
                      <a:pt x="599" y="1"/>
                    </a:lnTo>
                    <a:lnTo>
                      <a:pt x="571" y="2"/>
                    </a:lnTo>
                    <a:lnTo>
                      <a:pt x="544" y="6"/>
                    </a:lnTo>
                    <a:lnTo>
                      <a:pt x="517" y="11"/>
                    </a:lnTo>
                    <a:lnTo>
                      <a:pt x="490" y="16"/>
                    </a:lnTo>
                    <a:lnTo>
                      <a:pt x="464" y="24"/>
                    </a:lnTo>
                    <a:lnTo>
                      <a:pt x="437" y="31"/>
                    </a:lnTo>
                    <a:lnTo>
                      <a:pt x="411" y="40"/>
                    </a:lnTo>
                    <a:lnTo>
                      <a:pt x="387" y="51"/>
                    </a:lnTo>
                    <a:lnTo>
                      <a:pt x="360" y="61"/>
                    </a:lnTo>
                    <a:lnTo>
                      <a:pt x="336" y="74"/>
                    </a:lnTo>
                    <a:lnTo>
                      <a:pt x="314" y="88"/>
                    </a:lnTo>
                    <a:lnTo>
                      <a:pt x="290" y="102"/>
                    </a:lnTo>
                    <a:lnTo>
                      <a:pt x="267" y="118"/>
                    </a:lnTo>
                    <a:lnTo>
                      <a:pt x="244" y="135"/>
                    </a:lnTo>
                    <a:lnTo>
                      <a:pt x="223" y="152"/>
                    </a:lnTo>
                    <a:lnTo>
                      <a:pt x="203" y="170"/>
                    </a:lnTo>
                    <a:lnTo>
                      <a:pt x="182" y="189"/>
                    </a:lnTo>
                    <a:lnTo>
                      <a:pt x="165" y="209"/>
                    </a:lnTo>
                    <a:lnTo>
                      <a:pt x="146" y="230"/>
                    </a:lnTo>
                    <a:lnTo>
                      <a:pt x="129" y="252"/>
                    </a:lnTo>
                    <a:lnTo>
                      <a:pt x="113" y="273"/>
                    </a:lnTo>
                    <a:lnTo>
                      <a:pt x="98" y="296"/>
                    </a:lnTo>
                    <a:lnTo>
                      <a:pt x="84" y="320"/>
                    </a:lnTo>
                    <a:lnTo>
                      <a:pt x="70" y="344"/>
                    </a:lnTo>
                    <a:lnTo>
                      <a:pt x="59" y="369"/>
                    </a:lnTo>
                    <a:lnTo>
                      <a:pt x="48" y="394"/>
                    </a:lnTo>
                    <a:lnTo>
                      <a:pt x="39" y="420"/>
                    </a:lnTo>
                    <a:lnTo>
                      <a:pt x="29" y="446"/>
                    </a:lnTo>
                    <a:lnTo>
                      <a:pt x="21" y="473"/>
                    </a:lnTo>
                    <a:lnTo>
                      <a:pt x="16" y="499"/>
                    </a:lnTo>
                    <a:lnTo>
                      <a:pt x="10" y="526"/>
                    </a:lnTo>
                    <a:lnTo>
                      <a:pt x="6" y="553"/>
                    </a:lnTo>
                    <a:lnTo>
                      <a:pt x="2" y="580"/>
                    </a:lnTo>
                    <a:lnTo>
                      <a:pt x="1" y="608"/>
                    </a:lnTo>
                    <a:lnTo>
                      <a:pt x="0" y="635"/>
                    </a:lnTo>
                    <a:lnTo>
                      <a:pt x="1" y="662"/>
                    </a:lnTo>
                    <a:lnTo>
                      <a:pt x="2" y="690"/>
                    </a:lnTo>
                    <a:lnTo>
                      <a:pt x="6" y="717"/>
                    </a:lnTo>
                    <a:lnTo>
                      <a:pt x="10" y="744"/>
                    </a:lnTo>
                    <a:lnTo>
                      <a:pt x="15" y="771"/>
                    </a:lnTo>
                    <a:lnTo>
                      <a:pt x="21" y="797"/>
                    </a:lnTo>
                    <a:lnTo>
                      <a:pt x="29" y="823"/>
                    </a:lnTo>
                    <a:lnTo>
                      <a:pt x="37" y="850"/>
                    </a:lnTo>
                    <a:lnTo>
                      <a:pt x="48" y="875"/>
                    </a:lnTo>
                    <a:lnTo>
                      <a:pt x="59" y="900"/>
                    </a:lnTo>
                    <a:lnTo>
                      <a:pt x="70" y="924"/>
                    </a:lnTo>
                    <a:lnTo>
                      <a:pt x="83" y="949"/>
                    </a:lnTo>
                    <a:lnTo>
                      <a:pt x="97" y="972"/>
                    </a:lnTo>
                    <a:lnTo>
                      <a:pt x="112" y="995"/>
                    </a:lnTo>
                    <a:lnTo>
                      <a:pt x="128" y="1017"/>
                    </a:lnTo>
                    <a:lnTo>
                      <a:pt x="146" y="1039"/>
                    </a:lnTo>
                    <a:lnTo>
                      <a:pt x="164" y="1059"/>
                    </a:lnTo>
                    <a:lnTo>
                      <a:pt x="182" y="1079"/>
                    </a:lnTo>
                    <a:lnTo>
                      <a:pt x="201" y="1098"/>
                    </a:lnTo>
                    <a:lnTo>
                      <a:pt x="222" y="1117"/>
                    </a:lnTo>
                    <a:lnTo>
                      <a:pt x="243" y="1133"/>
                    </a:lnTo>
                    <a:lnTo>
                      <a:pt x="266" y="1150"/>
                    </a:lnTo>
                    <a:lnTo>
                      <a:pt x="288" y="1165"/>
                    </a:lnTo>
                    <a:lnTo>
                      <a:pt x="311" y="1180"/>
                    </a:lnTo>
                    <a:lnTo>
                      <a:pt x="335" y="1193"/>
                    </a:lnTo>
                    <a:lnTo>
                      <a:pt x="360" y="1205"/>
                    </a:lnTo>
                    <a:lnTo>
                      <a:pt x="384" y="1217"/>
                    </a:lnTo>
                    <a:lnTo>
                      <a:pt x="411" y="1227"/>
                    </a:lnTo>
                    <a:lnTo>
                      <a:pt x="436" y="1236"/>
                    </a:lnTo>
                    <a:lnTo>
                      <a:pt x="462" y="1243"/>
                    </a:lnTo>
                    <a:lnTo>
                      <a:pt x="489" y="1251"/>
                    </a:lnTo>
                    <a:lnTo>
                      <a:pt x="515" y="1256"/>
                    </a:lnTo>
                    <a:lnTo>
                      <a:pt x="542" y="1261"/>
                    </a:lnTo>
                    <a:lnTo>
                      <a:pt x="570" y="1263"/>
                    </a:lnTo>
                    <a:lnTo>
                      <a:pt x="597" y="1266"/>
                    </a:lnTo>
                    <a:lnTo>
                      <a:pt x="625" y="1267"/>
                    </a:lnTo>
                    <a:lnTo>
                      <a:pt x="652" y="1266"/>
                    </a:lnTo>
                    <a:lnTo>
                      <a:pt x="679" y="1265"/>
                    </a:lnTo>
                    <a:lnTo>
                      <a:pt x="707" y="1262"/>
                    </a:lnTo>
                    <a:lnTo>
                      <a:pt x="734" y="1258"/>
                    </a:lnTo>
                    <a:lnTo>
                      <a:pt x="760" y="1253"/>
                    </a:lnTo>
                    <a:lnTo>
                      <a:pt x="788" y="1247"/>
                    </a:lnTo>
                    <a:lnTo>
                      <a:pt x="814" y="1239"/>
                    </a:lnTo>
                    <a:lnTo>
                      <a:pt x="840" y="1232"/>
                    </a:lnTo>
                    <a:lnTo>
                      <a:pt x="866" y="1222"/>
                    </a:lnTo>
                    <a:lnTo>
                      <a:pt x="891" y="1212"/>
                    </a:lnTo>
                    <a:lnTo>
                      <a:pt x="915" y="1199"/>
                    </a:lnTo>
                    <a:lnTo>
                      <a:pt x="940" y="1186"/>
                    </a:lnTo>
                    <a:lnTo>
                      <a:pt x="963" y="1173"/>
                    </a:lnTo>
                    <a:lnTo>
                      <a:pt x="987" y="1157"/>
                    </a:lnTo>
                    <a:lnTo>
                      <a:pt x="1010" y="1142"/>
                    </a:lnTo>
                    <a:lnTo>
                      <a:pt x="1031" y="1125"/>
                    </a:lnTo>
                    <a:lnTo>
                      <a:pt x="1051" y="1107"/>
                    </a:lnTo>
                    <a:lnTo>
                      <a:pt x="1073" y="1088"/>
                    </a:lnTo>
                    <a:lnTo>
                      <a:pt x="1092" y="1069"/>
                    </a:lnTo>
                    <a:lnTo>
                      <a:pt x="1111" y="1049"/>
                    </a:lnTo>
                    <a:lnTo>
                      <a:pt x="1127" y="1028"/>
                    </a:lnTo>
                    <a:lnTo>
                      <a:pt x="1145" y="1006"/>
                    </a:lnTo>
                    <a:lnTo>
                      <a:pt x="1160" y="983"/>
                    </a:lnTo>
                    <a:lnTo>
                      <a:pt x="1175" y="961"/>
                    </a:lnTo>
                    <a:lnTo>
                      <a:pt x="1189" y="937"/>
                    </a:lnTo>
                    <a:lnTo>
                      <a:pt x="1202" y="913"/>
                    </a:lnTo>
                    <a:lnTo>
                      <a:pt x="1213" y="888"/>
                    </a:lnTo>
                    <a:lnTo>
                      <a:pt x="1223" y="862"/>
                    </a:lnTo>
                    <a:lnTo>
                      <a:pt x="1233" y="837"/>
                    </a:lnTo>
                    <a:lnTo>
                      <a:pt x="1242" y="811"/>
                    </a:lnTo>
                    <a:lnTo>
                      <a:pt x="1248" y="784"/>
                    </a:lnTo>
                    <a:lnTo>
                      <a:pt x="1255" y="756"/>
                    </a:lnTo>
                    <a:lnTo>
                      <a:pt x="1260" y="730"/>
                    </a:lnTo>
                    <a:lnTo>
                      <a:pt x="1263" y="703"/>
                    </a:lnTo>
                    <a:lnTo>
                      <a:pt x="1266" y="676"/>
                    </a:lnTo>
                    <a:lnTo>
                      <a:pt x="1267" y="648"/>
                    </a:lnTo>
                    <a:lnTo>
                      <a:pt x="1267" y="621"/>
                    </a:lnTo>
                    <a:lnTo>
                      <a:pt x="1266" y="594"/>
                    </a:lnTo>
                    <a:lnTo>
                      <a:pt x="1265" y="566"/>
                    </a:lnTo>
                    <a:lnTo>
                      <a:pt x="1261" y="538"/>
                    </a:lnTo>
                    <a:lnTo>
                      <a:pt x="1256" y="512"/>
                    </a:lnTo>
                    <a:lnTo>
                      <a:pt x="1251" y="485"/>
                    </a:lnTo>
                    <a:lnTo>
                      <a:pt x="1244" y="459"/>
                    </a:lnTo>
                    <a:lnTo>
                      <a:pt x="1236" y="432"/>
                    </a:lnTo>
                    <a:lnTo>
                      <a:pt x="1227" y="407"/>
                    </a:lnTo>
                    <a:lnTo>
                      <a:pt x="1217" y="382"/>
                    </a:lnTo>
                    <a:lnTo>
                      <a:pt x="1205" y="357"/>
                    </a:lnTo>
                    <a:lnTo>
                      <a:pt x="1193" y="331"/>
                    </a:lnTo>
                    <a:lnTo>
                      <a:pt x="1179" y="309"/>
                    </a:lnTo>
                    <a:lnTo>
                      <a:pt x="1165" y="285"/>
                    </a:lnTo>
                    <a:lnTo>
                      <a:pt x="1150" y="262"/>
                    </a:lnTo>
                    <a:lnTo>
                      <a:pt x="1133" y="241"/>
                    </a:lnTo>
                    <a:lnTo>
                      <a:pt x="1116" y="219"/>
                    </a:lnTo>
                    <a:lnTo>
                      <a:pt x="1097" y="199"/>
                    </a:lnTo>
                    <a:lnTo>
                      <a:pt x="1093" y="194"/>
                    </a:lnTo>
                  </a:path>
                </a:pathLst>
              </a:custGeom>
              <a:noFill/>
              <a:ln w="1588">
                <a:solidFill>
                  <a:srgbClr val="B2D1EF"/>
                </a:solidFill>
                <a:round/>
                <a:headEnd/>
                <a:tailEnd/>
              </a:ln>
            </p:spPr>
            <p:txBody>
              <a:bodyPr/>
              <a:lstStyle/>
              <a:p>
                <a:endParaRPr lang="ru-RU"/>
              </a:p>
            </p:txBody>
          </p:sp>
          <p:sp>
            <p:nvSpPr>
              <p:cNvPr id="1051" name="Freeform 12"/>
              <p:cNvSpPr>
                <a:spLocks/>
              </p:cNvSpPr>
              <p:nvPr/>
            </p:nvSpPr>
            <p:spPr bwMode="auto">
              <a:xfrm>
                <a:off x="2630" y="1249"/>
                <a:ext cx="712" cy="1011"/>
              </a:xfrm>
              <a:custGeom>
                <a:avLst/>
                <a:gdLst>
                  <a:gd name="T0" fmla="*/ 374 w 712"/>
                  <a:gd name="T1" fmla="*/ 343 h 1011"/>
                  <a:gd name="T2" fmla="*/ 321 w 712"/>
                  <a:gd name="T3" fmla="*/ 365 h 1011"/>
                  <a:gd name="T4" fmla="*/ 263 w 712"/>
                  <a:gd name="T5" fmla="*/ 364 h 1011"/>
                  <a:gd name="T6" fmla="*/ 195 w 712"/>
                  <a:gd name="T7" fmla="*/ 372 h 1011"/>
                  <a:gd name="T8" fmla="*/ 117 w 712"/>
                  <a:gd name="T9" fmla="*/ 420 h 1011"/>
                  <a:gd name="T10" fmla="*/ 58 w 712"/>
                  <a:gd name="T11" fmla="*/ 466 h 1011"/>
                  <a:gd name="T12" fmla="*/ 36 w 712"/>
                  <a:gd name="T13" fmla="*/ 533 h 1011"/>
                  <a:gd name="T14" fmla="*/ 1 w 712"/>
                  <a:gd name="T15" fmla="*/ 605 h 1011"/>
                  <a:gd name="T16" fmla="*/ 22 w 712"/>
                  <a:gd name="T17" fmla="*/ 687 h 1011"/>
                  <a:gd name="T18" fmla="*/ 55 w 712"/>
                  <a:gd name="T19" fmla="*/ 751 h 1011"/>
                  <a:gd name="T20" fmla="*/ 122 w 712"/>
                  <a:gd name="T21" fmla="*/ 771 h 1011"/>
                  <a:gd name="T22" fmla="*/ 214 w 712"/>
                  <a:gd name="T23" fmla="*/ 769 h 1011"/>
                  <a:gd name="T24" fmla="*/ 292 w 712"/>
                  <a:gd name="T25" fmla="*/ 722 h 1011"/>
                  <a:gd name="T26" fmla="*/ 350 w 712"/>
                  <a:gd name="T27" fmla="*/ 713 h 1011"/>
                  <a:gd name="T28" fmla="*/ 379 w 712"/>
                  <a:gd name="T29" fmla="*/ 753 h 1011"/>
                  <a:gd name="T30" fmla="*/ 450 w 712"/>
                  <a:gd name="T31" fmla="*/ 807 h 1011"/>
                  <a:gd name="T32" fmla="*/ 458 w 712"/>
                  <a:gd name="T33" fmla="*/ 894 h 1011"/>
                  <a:gd name="T34" fmla="*/ 508 w 712"/>
                  <a:gd name="T35" fmla="*/ 987 h 1011"/>
                  <a:gd name="T36" fmla="*/ 565 w 712"/>
                  <a:gd name="T37" fmla="*/ 997 h 1011"/>
                  <a:gd name="T38" fmla="*/ 634 w 712"/>
                  <a:gd name="T39" fmla="*/ 922 h 1011"/>
                  <a:gd name="T40" fmla="*/ 666 w 712"/>
                  <a:gd name="T41" fmla="*/ 855 h 1011"/>
                  <a:gd name="T42" fmla="*/ 682 w 712"/>
                  <a:gd name="T43" fmla="*/ 773 h 1011"/>
                  <a:gd name="T44" fmla="*/ 709 w 712"/>
                  <a:gd name="T45" fmla="*/ 682 h 1011"/>
                  <a:gd name="T46" fmla="*/ 682 w 712"/>
                  <a:gd name="T47" fmla="*/ 594 h 1011"/>
                  <a:gd name="T48" fmla="*/ 701 w 712"/>
                  <a:gd name="T49" fmla="*/ 455 h 1011"/>
                  <a:gd name="T50" fmla="*/ 672 w 712"/>
                  <a:gd name="T51" fmla="*/ 425 h 1011"/>
                  <a:gd name="T52" fmla="*/ 586 w 712"/>
                  <a:gd name="T53" fmla="*/ 404 h 1011"/>
                  <a:gd name="T54" fmla="*/ 482 w 712"/>
                  <a:gd name="T55" fmla="*/ 344 h 1011"/>
                  <a:gd name="T56" fmla="*/ 553 w 712"/>
                  <a:gd name="T57" fmla="*/ 360 h 1011"/>
                  <a:gd name="T58" fmla="*/ 629 w 712"/>
                  <a:gd name="T59" fmla="*/ 410 h 1011"/>
                  <a:gd name="T60" fmla="*/ 683 w 712"/>
                  <a:gd name="T61" fmla="*/ 348 h 1011"/>
                  <a:gd name="T62" fmla="*/ 653 w 712"/>
                  <a:gd name="T63" fmla="*/ 266 h 1011"/>
                  <a:gd name="T64" fmla="*/ 561 w 712"/>
                  <a:gd name="T65" fmla="*/ 259 h 1011"/>
                  <a:gd name="T66" fmla="*/ 614 w 712"/>
                  <a:gd name="T67" fmla="*/ 235 h 1011"/>
                  <a:gd name="T68" fmla="*/ 695 w 712"/>
                  <a:gd name="T69" fmla="*/ 252 h 1011"/>
                  <a:gd name="T70" fmla="*/ 276 w 712"/>
                  <a:gd name="T71" fmla="*/ 5 h 1011"/>
                  <a:gd name="T72" fmla="*/ 199 w 712"/>
                  <a:gd name="T73" fmla="*/ 78 h 1011"/>
                  <a:gd name="T74" fmla="*/ 159 w 712"/>
                  <a:gd name="T75" fmla="*/ 67 h 1011"/>
                  <a:gd name="T76" fmla="*/ 87 w 712"/>
                  <a:gd name="T77" fmla="*/ 130 h 1011"/>
                  <a:gd name="T78" fmla="*/ 113 w 712"/>
                  <a:gd name="T79" fmla="*/ 179 h 1011"/>
                  <a:gd name="T80" fmla="*/ 162 w 712"/>
                  <a:gd name="T81" fmla="*/ 159 h 1011"/>
                  <a:gd name="T82" fmla="*/ 169 w 712"/>
                  <a:gd name="T83" fmla="*/ 126 h 1011"/>
                  <a:gd name="T84" fmla="*/ 192 w 712"/>
                  <a:gd name="T85" fmla="*/ 170 h 1011"/>
                  <a:gd name="T86" fmla="*/ 152 w 712"/>
                  <a:gd name="T87" fmla="*/ 208 h 1011"/>
                  <a:gd name="T88" fmla="*/ 98 w 712"/>
                  <a:gd name="T89" fmla="*/ 251 h 1011"/>
                  <a:gd name="T90" fmla="*/ 77 w 712"/>
                  <a:gd name="T91" fmla="*/ 307 h 1011"/>
                  <a:gd name="T92" fmla="*/ 52 w 712"/>
                  <a:gd name="T93" fmla="*/ 350 h 1011"/>
                  <a:gd name="T94" fmla="*/ 79 w 712"/>
                  <a:gd name="T95" fmla="*/ 418 h 1011"/>
                  <a:gd name="T96" fmla="*/ 144 w 712"/>
                  <a:gd name="T97" fmla="*/ 375 h 1011"/>
                  <a:gd name="T98" fmla="*/ 208 w 712"/>
                  <a:gd name="T99" fmla="*/ 305 h 1011"/>
                  <a:gd name="T100" fmla="*/ 267 w 712"/>
                  <a:gd name="T101" fmla="*/ 324 h 1011"/>
                  <a:gd name="T102" fmla="*/ 232 w 712"/>
                  <a:gd name="T103" fmla="*/ 281 h 1011"/>
                  <a:gd name="T104" fmla="*/ 290 w 712"/>
                  <a:gd name="T105" fmla="*/ 282 h 1011"/>
                  <a:gd name="T106" fmla="*/ 324 w 712"/>
                  <a:gd name="T107" fmla="*/ 268 h 1011"/>
                  <a:gd name="T108" fmla="*/ 330 w 712"/>
                  <a:gd name="T109" fmla="*/ 206 h 1011"/>
                  <a:gd name="T110" fmla="*/ 361 w 712"/>
                  <a:gd name="T111" fmla="*/ 188 h 1011"/>
                  <a:gd name="T112" fmla="*/ 403 w 712"/>
                  <a:gd name="T113" fmla="*/ 183 h 1011"/>
                  <a:gd name="T114" fmla="*/ 358 w 712"/>
                  <a:gd name="T115" fmla="*/ 235 h 1011"/>
                  <a:gd name="T116" fmla="*/ 377 w 712"/>
                  <a:gd name="T117" fmla="*/ 285 h 1011"/>
                  <a:gd name="T118" fmla="*/ 425 w 712"/>
                  <a:gd name="T119" fmla="*/ 266 h 10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12"/>
                  <a:gd name="T181" fmla="*/ 0 h 1011"/>
                  <a:gd name="T182" fmla="*/ 712 w 712"/>
                  <a:gd name="T183" fmla="*/ 1011 h 10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12" h="1011">
                    <a:moveTo>
                      <a:pt x="449" y="280"/>
                    </a:moveTo>
                    <a:lnTo>
                      <a:pt x="449" y="291"/>
                    </a:lnTo>
                    <a:lnTo>
                      <a:pt x="444" y="295"/>
                    </a:lnTo>
                    <a:lnTo>
                      <a:pt x="429" y="310"/>
                    </a:lnTo>
                    <a:lnTo>
                      <a:pt x="420" y="319"/>
                    </a:lnTo>
                    <a:lnTo>
                      <a:pt x="405" y="334"/>
                    </a:lnTo>
                    <a:lnTo>
                      <a:pt x="395" y="343"/>
                    </a:lnTo>
                    <a:lnTo>
                      <a:pt x="390" y="338"/>
                    </a:lnTo>
                    <a:lnTo>
                      <a:pt x="374" y="343"/>
                    </a:lnTo>
                    <a:lnTo>
                      <a:pt x="369" y="338"/>
                    </a:lnTo>
                    <a:lnTo>
                      <a:pt x="361" y="336"/>
                    </a:lnTo>
                    <a:lnTo>
                      <a:pt x="350" y="346"/>
                    </a:lnTo>
                    <a:lnTo>
                      <a:pt x="340" y="357"/>
                    </a:lnTo>
                    <a:lnTo>
                      <a:pt x="345" y="360"/>
                    </a:lnTo>
                    <a:lnTo>
                      <a:pt x="345" y="370"/>
                    </a:lnTo>
                    <a:lnTo>
                      <a:pt x="335" y="381"/>
                    </a:lnTo>
                    <a:lnTo>
                      <a:pt x="330" y="374"/>
                    </a:lnTo>
                    <a:lnTo>
                      <a:pt x="321" y="365"/>
                    </a:lnTo>
                    <a:lnTo>
                      <a:pt x="311" y="364"/>
                    </a:lnTo>
                    <a:lnTo>
                      <a:pt x="306" y="369"/>
                    </a:lnTo>
                    <a:lnTo>
                      <a:pt x="302" y="365"/>
                    </a:lnTo>
                    <a:lnTo>
                      <a:pt x="292" y="365"/>
                    </a:lnTo>
                    <a:lnTo>
                      <a:pt x="282" y="374"/>
                    </a:lnTo>
                    <a:lnTo>
                      <a:pt x="279" y="379"/>
                    </a:lnTo>
                    <a:lnTo>
                      <a:pt x="273" y="374"/>
                    </a:lnTo>
                    <a:lnTo>
                      <a:pt x="268" y="369"/>
                    </a:lnTo>
                    <a:lnTo>
                      <a:pt x="263" y="364"/>
                    </a:lnTo>
                    <a:lnTo>
                      <a:pt x="258" y="359"/>
                    </a:lnTo>
                    <a:lnTo>
                      <a:pt x="255" y="354"/>
                    </a:lnTo>
                    <a:lnTo>
                      <a:pt x="250" y="349"/>
                    </a:lnTo>
                    <a:lnTo>
                      <a:pt x="234" y="344"/>
                    </a:lnTo>
                    <a:lnTo>
                      <a:pt x="229" y="349"/>
                    </a:lnTo>
                    <a:lnTo>
                      <a:pt x="221" y="349"/>
                    </a:lnTo>
                    <a:lnTo>
                      <a:pt x="205" y="354"/>
                    </a:lnTo>
                    <a:lnTo>
                      <a:pt x="197" y="363"/>
                    </a:lnTo>
                    <a:lnTo>
                      <a:pt x="195" y="372"/>
                    </a:lnTo>
                    <a:lnTo>
                      <a:pt x="185" y="382"/>
                    </a:lnTo>
                    <a:lnTo>
                      <a:pt x="176" y="382"/>
                    </a:lnTo>
                    <a:lnTo>
                      <a:pt x="171" y="387"/>
                    </a:lnTo>
                    <a:lnTo>
                      <a:pt x="156" y="391"/>
                    </a:lnTo>
                    <a:lnTo>
                      <a:pt x="147" y="401"/>
                    </a:lnTo>
                    <a:lnTo>
                      <a:pt x="141" y="406"/>
                    </a:lnTo>
                    <a:lnTo>
                      <a:pt x="132" y="415"/>
                    </a:lnTo>
                    <a:lnTo>
                      <a:pt x="122" y="415"/>
                    </a:lnTo>
                    <a:lnTo>
                      <a:pt x="117" y="420"/>
                    </a:lnTo>
                    <a:lnTo>
                      <a:pt x="107" y="420"/>
                    </a:lnTo>
                    <a:lnTo>
                      <a:pt x="98" y="418"/>
                    </a:lnTo>
                    <a:lnTo>
                      <a:pt x="93" y="423"/>
                    </a:lnTo>
                    <a:lnTo>
                      <a:pt x="88" y="428"/>
                    </a:lnTo>
                    <a:lnTo>
                      <a:pt x="88" y="439"/>
                    </a:lnTo>
                    <a:lnTo>
                      <a:pt x="73" y="442"/>
                    </a:lnTo>
                    <a:lnTo>
                      <a:pt x="78" y="447"/>
                    </a:lnTo>
                    <a:lnTo>
                      <a:pt x="63" y="461"/>
                    </a:lnTo>
                    <a:lnTo>
                      <a:pt x="58" y="466"/>
                    </a:lnTo>
                    <a:lnTo>
                      <a:pt x="58" y="476"/>
                    </a:lnTo>
                    <a:lnTo>
                      <a:pt x="58" y="485"/>
                    </a:lnTo>
                    <a:lnTo>
                      <a:pt x="58" y="495"/>
                    </a:lnTo>
                    <a:lnTo>
                      <a:pt x="57" y="505"/>
                    </a:lnTo>
                    <a:lnTo>
                      <a:pt x="52" y="510"/>
                    </a:lnTo>
                    <a:lnTo>
                      <a:pt x="43" y="519"/>
                    </a:lnTo>
                    <a:lnTo>
                      <a:pt x="38" y="524"/>
                    </a:lnTo>
                    <a:lnTo>
                      <a:pt x="33" y="528"/>
                    </a:lnTo>
                    <a:lnTo>
                      <a:pt x="36" y="533"/>
                    </a:lnTo>
                    <a:lnTo>
                      <a:pt x="31" y="538"/>
                    </a:lnTo>
                    <a:lnTo>
                      <a:pt x="26" y="543"/>
                    </a:lnTo>
                    <a:lnTo>
                      <a:pt x="26" y="553"/>
                    </a:lnTo>
                    <a:lnTo>
                      <a:pt x="21" y="567"/>
                    </a:lnTo>
                    <a:lnTo>
                      <a:pt x="16" y="572"/>
                    </a:lnTo>
                    <a:lnTo>
                      <a:pt x="16" y="582"/>
                    </a:lnTo>
                    <a:lnTo>
                      <a:pt x="7" y="591"/>
                    </a:lnTo>
                    <a:lnTo>
                      <a:pt x="6" y="601"/>
                    </a:lnTo>
                    <a:lnTo>
                      <a:pt x="1" y="605"/>
                    </a:lnTo>
                    <a:lnTo>
                      <a:pt x="1" y="615"/>
                    </a:lnTo>
                    <a:lnTo>
                      <a:pt x="1" y="625"/>
                    </a:lnTo>
                    <a:lnTo>
                      <a:pt x="0" y="634"/>
                    </a:lnTo>
                    <a:lnTo>
                      <a:pt x="10" y="644"/>
                    </a:lnTo>
                    <a:lnTo>
                      <a:pt x="14" y="649"/>
                    </a:lnTo>
                    <a:lnTo>
                      <a:pt x="19" y="664"/>
                    </a:lnTo>
                    <a:lnTo>
                      <a:pt x="24" y="668"/>
                    </a:lnTo>
                    <a:lnTo>
                      <a:pt x="29" y="673"/>
                    </a:lnTo>
                    <a:lnTo>
                      <a:pt x="22" y="687"/>
                    </a:lnTo>
                    <a:lnTo>
                      <a:pt x="22" y="698"/>
                    </a:lnTo>
                    <a:lnTo>
                      <a:pt x="22" y="707"/>
                    </a:lnTo>
                    <a:lnTo>
                      <a:pt x="22" y="716"/>
                    </a:lnTo>
                    <a:lnTo>
                      <a:pt x="28" y="722"/>
                    </a:lnTo>
                    <a:lnTo>
                      <a:pt x="26" y="731"/>
                    </a:lnTo>
                    <a:lnTo>
                      <a:pt x="33" y="736"/>
                    </a:lnTo>
                    <a:lnTo>
                      <a:pt x="36" y="741"/>
                    </a:lnTo>
                    <a:lnTo>
                      <a:pt x="52" y="746"/>
                    </a:lnTo>
                    <a:lnTo>
                      <a:pt x="55" y="751"/>
                    </a:lnTo>
                    <a:lnTo>
                      <a:pt x="60" y="756"/>
                    </a:lnTo>
                    <a:lnTo>
                      <a:pt x="70" y="756"/>
                    </a:lnTo>
                    <a:lnTo>
                      <a:pt x="74" y="761"/>
                    </a:lnTo>
                    <a:lnTo>
                      <a:pt x="84" y="761"/>
                    </a:lnTo>
                    <a:lnTo>
                      <a:pt x="88" y="766"/>
                    </a:lnTo>
                    <a:lnTo>
                      <a:pt x="98" y="766"/>
                    </a:lnTo>
                    <a:lnTo>
                      <a:pt x="103" y="771"/>
                    </a:lnTo>
                    <a:lnTo>
                      <a:pt x="113" y="771"/>
                    </a:lnTo>
                    <a:lnTo>
                      <a:pt x="122" y="771"/>
                    </a:lnTo>
                    <a:lnTo>
                      <a:pt x="127" y="777"/>
                    </a:lnTo>
                    <a:lnTo>
                      <a:pt x="137" y="777"/>
                    </a:lnTo>
                    <a:lnTo>
                      <a:pt x="147" y="777"/>
                    </a:lnTo>
                    <a:lnTo>
                      <a:pt x="160" y="782"/>
                    </a:lnTo>
                    <a:lnTo>
                      <a:pt x="170" y="783"/>
                    </a:lnTo>
                    <a:lnTo>
                      <a:pt x="185" y="778"/>
                    </a:lnTo>
                    <a:lnTo>
                      <a:pt x="195" y="778"/>
                    </a:lnTo>
                    <a:lnTo>
                      <a:pt x="209" y="774"/>
                    </a:lnTo>
                    <a:lnTo>
                      <a:pt x="214" y="769"/>
                    </a:lnTo>
                    <a:lnTo>
                      <a:pt x="238" y="754"/>
                    </a:lnTo>
                    <a:lnTo>
                      <a:pt x="248" y="755"/>
                    </a:lnTo>
                    <a:lnTo>
                      <a:pt x="258" y="755"/>
                    </a:lnTo>
                    <a:lnTo>
                      <a:pt x="263" y="750"/>
                    </a:lnTo>
                    <a:lnTo>
                      <a:pt x="273" y="751"/>
                    </a:lnTo>
                    <a:lnTo>
                      <a:pt x="277" y="746"/>
                    </a:lnTo>
                    <a:lnTo>
                      <a:pt x="282" y="731"/>
                    </a:lnTo>
                    <a:lnTo>
                      <a:pt x="287" y="726"/>
                    </a:lnTo>
                    <a:lnTo>
                      <a:pt x="292" y="722"/>
                    </a:lnTo>
                    <a:lnTo>
                      <a:pt x="297" y="717"/>
                    </a:lnTo>
                    <a:lnTo>
                      <a:pt x="302" y="712"/>
                    </a:lnTo>
                    <a:lnTo>
                      <a:pt x="308" y="717"/>
                    </a:lnTo>
                    <a:lnTo>
                      <a:pt x="318" y="717"/>
                    </a:lnTo>
                    <a:lnTo>
                      <a:pt x="321" y="722"/>
                    </a:lnTo>
                    <a:lnTo>
                      <a:pt x="331" y="722"/>
                    </a:lnTo>
                    <a:lnTo>
                      <a:pt x="337" y="719"/>
                    </a:lnTo>
                    <a:lnTo>
                      <a:pt x="345" y="719"/>
                    </a:lnTo>
                    <a:lnTo>
                      <a:pt x="350" y="713"/>
                    </a:lnTo>
                    <a:lnTo>
                      <a:pt x="355" y="708"/>
                    </a:lnTo>
                    <a:lnTo>
                      <a:pt x="366" y="708"/>
                    </a:lnTo>
                    <a:lnTo>
                      <a:pt x="371" y="703"/>
                    </a:lnTo>
                    <a:lnTo>
                      <a:pt x="379" y="705"/>
                    </a:lnTo>
                    <a:lnTo>
                      <a:pt x="384" y="719"/>
                    </a:lnTo>
                    <a:lnTo>
                      <a:pt x="390" y="724"/>
                    </a:lnTo>
                    <a:lnTo>
                      <a:pt x="379" y="732"/>
                    </a:lnTo>
                    <a:lnTo>
                      <a:pt x="379" y="742"/>
                    </a:lnTo>
                    <a:lnTo>
                      <a:pt x="379" y="753"/>
                    </a:lnTo>
                    <a:lnTo>
                      <a:pt x="378" y="763"/>
                    </a:lnTo>
                    <a:lnTo>
                      <a:pt x="383" y="768"/>
                    </a:lnTo>
                    <a:lnTo>
                      <a:pt x="397" y="771"/>
                    </a:lnTo>
                    <a:lnTo>
                      <a:pt x="407" y="773"/>
                    </a:lnTo>
                    <a:lnTo>
                      <a:pt x="417" y="782"/>
                    </a:lnTo>
                    <a:lnTo>
                      <a:pt x="426" y="782"/>
                    </a:lnTo>
                    <a:lnTo>
                      <a:pt x="436" y="792"/>
                    </a:lnTo>
                    <a:lnTo>
                      <a:pt x="440" y="797"/>
                    </a:lnTo>
                    <a:lnTo>
                      <a:pt x="450" y="807"/>
                    </a:lnTo>
                    <a:lnTo>
                      <a:pt x="454" y="822"/>
                    </a:lnTo>
                    <a:lnTo>
                      <a:pt x="459" y="826"/>
                    </a:lnTo>
                    <a:lnTo>
                      <a:pt x="459" y="836"/>
                    </a:lnTo>
                    <a:lnTo>
                      <a:pt x="458" y="846"/>
                    </a:lnTo>
                    <a:lnTo>
                      <a:pt x="454" y="860"/>
                    </a:lnTo>
                    <a:lnTo>
                      <a:pt x="454" y="870"/>
                    </a:lnTo>
                    <a:lnTo>
                      <a:pt x="453" y="880"/>
                    </a:lnTo>
                    <a:lnTo>
                      <a:pt x="458" y="884"/>
                    </a:lnTo>
                    <a:lnTo>
                      <a:pt x="458" y="894"/>
                    </a:lnTo>
                    <a:lnTo>
                      <a:pt x="456" y="903"/>
                    </a:lnTo>
                    <a:lnTo>
                      <a:pt x="471" y="918"/>
                    </a:lnTo>
                    <a:lnTo>
                      <a:pt x="477" y="923"/>
                    </a:lnTo>
                    <a:lnTo>
                      <a:pt x="485" y="933"/>
                    </a:lnTo>
                    <a:lnTo>
                      <a:pt x="490" y="938"/>
                    </a:lnTo>
                    <a:lnTo>
                      <a:pt x="499" y="948"/>
                    </a:lnTo>
                    <a:lnTo>
                      <a:pt x="499" y="957"/>
                    </a:lnTo>
                    <a:lnTo>
                      <a:pt x="503" y="972"/>
                    </a:lnTo>
                    <a:lnTo>
                      <a:pt x="508" y="987"/>
                    </a:lnTo>
                    <a:lnTo>
                      <a:pt x="512" y="992"/>
                    </a:lnTo>
                    <a:lnTo>
                      <a:pt x="517" y="996"/>
                    </a:lnTo>
                    <a:lnTo>
                      <a:pt x="522" y="1002"/>
                    </a:lnTo>
                    <a:lnTo>
                      <a:pt x="526" y="1006"/>
                    </a:lnTo>
                    <a:lnTo>
                      <a:pt x="531" y="1011"/>
                    </a:lnTo>
                    <a:lnTo>
                      <a:pt x="541" y="1011"/>
                    </a:lnTo>
                    <a:lnTo>
                      <a:pt x="546" y="1006"/>
                    </a:lnTo>
                    <a:lnTo>
                      <a:pt x="560" y="1002"/>
                    </a:lnTo>
                    <a:lnTo>
                      <a:pt x="565" y="997"/>
                    </a:lnTo>
                    <a:lnTo>
                      <a:pt x="580" y="973"/>
                    </a:lnTo>
                    <a:lnTo>
                      <a:pt x="585" y="968"/>
                    </a:lnTo>
                    <a:lnTo>
                      <a:pt x="595" y="959"/>
                    </a:lnTo>
                    <a:lnTo>
                      <a:pt x="600" y="954"/>
                    </a:lnTo>
                    <a:lnTo>
                      <a:pt x="610" y="946"/>
                    </a:lnTo>
                    <a:lnTo>
                      <a:pt x="615" y="940"/>
                    </a:lnTo>
                    <a:lnTo>
                      <a:pt x="620" y="935"/>
                    </a:lnTo>
                    <a:lnTo>
                      <a:pt x="625" y="930"/>
                    </a:lnTo>
                    <a:lnTo>
                      <a:pt x="634" y="922"/>
                    </a:lnTo>
                    <a:lnTo>
                      <a:pt x="641" y="917"/>
                    </a:lnTo>
                    <a:lnTo>
                      <a:pt x="649" y="908"/>
                    </a:lnTo>
                    <a:lnTo>
                      <a:pt x="654" y="893"/>
                    </a:lnTo>
                    <a:lnTo>
                      <a:pt x="661" y="888"/>
                    </a:lnTo>
                    <a:lnTo>
                      <a:pt x="656" y="882"/>
                    </a:lnTo>
                    <a:lnTo>
                      <a:pt x="656" y="874"/>
                    </a:lnTo>
                    <a:lnTo>
                      <a:pt x="656" y="864"/>
                    </a:lnTo>
                    <a:lnTo>
                      <a:pt x="661" y="859"/>
                    </a:lnTo>
                    <a:lnTo>
                      <a:pt x="666" y="855"/>
                    </a:lnTo>
                    <a:lnTo>
                      <a:pt x="671" y="840"/>
                    </a:lnTo>
                    <a:lnTo>
                      <a:pt x="676" y="835"/>
                    </a:lnTo>
                    <a:lnTo>
                      <a:pt x="672" y="821"/>
                    </a:lnTo>
                    <a:lnTo>
                      <a:pt x="667" y="816"/>
                    </a:lnTo>
                    <a:lnTo>
                      <a:pt x="667" y="806"/>
                    </a:lnTo>
                    <a:lnTo>
                      <a:pt x="672" y="802"/>
                    </a:lnTo>
                    <a:lnTo>
                      <a:pt x="672" y="792"/>
                    </a:lnTo>
                    <a:lnTo>
                      <a:pt x="677" y="778"/>
                    </a:lnTo>
                    <a:lnTo>
                      <a:pt x="682" y="773"/>
                    </a:lnTo>
                    <a:lnTo>
                      <a:pt x="692" y="763"/>
                    </a:lnTo>
                    <a:lnTo>
                      <a:pt x="702" y="754"/>
                    </a:lnTo>
                    <a:lnTo>
                      <a:pt x="702" y="744"/>
                    </a:lnTo>
                    <a:lnTo>
                      <a:pt x="707" y="730"/>
                    </a:lnTo>
                    <a:lnTo>
                      <a:pt x="707" y="720"/>
                    </a:lnTo>
                    <a:lnTo>
                      <a:pt x="712" y="705"/>
                    </a:lnTo>
                    <a:lnTo>
                      <a:pt x="704" y="696"/>
                    </a:lnTo>
                    <a:lnTo>
                      <a:pt x="704" y="686"/>
                    </a:lnTo>
                    <a:lnTo>
                      <a:pt x="709" y="682"/>
                    </a:lnTo>
                    <a:lnTo>
                      <a:pt x="705" y="677"/>
                    </a:lnTo>
                    <a:lnTo>
                      <a:pt x="700" y="671"/>
                    </a:lnTo>
                    <a:lnTo>
                      <a:pt x="695" y="667"/>
                    </a:lnTo>
                    <a:lnTo>
                      <a:pt x="686" y="657"/>
                    </a:lnTo>
                    <a:lnTo>
                      <a:pt x="681" y="652"/>
                    </a:lnTo>
                    <a:lnTo>
                      <a:pt x="676" y="647"/>
                    </a:lnTo>
                    <a:lnTo>
                      <a:pt x="676" y="638"/>
                    </a:lnTo>
                    <a:lnTo>
                      <a:pt x="677" y="628"/>
                    </a:lnTo>
                    <a:lnTo>
                      <a:pt x="682" y="594"/>
                    </a:lnTo>
                    <a:lnTo>
                      <a:pt x="682" y="585"/>
                    </a:lnTo>
                    <a:lnTo>
                      <a:pt x="678" y="570"/>
                    </a:lnTo>
                    <a:lnTo>
                      <a:pt x="693" y="507"/>
                    </a:lnTo>
                    <a:lnTo>
                      <a:pt x="695" y="498"/>
                    </a:lnTo>
                    <a:lnTo>
                      <a:pt x="695" y="488"/>
                    </a:lnTo>
                    <a:lnTo>
                      <a:pt x="695" y="479"/>
                    </a:lnTo>
                    <a:lnTo>
                      <a:pt x="695" y="469"/>
                    </a:lnTo>
                    <a:lnTo>
                      <a:pt x="696" y="459"/>
                    </a:lnTo>
                    <a:lnTo>
                      <a:pt x="701" y="455"/>
                    </a:lnTo>
                    <a:lnTo>
                      <a:pt x="701" y="445"/>
                    </a:lnTo>
                    <a:lnTo>
                      <a:pt x="701" y="435"/>
                    </a:lnTo>
                    <a:lnTo>
                      <a:pt x="701" y="425"/>
                    </a:lnTo>
                    <a:lnTo>
                      <a:pt x="697" y="411"/>
                    </a:lnTo>
                    <a:lnTo>
                      <a:pt x="692" y="406"/>
                    </a:lnTo>
                    <a:lnTo>
                      <a:pt x="692" y="397"/>
                    </a:lnTo>
                    <a:lnTo>
                      <a:pt x="682" y="406"/>
                    </a:lnTo>
                    <a:lnTo>
                      <a:pt x="677" y="411"/>
                    </a:lnTo>
                    <a:lnTo>
                      <a:pt x="672" y="425"/>
                    </a:lnTo>
                    <a:lnTo>
                      <a:pt x="667" y="430"/>
                    </a:lnTo>
                    <a:lnTo>
                      <a:pt x="657" y="439"/>
                    </a:lnTo>
                    <a:lnTo>
                      <a:pt x="652" y="435"/>
                    </a:lnTo>
                    <a:lnTo>
                      <a:pt x="638" y="428"/>
                    </a:lnTo>
                    <a:lnTo>
                      <a:pt x="634" y="423"/>
                    </a:lnTo>
                    <a:lnTo>
                      <a:pt x="619" y="420"/>
                    </a:lnTo>
                    <a:lnTo>
                      <a:pt x="609" y="418"/>
                    </a:lnTo>
                    <a:lnTo>
                      <a:pt x="595" y="413"/>
                    </a:lnTo>
                    <a:lnTo>
                      <a:pt x="586" y="404"/>
                    </a:lnTo>
                    <a:lnTo>
                      <a:pt x="571" y="389"/>
                    </a:lnTo>
                    <a:lnTo>
                      <a:pt x="552" y="379"/>
                    </a:lnTo>
                    <a:lnTo>
                      <a:pt x="533" y="379"/>
                    </a:lnTo>
                    <a:lnTo>
                      <a:pt x="524" y="369"/>
                    </a:lnTo>
                    <a:lnTo>
                      <a:pt x="519" y="364"/>
                    </a:lnTo>
                    <a:lnTo>
                      <a:pt x="514" y="359"/>
                    </a:lnTo>
                    <a:lnTo>
                      <a:pt x="495" y="359"/>
                    </a:lnTo>
                    <a:lnTo>
                      <a:pt x="485" y="359"/>
                    </a:lnTo>
                    <a:lnTo>
                      <a:pt x="482" y="344"/>
                    </a:lnTo>
                    <a:lnTo>
                      <a:pt x="482" y="335"/>
                    </a:lnTo>
                    <a:lnTo>
                      <a:pt x="490" y="335"/>
                    </a:lnTo>
                    <a:lnTo>
                      <a:pt x="502" y="335"/>
                    </a:lnTo>
                    <a:lnTo>
                      <a:pt x="516" y="340"/>
                    </a:lnTo>
                    <a:lnTo>
                      <a:pt x="519" y="345"/>
                    </a:lnTo>
                    <a:lnTo>
                      <a:pt x="530" y="345"/>
                    </a:lnTo>
                    <a:lnTo>
                      <a:pt x="540" y="355"/>
                    </a:lnTo>
                    <a:lnTo>
                      <a:pt x="548" y="355"/>
                    </a:lnTo>
                    <a:lnTo>
                      <a:pt x="553" y="360"/>
                    </a:lnTo>
                    <a:lnTo>
                      <a:pt x="567" y="365"/>
                    </a:lnTo>
                    <a:lnTo>
                      <a:pt x="572" y="370"/>
                    </a:lnTo>
                    <a:lnTo>
                      <a:pt x="581" y="379"/>
                    </a:lnTo>
                    <a:lnTo>
                      <a:pt x="596" y="384"/>
                    </a:lnTo>
                    <a:lnTo>
                      <a:pt x="601" y="389"/>
                    </a:lnTo>
                    <a:lnTo>
                      <a:pt x="605" y="394"/>
                    </a:lnTo>
                    <a:lnTo>
                      <a:pt x="615" y="394"/>
                    </a:lnTo>
                    <a:lnTo>
                      <a:pt x="624" y="404"/>
                    </a:lnTo>
                    <a:lnTo>
                      <a:pt x="629" y="410"/>
                    </a:lnTo>
                    <a:lnTo>
                      <a:pt x="638" y="420"/>
                    </a:lnTo>
                    <a:lnTo>
                      <a:pt x="648" y="420"/>
                    </a:lnTo>
                    <a:lnTo>
                      <a:pt x="668" y="401"/>
                    </a:lnTo>
                    <a:lnTo>
                      <a:pt x="668" y="391"/>
                    </a:lnTo>
                    <a:lnTo>
                      <a:pt x="670" y="382"/>
                    </a:lnTo>
                    <a:lnTo>
                      <a:pt x="675" y="367"/>
                    </a:lnTo>
                    <a:lnTo>
                      <a:pt x="680" y="363"/>
                    </a:lnTo>
                    <a:lnTo>
                      <a:pt x="678" y="353"/>
                    </a:lnTo>
                    <a:lnTo>
                      <a:pt x="683" y="348"/>
                    </a:lnTo>
                    <a:lnTo>
                      <a:pt x="695" y="329"/>
                    </a:lnTo>
                    <a:lnTo>
                      <a:pt x="690" y="324"/>
                    </a:lnTo>
                    <a:lnTo>
                      <a:pt x="690" y="314"/>
                    </a:lnTo>
                    <a:lnTo>
                      <a:pt x="685" y="300"/>
                    </a:lnTo>
                    <a:lnTo>
                      <a:pt x="681" y="285"/>
                    </a:lnTo>
                    <a:lnTo>
                      <a:pt x="671" y="285"/>
                    </a:lnTo>
                    <a:lnTo>
                      <a:pt x="662" y="275"/>
                    </a:lnTo>
                    <a:lnTo>
                      <a:pt x="657" y="270"/>
                    </a:lnTo>
                    <a:lnTo>
                      <a:pt x="653" y="266"/>
                    </a:lnTo>
                    <a:lnTo>
                      <a:pt x="638" y="261"/>
                    </a:lnTo>
                    <a:lnTo>
                      <a:pt x="628" y="261"/>
                    </a:lnTo>
                    <a:lnTo>
                      <a:pt x="619" y="259"/>
                    </a:lnTo>
                    <a:lnTo>
                      <a:pt x="619" y="270"/>
                    </a:lnTo>
                    <a:lnTo>
                      <a:pt x="604" y="283"/>
                    </a:lnTo>
                    <a:lnTo>
                      <a:pt x="599" y="270"/>
                    </a:lnTo>
                    <a:lnTo>
                      <a:pt x="594" y="265"/>
                    </a:lnTo>
                    <a:lnTo>
                      <a:pt x="580" y="259"/>
                    </a:lnTo>
                    <a:lnTo>
                      <a:pt x="561" y="259"/>
                    </a:lnTo>
                    <a:lnTo>
                      <a:pt x="551" y="258"/>
                    </a:lnTo>
                    <a:lnTo>
                      <a:pt x="551" y="249"/>
                    </a:lnTo>
                    <a:lnTo>
                      <a:pt x="561" y="249"/>
                    </a:lnTo>
                    <a:lnTo>
                      <a:pt x="571" y="249"/>
                    </a:lnTo>
                    <a:lnTo>
                      <a:pt x="580" y="249"/>
                    </a:lnTo>
                    <a:lnTo>
                      <a:pt x="590" y="249"/>
                    </a:lnTo>
                    <a:lnTo>
                      <a:pt x="595" y="254"/>
                    </a:lnTo>
                    <a:lnTo>
                      <a:pt x="609" y="249"/>
                    </a:lnTo>
                    <a:lnTo>
                      <a:pt x="614" y="235"/>
                    </a:lnTo>
                    <a:lnTo>
                      <a:pt x="624" y="235"/>
                    </a:lnTo>
                    <a:lnTo>
                      <a:pt x="634" y="227"/>
                    </a:lnTo>
                    <a:lnTo>
                      <a:pt x="649" y="222"/>
                    </a:lnTo>
                    <a:lnTo>
                      <a:pt x="653" y="225"/>
                    </a:lnTo>
                    <a:lnTo>
                      <a:pt x="662" y="229"/>
                    </a:lnTo>
                    <a:lnTo>
                      <a:pt x="668" y="232"/>
                    </a:lnTo>
                    <a:lnTo>
                      <a:pt x="672" y="244"/>
                    </a:lnTo>
                    <a:lnTo>
                      <a:pt x="681" y="249"/>
                    </a:lnTo>
                    <a:lnTo>
                      <a:pt x="695" y="252"/>
                    </a:lnTo>
                    <a:lnTo>
                      <a:pt x="678" y="225"/>
                    </a:lnTo>
                    <a:lnTo>
                      <a:pt x="658" y="204"/>
                    </a:lnTo>
                    <a:lnTo>
                      <a:pt x="611" y="160"/>
                    </a:lnTo>
                    <a:lnTo>
                      <a:pt x="561" y="119"/>
                    </a:lnTo>
                    <a:lnTo>
                      <a:pt x="506" y="84"/>
                    </a:lnTo>
                    <a:lnTo>
                      <a:pt x="446" y="53"/>
                    </a:lnTo>
                    <a:lnTo>
                      <a:pt x="377" y="26"/>
                    </a:lnTo>
                    <a:lnTo>
                      <a:pt x="313" y="12"/>
                    </a:lnTo>
                    <a:lnTo>
                      <a:pt x="276" y="5"/>
                    </a:lnTo>
                    <a:lnTo>
                      <a:pt x="239" y="2"/>
                    </a:lnTo>
                    <a:lnTo>
                      <a:pt x="166" y="0"/>
                    </a:lnTo>
                    <a:lnTo>
                      <a:pt x="204" y="31"/>
                    </a:lnTo>
                    <a:lnTo>
                      <a:pt x="208" y="40"/>
                    </a:lnTo>
                    <a:lnTo>
                      <a:pt x="209" y="49"/>
                    </a:lnTo>
                    <a:lnTo>
                      <a:pt x="204" y="54"/>
                    </a:lnTo>
                    <a:lnTo>
                      <a:pt x="199" y="59"/>
                    </a:lnTo>
                    <a:lnTo>
                      <a:pt x="204" y="64"/>
                    </a:lnTo>
                    <a:lnTo>
                      <a:pt x="199" y="78"/>
                    </a:lnTo>
                    <a:lnTo>
                      <a:pt x="203" y="83"/>
                    </a:lnTo>
                    <a:lnTo>
                      <a:pt x="199" y="88"/>
                    </a:lnTo>
                    <a:lnTo>
                      <a:pt x="189" y="88"/>
                    </a:lnTo>
                    <a:lnTo>
                      <a:pt x="184" y="83"/>
                    </a:lnTo>
                    <a:lnTo>
                      <a:pt x="189" y="78"/>
                    </a:lnTo>
                    <a:lnTo>
                      <a:pt x="189" y="69"/>
                    </a:lnTo>
                    <a:lnTo>
                      <a:pt x="184" y="64"/>
                    </a:lnTo>
                    <a:lnTo>
                      <a:pt x="175" y="63"/>
                    </a:lnTo>
                    <a:lnTo>
                      <a:pt x="159" y="67"/>
                    </a:lnTo>
                    <a:lnTo>
                      <a:pt x="139" y="73"/>
                    </a:lnTo>
                    <a:lnTo>
                      <a:pt x="126" y="82"/>
                    </a:lnTo>
                    <a:lnTo>
                      <a:pt x="112" y="85"/>
                    </a:lnTo>
                    <a:lnTo>
                      <a:pt x="106" y="90"/>
                    </a:lnTo>
                    <a:lnTo>
                      <a:pt x="92" y="104"/>
                    </a:lnTo>
                    <a:lnTo>
                      <a:pt x="97" y="109"/>
                    </a:lnTo>
                    <a:lnTo>
                      <a:pt x="92" y="114"/>
                    </a:lnTo>
                    <a:lnTo>
                      <a:pt x="91" y="125"/>
                    </a:lnTo>
                    <a:lnTo>
                      <a:pt x="87" y="130"/>
                    </a:lnTo>
                    <a:lnTo>
                      <a:pt x="91" y="143"/>
                    </a:lnTo>
                    <a:lnTo>
                      <a:pt x="86" y="148"/>
                    </a:lnTo>
                    <a:lnTo>
                      <a:pt x="81" y="162"/>
                    </a:lnTo>
                    <a:lnTo>
                      <a:pt x="86" y="167"/>
                    </a:lnTo>
                    <a:lnTo>
                      <a:pt x="89" y="183"/>
                    </a:lnTo>
                    <a:lnTo>
                      <a:pt x="94" y="188"/>
                    </a:lnTo>
                    <a:lnTo>
                      <a:pt x="104" y="188"/>
                    </a:lnTo>
                    <a:lnTo>
                      <a:pt x="110" y="183"/>
                    </a:lnTo>
                    <a:lnTo>
                      <a:pt x="113" y="179"/>
                    </a:lnTo>
                    <a:lnTo>
                      <a:pt x="118" y="174"/>
                    </a:lnTo>
                    <a:lnTo>
                      <a:pt x="128" y="183"/>
                    </a:lnTo>
                    <a:lnTo>
                      <a:pt x="127" y="193"/>
                    </a:lnTo>
                    <a:lnTo>
                      <a:pt x="137" y="193"/>
                    </a:lnTo>
                    <a:lnTo>
                      <a:pt x="142" y="188"/>
                    </a:lnTo>
                    <a:lnTo>
                      <a:pt x="147" y="184"/>
                    </a:lnTo>
                    <a:lnTo>
                      <a:pt x="162" y="179"/>
                    </a:lnTo>
                    <a:lnTo>
                      <a:pt x="162" y="169"/>
                    </a:lnTo>
                    <a:lnTo>
                      <a:pt x="162" y="159"/>
                    </a:lnTo>
                    <a:lnTo>
                      <a:pt x="162" y="150"/>
                    </a:lnTo>
                    <a:lnTo>
                      <a:pt x="159" y="145"/>
                    </a:lnTo>
                    <a:lnTo>
                      <a:pt x="149" y="136"/>
                    </a:lnTo>
                    <a:lnTo>
                      <a:pt x="149" y="126"/>
                    </a:lnTo>
                    <a:lnTo>
                      <a:pt x="150" y="116"/>
                    </a:lnTo>
                    <a:lnTo>
                      <a:pt x="154" y="112"/>
                    </a:lnTo>
                    <a:lnTo>
                      <a:pt x="159" y="116"/>
                    </a:lnTo>
                    <a:lnTo>
                      <a:pt x="164" y="121"/>
                    </a:lnTo>
                    <a:lnTo>
                      <a:pt x="169" y="126"/>
                    </a:lnTo>
                    <a:lnTo>
                      <a:pt x="178" y="136"/>
                    </a:lnTo>
                    <a:lnTo>
                      <a:pt x="188" y="136"/>
                    </a:lnTo>
                    <a:lnTo>
                      <a:pt x="202" y="122"/>
                    </a:lnTo>
                    <a:lnTo>
                      <a:pt x="207" y="127"/>
                    </a:lnTo>
                    <a:lnTo>
                      <a:pt x="202" y="131"/>
                    </a:lnTo>
                    <a:lnTo>
                      <a:pt x="202" y="141"/>
                    </a:lnTo>
                    <a:lnTo>
                      <a:pt x="192" y="151"/>
                    </a:lnTo>
                    <a:lnTo>
                      <a:pt x="192" y="160"/>
                    </a:lnTo>
                    <a:lnTo>
                      <a:pt x="192" y="170"/>
                    </a:lnTo>
                    <a:lnTo>
                      <a:pt x="197" y="175"/>
                    </a:lnTo>
                    <a:lnTo>
                      <a:pt x="195" y="184"/>
                    </a:lnTo>
                    <a:lnTo>
                      <a:pt x="190" y="179"/>
                    </a:lnTo>
                    <a:lnTo>
                      <a:pt x="186" y="184"/>
                    </a:lnTo>
                    <a:lnTo>
                      <a:pt x="181" y="179"/>
                    </a:lnTo>
                    <a:lnTo>
                      <a:pt x="171" y="189"/>
                    </a:lnTo>
                    <a:lnTo>
                      <a:pt x="166" y="203"/>
                    </a:lnTo>
                    <a:lnTo>
                      <a:pt x="161" y="208"/>
                    </a:lnTo>
                    <a:lnTo>
                      <a:pt x="152" y="208"/>
                    </a:lnTo>
                    <a:lnTo>
                      <a:pt x="147" y="203"/>
                    </a:lnTo>
                    <a:lnTo>
                      <a:pt x="142" y="198"/>
                    </a:lnTo>
                    <a:lnTo>
                      <a:pt x="132" y="198"/>
                    </a:lnTo>
                    <a:lnTo>
                      <a:pt x="122" y="206"/>
                    </a:lnTo>
                    <a:lnTo>
                      <a:pt x="123" y="217"/>
                    </a:lnTo>
                    <a:lnTo>
                      <a:pt x="117" y="232"/>
                    </a:lnTo>
                    <a:lnTo>
                      <a:pt x="113" y="235"/>
                    </a:lnTo>
                    <a:lnTo>
                      <a:pt x="103" y="246"/>
                    </a:lnTo>
                    <a:lnTo>
                      <a:pt x="98" y="251"/>
                    </a:lnTo>
                    <a:lnTo>
                      <a:pt x="93" y="265"/>
                    </a:lnTo>
                    <a:lnTo>
                      <a:pt x="92" y="275"/>
                    </a:lnTo>
                    <a:lnTo>
                      <a:pt x="82" y="283"/>
                    </a:lnTo>
                    <a:lnTo>
                      <a:pt x="68" y="288"/>
                    </a:lnTo>
                    <a:lnTo>
                      <a:pt x="63" y="294"/>
                    </a:lnTo>
                    <a:lnTo>
                      <a:pt x="63" y="302"/>
                    </a:lnTo>
                    <a:lnTo>
                      <a:pt x="62" y="312"/>
                    </a:lnTo>
                    <a:lnTo>
                      <a:pt x="67" y="307"/>
                    </a:lnTo>
                    <a:lnTo>
                      <a:pt x="77" y="307"/>
                    </a:lnTo>
                    <a:lnTo>
                      <a:pt x="87" y="317"/>
                    </a:lnTo>
                    <a:lnTo>
                      <a:pt x="91" y="323"/>
                    </a:lnTo>
                    <a:lnTo>
                      <a:pt x="86" y="328"/>
                    </a:lnTo>
                    <a:lnTo>
                      <a:pt x="81" y="331"/>
                    </a:lnTo>
                    <a:lnTo>
                      <a:pt x="67" y="336"/>
                    </a:lnTo>
                    <a:lnTo>
                      <a:pt x="57" y="336"/>
                    </a:lnTo>
                    <a:lnTo>
                      <a:pt x="52" y="341"/>
                    </a:lnTo>
                    <a:lnTo>
                      <a:pt x="46" y="345"/>
                    </a:lnTo>
                    <a:lnTo>
                      <a:pt x="52" y="350"/>
                    </a:lnTo>
                    <a:lnTo>
                      <a:pt x="46" y="368"/>
                    </a:lnTo>
                    <a:lnTo>
                      <a:pt x="45" y="384"/>
                    </a:lnTo>
                    <a:lnTo>
                      <a:pt x="45" y="394"/>
                    </a:lnTo>
                    <a:lnTo>
                      <a:pt x="45" y="403"/>
                    </a:lnTo>
                    <a:lnTo>
                      <a:pt x="50" y="408"/>
                    </a:lnTo>
                    <a:lnTo>
                      <a:pt x="59" y="418"/>
                    </a:lnTo>
                    <a:lnTo>
                      <a:pt x="69" y="418"/>
                    </a:lnTo>
                    <a:lnTo>
                      <a:pt x="74" y="423"/>
                    </a:lnTo>
                    <a:lnTo>
                      <a:pt x="79" y="418"/>
                    </a:lnTo>
                    <a:lnTo>
                      <a:pt x="83" y="423"/>
                    </a:lnTo>
                    <a:lnTo>
                      <a:pt x="93" y="423"/>
                    </a:lnTo>
                    <a:lnTo>
                      <a:pt x="98" y="418"/>
                    </a:lnTo>
                    <a:lnTo>
                      <a:pt x="93" y="413"/>
                    </a:lnTo>
                    <a:lnTo>
                      <a:pt x="108" y="410"/>
                    </a:lnTo>
                    <a:lnTo>
                      <a:pt x="112" y="404"/>
                    </a:lnTo>
                    <a:lnTo>
                      <a:pt x="127" y="401"/>
                    </a:lnTo>
                    <a:lnTo>
                      <a:pt x="139" y="388"/>
                    </a:lnTo>
                    <a:lnTo>
                      <a:pt x="144" y="375"/>
                    </a:lnTo>
                    <a:lnTo>
                      <a:pt x="142" y="367"/>
                    </a:lnTo>
                    <a:lnTo>
                      <a:pt x="147" y="362"/>
                    </a:lnTo>
                    <a:lnTo>
                      <a:pt x="162" y="338"/>
                    </a:lnTo>
                    <a:lnTo>
                      <a:pt x="159" y="333"/>
                    </a:lnTo>
                    <a:lnTo>
                      <a:pt x="159" y="324"/>
                    </a:lnTo>
                    <a:lnTo>
                      <a:pt x="179" y="305"/>
                    </a:lnTo>
                    <a:lnTo>
                      <a:pt x="183" y="300"/>
                    </a:lnTo>
                    <a:lnTo>
                      <a:pt x="188" y="305"/>
                    </a:lnTo>
                    <a:lnTo>
                      <a:pt x="208" y="305"/>
                    </a:lnTo>
                    <a:lnTo>
                      <a:pt x="212" y="310"/>
                    </a:lnTo>
                    <a:lnTo>
                      <a:pt x="222" y="310"/>
                    </a:lnTo>
                    <a:lnTo>
                      <a:pt x="232" y="310"/>
                    </a:lnTo>
                    <a:lnTo>
                      <a:pt x="241" y="311"/>
                    </a:lnTo>
                    <a:lnTo>
                      <a:pt x="251" y="311"/>
                    </a:lnTo>
                    <a:lnTo>
                      <a:pt x="255" y="315"/>
                    </a:lnTo>
                    <a:lnTo>
                      <a:pt x="255" y="325"/>
                    </a:lnTo>
                    <a:lnTo>
                      <a:pt x="260" y="330"/>
                    </a:lnTo>
                    <a:lnTo>
                      <a:pt x="267" y="324"/>
                    </a:lnTo>
                    <a:lnTo>
                      <a:pt x="272" y="316"/>
                    </a:lnTo>
                    <a:lnTo>
                      <a:pt x="275" y="305"/>
                    </a:lnTo>
                    <a:lnTo>
                      <a:pt x="280" y="301"/>
                    </a:lnTo>
                    <a:lnTo>
                      <a:pt x="275" y="287"/>
                    </a:lnTo>
                    <a:lnTo>
                      <a:pt x="271" y="292"/>
                    </a:lnTo>
                    <a:lnTo>
                      <a:pt x="261" y="292"/>
                    </a:lnTo>
                    <a:lnTo>
                      <a:pt x="251" y="291"/>
                    </a:lnTo>
                    <a:lnTo>
                      <a:pt x="242" y="291"/>
                    </a:lnTo>
                    <a:lnTo>
                      <a:pt x="232" y="281"/>
                    </a:lnTo>
                    <a:lnTo>
                      <a:pt x="222" y="281"/>
                    </a:lnTo>
                    <a:lnTo>
                      <a:pt x="218" y="276"/>
                    </a:lnTo>
                    <a:lnTo>
                      <a:pt x="228" y="267"/>
                    </a:lnTo>
                    <a:lnTo>
                      <a:pt x="232" y="272"/>
                    </a:lnTo>
                    <a:lnTo>
                      <a:pt x="242" y="272"/>
                    </a:lnTo>
                    <a:lnTo>
                      <a:pt x="256" y="277"/>
                    </a:lnTo>
                    <a:lnTo>
                      <a:pt x="276" y="277"/>
                    </a:lnTo>
                    <a:lnTo>
                      <a:pt x="285" y="278"/>
                    </a:lnTo>
                    <a:lnTo>
                      <a:pt x="290" y="282"/>
                    </a:lnTo>
                    <a:lnTo>
                      <a:pt x="299" y="292"/>
                    </a:lnTo>
                    <a:lnTo>
                      <a:pt x="304" y="297"/>
                    </a:lnTo>
                    <a:lnTo>
                      <a:pt x="309" y="302"/>
                    </a:lnTo>
                    <a:lnTo>
                      <a:pt x="313" y="307"/>
                    </a:lnTo>
                    <a:lnTo>
                      <a:pt x="323" y="307"/>
                    </a:lnTo>
                    <a:lnTo>
                      <a:pt x="323" y="297"/>
                    </a:lnTo>
                    <a:lnTo>
                      <a:pt x="324" y="288"/>
                    </a:lnTo>
                    <a:lnTo>
                      <a:pt x="324" y="278"/>
                    </a:lnTo>
                    <a:lnTo>
                      <a:pt x="324" y="268"/>
                    </a:lnTo>
                    <a:lnTo>
                      <a:pt x="329" y="265"/>
                    </a:lnTo>
                    <a:lnTo>
                      <a:pt x="329" y="254"/>
                    </a:lnTo>
                    <a:lnTo>
                      <a:pt x="334" y="249"/>
                    </a:lnTo>
                    <a:lnTo>
                      <a:pt x="334" y="239"/>
                    </a:lnTo>
                    <a:lnTo>
                      <a:pt x="330" y="235"/>
                    </a:lnTo>
                    <a:lnTo>
                      <a:pt x="330" y="225"/>
                    </a:lnTo>
                    <a:lnTo>
                      <a:pt x="330" y="217"/>
                    </a:lnTo>
                    <a:lnTo>
                      <a:pt x="325" y="212"/>
                    </a:lnTo>
                    <a:lnTo>
                      <a:pt x="330" y="206"/>
                    </a:lnTo>
                    <a:lnTo>
                      <a:pt x="330" y="196"/>
                    </a:lnTo>
                    <a:lnTo>
                      <a:pt x="340" y="196"/>
                    </a:lnTo>
                    <a:lnTo>
                      <a:pt x="345" y="191"/>
                    </a:lnTo>
                    <a:lnTo>
                      <a:pt x="355" y="183"/>
                    </a:lnTo>
                    <a:lnTo>
                      <a:pt x="355" y="172"/>
                    </a:lnTo>
                    <a:lnTo>
                      <a:pt x="355" y="164"/>
                    </a:lnTo>
                    <a:lnTo>
                      <a:pt x="366" y="164"/>
                    </a:lnTo>
                    <a:lnTo>
                      <a:pt x="361" y="177"/>
                    </a:lnTo>
                    <a:lnTo>
                      <a:pt x="361" y="188"/>
                    </a:lnTo>
                    <a:lnTo>
                      <a:pt x="369" y="188"/>
                    </a:lnTo>
                    <a:lnTo>
                      <a:pt x="378" y="198"/>
                    </a:lnTo>
                    <a:lnTo>
                      <a:pt x="388" y="198"/>
                    </a:lnTo>
                    <a:lnTo>
                      <a:pt x="393" y="193"/>
                    </a:lnTo>
                    <a:lnTo>
                      <a:pt x="384" y="184"/>
                    </a:lnTo>
                    <a:lnTo>
                      <a:pt x="379" y="179"/>
                    </a:lnTo>
                    <a:lnTo>
                      <a:pt x="390" y="179"/>
                    </a:lnTo>
                    <a:lnTo>
                      <a:pt x="393" y="183"/>
                    </a:lnTo>
                    <a:lnTo>
                      <a:pt x="403" y="183"/>
                    </a:lnTo>
                    <a:lnTo>
                      <a:pt x="412" y="193"/>
                    </a:lnTo>
                    <a:lnTo>
                      <a:pt x="412" y="203"/>
                    </a:lnTo>
                    <a:lnTo>
                      <a:pt x="407" y="208"/>
                    </a:lnTo>
                    <a:lnTo>
                      <a:pt x="393" y="212"/>
                    </a:lnTo>
                    <a:lnTo>
                      <a:pt x="383" y="212"/>
                    </a:lnTo>
                    <a:lnTo>
                      <a:pt x="378" y="217"/>
                    </a:lnTo>
                    <a:lnTo>
                      <a:pt x="368" y="227"/>
                    </a:lnTo>
                    <a:lnTo>
                      <a:pt x="364" y="230"/>
                    </a:lnTo>
                    <a:lnTo>
                      <a:pt x="358" y="235"/>
                    </a:lnTo>
                    <a:lnTo>
                      <a:pt x="349" y="246"/>
                    </a:lnTo>
                    <a:lnTo>
                      <a:pt x="348" y="254"/>
                    </a:lnTo>
                    <a:lnTo>
                      <a:pt x="343" y="259"/>
                    </a:lnTo>
                    <a:lnTo>
                      <a:pt x="348" y="265"/>
                    </a:lnTo>
                    <a:lnTo>
                      <a:pt x="348" y="273"/>
                    </a:lnTo>
                    <a:lnTo>
                      <a:pt x="352" y="278"/>
                    </a:lnTo>
                    <a:lnTo>
                      <a:pt x="363" y="280"/>
                    </a:lnTo>
                    <a:lnTo>
                      <a:pt x="367" y="283"/>
                    </a:lnTo>
                    <a:lnTo>
                      <a:pt x="377" y="285"/>
                    </a:lnTo>
                    <a:lnTo>
                      <a:pt x="391" y="280"/>
                    </a:lnTo>
                    <a:lnTo>
                      <a:pt x="401" y="270"/>
                    </a:lnTo>
                    <a:lnTo>
                      <a:pt x="406" y="266"/>
                    </a:lnTo>
                    <a:lnTo>
                      <a:pt x="411" y="261"/>
                    </a:lnTo>
                    <a:lnTo>
                      <a:pt x="421" y="251"/>
                    </a:lnTo>
                    <a:lnTo>
                      <a:pt x="426" y="247"/>
                    </a:lnTo>
                    <a:lnTo>
                      <a:pt x="430" y="251"/>
                    </a:lnTo>
                    <a:lnTo>
                      <a:pt x="431" y="261"/>
                    </a:lnTo>
                    <a:lnTo>
                      <a:pt x="425" y="266"/>
                    </a:lnTo>
                    <a:lnTo>
                      <a:pt x="434" y="276"/>
                    </a:lnTo>
                    <a:lnTo>
                      <a:pt x="445" y="276"/>
                    </a:lnTo>
                    <a:lnTo>
                      <a:pt x="449" y="280"/>
                    </a:lnTo>
                    <a:close/>
                  </a:path>
                </a:pathLst>
              </a:custGeom>
              <a:solidFill>
                <a:srgbClr val="1E845B"/>
              </a:solidFill>
              <a:ln w="9525">
                <a:noFill/>
                <a:round/>
                <a:headEnd/>
                <a:tailEnd/>
              </a:ln>
            </p:spPr>
            <p:txBody>
              <a:bodyPr/>
              <a:lstStyle/>
              <a:p>
                <a:endParaRPr lang="ru-RU"/>
              </a:p>
            </p:txBody>
          </p:sp>
          <p:sp>
            <p:nvSpPr>
              <p:cNvPr id="1052" name="Freeform 13"/>
              <p:cNvSpPr>
                <a:spLocks/>
              </p:cNvSpPr>
              <p:nvPr/>
            </p:nvSpPr>
            <p:spPr bwMode="auto">
              <a:xfrm>
                <a:off x="2630" y="1249"/>
                <a:ext cx="712" cy="1011"/>
              </a:xfrm>
              <a:custGeom>
                <a:avLst/>
                <a:gdLst>
                  <a:gd name="T0" fmla="*/ 374 w 712"/>
                  <a:gd name="T1" fmla="*/ 343 h 1011"/>
                  <a:gd name="T2" fmla="*/ 321 w 712"/>
                  <a:gd name="T3" fmla="*/ 365 h 1011"/>
                  <a:gd name="T4" fmla="*/ 263 w 712"/>
                  <a:gd name="T5" fmla="*/ 364 h 1011"/>
                  <a:gd name="T6" fmla="*/ 195 w 712"/>
                  <a:gd name="T7" fmla="*/ 372 h 1011"/>
                  <a:gd name="T8" fmla="*/ 117 w 712"/>
                  <a:gd name="T9" fmla="*/ 420 h 1011"/>
                  <a:gd name="T10" fmla="*/ 58 w 712"/>
                  <a:gd name="T11" fmla="*/ 466 h 1011"/>
                  <a:gd name="T12" fmla="*/ 36 w 712"/>
                  <a:gd name="T13" fmla="*/ 533 h 1011"/>
                  <a:gd name="T14" fmla="*/ 1 w 712"/>
                  <a:gd name="T15" fmla="*/ 605 h 1011"/>
                  <a:gd name="T16" fmla="*/ 22 w 712"/>
                  <a:gd name="T17" fmla="*/ 687 h 1011"/>
                  <a:gd name="T18" fmla="*/ 55 w 712"/>
                  <a:gd name="T19" fmla="*/ 751 h 1011"/>
                  <a:gd name="T20" fmla="*/ 122 w 712"/>
                  <a:gd name="T21" fmla="*/ 771 h 1011"/>
                  <a:gd name="T22" fmla="*/ 214 w 712"/>
                  <a:gd name="T23" fmla="*/ 769 h 1011"/>
                  <a:gd name="T24" fmla="*/ 292 w 712"/>
                  <a:gd name="T25" fmla="*/ 722 h 1011"/>
                  <a:gd name="T26" fmla="*/ 350 w 712"/>
                  <a:gd name="T27" fmla="*/ 713 h 1011"/>
                  <a:gd name="T28" fmla="*/ 379 w 712"/>
                  <a:gd name="T29" fmla="*/ 753 h 1011"/>
                  <a:gd name="T30" fmla="*/ 450 w 712"/>
                  <a:gd name="T31" fmla="*/ 807 h 1011"/>
                  <a:gd name="T32" fmla="*/ 458 w 712"/>
                  <a:gd name="T33" fmla="*/ 894 h 1011"/>
                  <a:gd name="T34" fmla="*/ 508 w 712"/>
                  <a:gd name="T35" fmla="*/ 987 h 1011"/>
                  <a:gd name="T36" fmla="*/ 565 w 712"/>
                  <a:gd name="T37" fmla="*/ 997 h 1011"/>
                  <a:gd name="T38" fmla="*/ 634 w 712"/>
                  <a:gd name="T39" fmla="*/ 922 h 1011"/>
                  <a:gd name="T40" fmla="*/ 666 w 712"/>
                  <a:gd name="T41" fmla="*/ 855 h 1011"/>
                  <a:gd name="T42" fmla="*/ 682 w 712"/>
                  <a:gd name="T43" fmla="*/ 773 h 1011"/>
                  <a:gd name="T44" fmla="*/ 709 w 712"/>
                  <a:gd name="T45" fmla="*/ 682 h 1011"/>
                  <a:gd name="T46" fmla="*/ 682 w 712"/>
                  <a:gd name="T47" fmla="*/ 594 h 1011"/>
                  <a:gd name="T48" fmla="*/ 701 w 712"/>
                  <a:gd name="T49" fmla="*/ 455 h 1011"/>
                  <a:gd name="T50" fmla="*/ 672 w 712"/>
                  <a:gd name="T51" fmla="*/ 425 h 1011"/>
                  <a:gd name="T52" fmla="*/ 586 w 712"/>
                  <a:gd name="T53" fmla="*/ 404 h 1011"/>
                  <a:gd name="T54" fmla="*/ 482 w 712"/>
                  <a:gd name="T55" fmla="*/ 344 h 1011"/>
                  <a:gd name="T56" fmla="*/ 553 w 712"/>
                  <a:gd name="T57" fmla="*/ 360 h 1011"/>
                  <a:gd name="T58" fmla="*/ 629 w 712"/>
                  <a:gd name="T59" fmla="*/ 410 h 1011"/>
                  <a:gd name="T60" fmla="*/ 683 w 712"/>
                  <a:gd name="T61" fmla="*/ 348 h 1011"/>
                  <a:gd name="T62" fmla="*/ 653 w 712"/>
                  <a:gd name="T63" fmla="*/ 266 h 1011"/>
                  <a:gd name="T64" fmla="*/ 561 w 712"/>
                  <a:gd name="T65" fmla="*/ 259 h 1011"/>
                  <a:gd name="T66" fmla="*/ 614 w 712"/>
                  <a:gd name="T67" fmla="*/ 235 h 1011"/>
                  <a:gd name="T68" fmla="*/ 695 w 712"/>
                  <a:gd name="T69" fmla="*/ 252 h 1011"/>
                  <a:gd name="T70" fmla="*/ 276 w 712"/>
                  <a:gd name="T71" fmla="*/ 5 h 1011"/>
                  <a:gd name="T72" fmla="*/ 199 w 712"/>
                  <a:gd name="T73" fmla="*/ 78 h 1011"/>
                  <a:gd name="T74" fmla="*/ 159 w 712"/>
                  <a:gd name="T75" fmla="*/ 67 h 1011"/>
                  <a:gd name="T76" fmla="*/ 87 w 712"/>
                  <a:gd name="T77" fmla="*/ 130 h 1011"/>
                  <a:gd name="T78" fmla="*/ 113 w 712"/>
                  <a:gd name="T79" fmla="*/ 179 h 1011"/>
                  <a:gd name="T80" fmla="*/ 162 w 712"/>
                  <a:gd name="T81" fmla="*/ 159 h 1011"/>
                  <a:gd name="T82" fmla="*/ 169 w 712"/>
                  <a:gd name="T83" fmla="*/ 126 h 1011"/>
                  <a:gd name="T84" fmla="*/ 192 w 712"/>
                  <a:gd name="T85" fmla="*/ 170 h 1011"/>
                  <a:gd name="T86" fmla="*/ 152 w 712"/>
                  <a:gd name="T87" fmla="*/ 208 h 1011"/>
                  <a:gd name="T88" fmla="*/ 98 w 712"/>
                  <a:gd name="T89" fmla="*/ 251 h 1011"/>
                  <a:gd name="T90" fmla="*/ 77 w 712"/>
                  <a:gd name="T91" fmla="*/ 307 h 1011"/>
                  <a:gd name="T92" fmla="*/ 52 w 712"/>
                  <a:gd name="T93" fmla="*/ 350 h 1011"/>
                  <a:gd name="T94" fmla="*/ 79 w 712"/>
                  <a:gd name="T95" fmla="*/ 418 h 1011"/>
                  <a:gd name="T96" fmla="*/ 144 w 712"/>
                  <a:gd name="T97" fmla="*/ 375 h 1011"/>
                  <a:gd name="T98" fmla="*/ 208 w 712"/>
                  <a:gd name="T99" fmla="*/ 305 h 1011"/>
                  <a:gd name="T100" fmla="*/ 267 w 712"/>
                  <a:gd name="T101" fmla="*/ 324 h 1011"/>
                  <a:gd name="T102" fmla="*/ 232 w 712"/>
                  <a:gd name="T103" fmla="*/ 281 h 1011"/>
                  <a:gd name="T104" fmla="*/ 290 w 712"/>
                  <a:gd name="T105" fmla="*/ 282 h 1011"/>
                  <a:gd name="T106" fmla="*/ 324 w 712"/>
                  <a:gd name="T107" fmla="*/ 268 h 1011"/>
                  <a:gd name="T108" fmla="*/ 330 w 712"/>
                  <a:gd name="T109" fmla="*/ 206 h 1011"/>
                  <a:gd name="T110" fmla="*/ 361 w 712"/>
                  <a:gd name="T111" fmla="*/ 188 h 1011"/>
                  <a:gd name="T112" fmla="*/ 403 w 712"/>
                  <a:gd name="T113" fmla="*/ 183 h 1011"/>
                  <a:gd name="T114" fmla="*/ 358 w 712"/>
                  <a:gd name="T115" fmla="*/ 235 h 1011"/>
                  <a:gd name="T116" fmla="*/ 377 w 712"/>
                  <a:gd name="T117" fmla="*/ 285 h 1011"/>
                  <a:gd name="T118" fmla="*/ 425 w 712"/>
                  <a:gd name="T119" fmla="*/ 266 h 10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12"/>
                  <a:gd name="T181" fmla="*/ 0 h 1011"/>
                  <a:gd name="T182" fmla="*/ 712 w 712"/>
                  <a:gd name="T183" fmla="*/ 1011 h 10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12" h="1011">
                    <a:moveTo>
                      <a:pt x="449" y="280"/>
                    </a:moveTo>
                    <a:lnTo>
                      <a:pt x="449" y="291"/>
                    </a:lnTo>
                    <a:lnTo>
                      <a:pt x="444" y="295"/>
                    </a:lnTo>
                    <a:lnTo>
                      <a:pt x="429" y="310"/>
                    </a:lnTo>
                    <a:lnTo>
                      <a:pt x="420" y="319"/>
                    </a:lnTo>
                    <a:lnTo>
                      <a:pt x="405" y="334"/>
                    </a:lnTo>
                    <a:lnTo>
                      <a:pt x="395" y="343"/>
                    </a:lnTo>
                    <a:lnTo>
                      <a:pt x="390" y="338"/>
                    </a:lnTo>
                    <a:lnTo>
                      <a:pt x="374" y="343"/>
                    </a:lnTo>
                    <a:lnTo>
                      <a:pt x="369" y="338"/>
                    </a:lnTo>
                    <a:lnTo>
                      <a:pt x="361" y="336"/>
                    </a:lnTo>
                    <a:lnTo>
                      <a:pt x="350" y="346"/>
                    </a:lnTo>
                    <a:lnTo>
                      <a:pt x="340" y="357"/>
                    </a:lnTo>
                    <a:lnTo>
                      <a:pt x="345" y="360"/>
                    </a:lnTo>
                    <a:lnTo>
                      <a:pt x="345" y="370"/>
                    </a:lnTo>
                    <a:lnTo>
                      <a:pt x="335" y="381"/>
                    </a:lnTo>
                    <a:lnTo>
                      <a:pt x="330" y="374"/>
                    </a:lnTo>
                    <a:lnTo>
                      <a:pt x="321" y="365"/>
                    </a:lnTo>
                    <a:lnTo>
                      <a:pt x="311" y="364"/>
                    </a:lnTo>
                    <a:lnTo>
                      <a:pt x="306" y="369"/>
                    </a:lnTo>
                    <a:lnTo>
                      <a:pt x="302" y="365"/>
                    </a:lnTo>
                    <a:lnTo>
                      <a:pt x="292" y="365"/>
                    </a:lnTo>
                    <a:lnTo>
                      <a:pt x="282" y="374"/>
                    </a:lnTo>
                    <a:lnTo>
                      <a:pt x="279" y="379"/>
                    </a:lnTo>
                    <a:lnTo>
                      <a:pt x="273" y="374"/>
                    </a:lnTo>
                    <a:lnTo>
                      <a:pt x="268" y="369"/>
                    </a:lnTo>
                    <a:lnTo>
                      <a:pt x="263" y="364"/>
                    </a:lnTo>
                    <a:lnTo>
                      <a:pt x="258" y="359"/>
                    </a:lnTo>
                    <a:lnTo>
                      <a:pt x="255" y="354"/>
                    </a:lnTo>
                    <a:lnTo>
                      <a:pt x="250" y="349"/>
                    </a:lnTo>
                    <a:lnTo>
                      <a:pt x="234" y="344"/>
                    </a:lnTo>
                    <a:lnTo>
                      <a:pt x="229" y="349"/>
                    </a:lnTo>
                    <a:lnTo>
                      <a:pt x="221" y="349"/>
                    </a:lnTo>
                    <a:lnTo>
                      <a:pt x="205" y="354"/>
                    </a:lnTo>
                    <a:lnTo>
                      <a:pt x="197" y="363"/>
                    </a:lnTo>
                    <a:lnTo>
                      <a:pt x="195" y="372"/>
                    </a:lnTo>
                    <a:lnTo>
                      <a:pt x="185" y="382"/>
                    </a:lnTo>
                    <a:lnTo>
                      <a:pt x="176" y="382"/>
                    </a:lnTo>
                    <a:lnTo>
                      <a:pt x="171" y="387"/>
                    </a:lnTo>
                    <a:lnTo>
                      <a:pt x="156" y="391"/>
                    </a:lnTo>
                    <a:lnTo>
                      <a:pt x="147" y="401"/>
                    </a:lnTo>
                    <a:lnTo>
                      <a:pt x="141" y="406"/>
                    </a:lnTo>
                    <a:lnTo>
                      <a:pt x="132" y="415"/>
                    </a:lnTo>
                    <a:lnTo>
                      <a:pt x="122" y="415"/>
                    </a:lnTo>
                    <a:lnTo>
                      <a:pt x="117" y="420"/>
                    </a:lnTo>
                    <a:lnTo>
                      <a:pt x="107" y="420"/>
                    </a:lnTo>
                    <a:lnTo>
                      <a:pt x="98" y="418"/>
                    </a:lnTo>
                    <a:lnTo>
                      <a:pt x="93" y="423"/>
                    </a:lnTo>
                    <a:lnTo>
                      <a:pt x="88" y="428"/>
                    </a:lnTo>
                    <a:lnTo>
                      <a:pt x="88" y="439"/>
                    </a:lnTo>
                    <a:lnTo>
                      <a:pt x="73" y="442"/>
                    </a:lnTo>
                    <a:lnTo>
                      <a:pt x="78" y="447"/>
                    </a:lnTo>
                    <a:lnTo>
                      <a:pt x="63" y="461"/>
                    </a:lnTo>
                    <a:lnTo>
                      <a:pt x="58" y="466"/>
                    </a:lnTo>
                    <a:lnTo>
                      <a:pt x="58" y="476"/>
                    </a:lnTo>
                    <a:lnTo>
                      <a:pt x="58" y="485"/>
                    </a:lnTo>
                    <a:lnTo>
                      <a:pt x="58" y="495"/>
                    </a:lnTo>
                    <a:lnTo>
                      <a:pt x="57" y="505"/>
                    </a:lnTo>
                    <a:lnTo>
                      <a:pt x="52" y="510"/>
                    </a:lnTo>
                    <a:lnTo>
                      <a:pt x="43" y="519"/>
                    </a:lnTo>
                    <a:lnTo>
                      <a:pt x="38" y="524"/>
                    </a:lnTo>
                    <a:lnTo>
                      <a:pt x="33" y="528"/>
                    </a:lnTo>
                    <a:lnTo>
                      <a:pt x="36" y="533"/>
                    </a:lnTo>
                    <a:lnTo>
                      <a:pt x="31" y="538"/>
                    </a:lnTo>
                    <a:lnTo>
                      <a:pt x="26" y="543"/>
                    </a:lnTo>
                    <a:lnTo>
                      <a:pt x="26" y="553"/>
                    </a:lnTo>
                    <a:lnTo>
                      <a:pt x="21" y="567"/>
                    </a:lnTo>
                    <a:lnTo>
                      <a:pt x="16" y="572"/>
                    </a:lnTo>
                    <a:lnTo>
                      <a:pt x="16" y="582"/>
                    </a:lnTo>
                    <a:lnTo>
                      <a:pt x="7" y="591"/>
                    </a:lnTo>
                    <a:lnTo>
                      <a:pt x="6" y="601"/>
                    </a:lnTo>
                    <a:lnTo>
                      <a:pt x="1" y="605"/>
                    </a:lnTo>
                    <a:lnTo>
                      <a:pt x="1" y="615"/>
                    </a:lnTo>
                    <a:lnTo>
                      <a:pt x="1" y="625"/>
                    </a:lnTo>
                    <a:lnTo>
                      <a:pt x="0" y="634"/>
                    </a:lnTo>
                    <a:lnTo>
                      <a:pt x="10" y="644"/>
                    </a:lnTo>
                    <a:lnTo>
                      <a:pt x="14" y="649"/>
                    </a:lnTo>
                    <a:lnTo>
                      <a:pt x="19" y="664"/>
                    </a:lnTo>
                    <a:lnTo>
                      <a:pt x="24" y="668"/>
                    </a:lnTo>
                    <a:lnTo>
                      <a:pt x="29" y="673"/>
                    </a:lnTo>
                    <a:lnTo>
                      <a:pt x="22" y="687"/>
                    </a:lnTo>
                    <a:lnTo>
                      <a:pt x="22" y="698"/>
                    </a:lnTo>
                    <a:lnTo>
                      <a:pt x="22" y="707"/>
                    </a:lnTo>
                    <a:lnTo>
                      <a:pt x="22" y="716"/>
                    </a:lnTo>
                    <a:lnTo>
                      <a:pt x="28" y="722"/>
                    </a:lnTo>
                    <a:lnTo>
                      <a:pt x="26" y="731"/>
                    </a:lnTo>
                    <a:lnTo>
                      <a:pt x="33" y="736"/>
                    </a:lnTo>
                    <a:lnTo>
                      <a:pt x="36" y="741"/>
                    </a:lnTo>
                    <a:lnTo>
                      <a:pt x="52" y="746"/>
                    </a:lnTo>
                    <a:lnTo>
                      <a:pt x="55" y="751"/>
                    </a:lnTo>
                    <a:lnTo>
                      <a:pt x="60" y="756"/>
                    </a:lnTo>
                    <a:lnTo>
                      <a:pt x="70" y="756"/>
                    </a:lnTo>
                    <a:lnTo>
                      <a:pt x="74" y="761"/>
                    </a:lnTo>
                    <a:lnTo>
                      <a:pt x="84" y="761"/>
                    </a:lnTo>
                    <a:lnTo>
                      <a:pt x="88" y="766"/>
                    </a:lnTo>
                    <a:lnTo>
                      <a:pt x="98" y="766"/>
                    </a:lnTo>
                    <a:lnTo>
                      <a:pt x="103" y="771"/>
                    </a:lnTo>
                    <a:lnTo>
                      <a:pt x="113" y="771"/>
                    </a:lnTo>
                    <a:lnTo>
                      <a:pt x="122" y="771"/>
                    </a:lnTo>
                    <a:lnTo>
                      <a:pt x="127" y="777"/>
                    </a:lnTo>
                    <a:lnTo>
                      <a:pt x="137" y="777"/>
                    </a:lnTo>
                    <a:lnTo>
                      <a:pt x="147" y="777"/>
                    </a:lnTo>
                    <a:lnTo>
                      <a:pt x="160" y="782"/>
                    </a:lnTo>
                    <a:lnTo>
                      <a:pt x="170" y="783"/>
                    </a:lnTo>
                    <a:lnTo>
                      <a:pt x="185" y="778"/>
                    </a:lnTo>
                    <a:lnTo>
                      <a:pt x="195" y="778"/>
                    </a:lnTo>
                    <a:lnTo>
                      <a:pt x="209" y="774"/>
                    </a:lnTo>
                    <a:lnTo>
                      <a:pt x="214" y="769"/>
                    </a:lnTo>
                    <a:lnTo>
                      <a:pt x="238" y="754"/>
                    </a:lnTo>
                    <a:lnTo>
                      <a:pt x="248" y="755"/>
                    </a:lnTo>
                    <a:lnTo>
                      <a:pt x="258" y="755"/>
                    </a:lnTo>
                    <a:lnTo>
                      <a:pt x="263" y="750"/>
                    </a:lnTo>
                    <a:lnTo>
                      <a:pt x="273" y="751"/>
                    </a:lnTo>
                    <a:lnTo>
                      <a:pt x="277" y="746"/>
                    </a:lnTo>
                    <a:lnTo>
                      <a:pt x="282" y="731"/>
                    </a:lnTo>
                    <a:lnTo>
                      <a:pt x="287" y="726"/>
                    </a:lnTo>
                    <a:lnTo>
                      <a:pt x="292" y="722"/>
                    </a:lnTo>
                    <a:lnTo>
                      <a:pt x="297" y="717"/>
                    </a:lnTo>
                    <a:lnTo>
                      <a:pt x="302" y="712"/>
                    </a:lnTo>
                    <a:lnTo>
                      <a:pt x="308" y="717"/>
                    </a:lnTo>
                    <a:lnTo>
                      <a:pt x="318" y="717"/>
                    </a:lnTo>
                    <a:lnTo>
                      <a:pt x="321" y="722"/>
                    </a:lnTo>
                    <a:lnTo>
                      <a:pt x="331" y="722"/>
                    </a:lnTo>
                    <a:lnTo>
                      <a:pt x="337" y="719"/>
                    </a:lnTo>
                    <a:lnTo>
                      <a:pt x="345" y="719"/>
                    </a:lnTo>
                    <a:lnTo>
                      <a:pt x="350" y="713"/>
                    </a:lnTo>
                    <a:lnTo>
                      <a:pt x="355" y="708"/>
                    </a:lnTo>
                    <a:lnTo>
                      <a:pt x="366" y="708"/>
                    </a:lnTo>
                    <a:lnTo>
                      <a:pt x="371" y="703"/>
                    </a:lnTo>
                    <a:lnTo>
                      <a:pt x="379" y="705"/>
                    </a:lnTo>
                    <a:lnTo>
                      <a:pt x="384" y="719"/>
                    </a:lnTo>
                    <a:lnTo>
                      <a:pt x="390" y="724"/>
                    </a:lnTo>
                    <a:lnTo>
                      <a:pt x="379" y="732"/>
                    </a:lnTo>
                    <a:lnTo>
                      <a:pt x="379" y="742"/>
                    </a:lnTo>
                    <a:lnTo>
                      <a:pt x="379" y="753"/>
                    </a:lnTo>
                    <a:lnTo>
                      <a:pt x="378" y="763"/>
                    </a:lnTo>
                    <a:lnTo>
                      <a:pt x="383" y="768"/>
                    </a:lnTo>
                    <a:lnTo>
                      <a:pt x="397" y="771"/>
                    </a:lnTo>
                    <a:lnTo>
                      <a:pt x="407" y="773"/>
                    </a:lnTo>
                    <a:lnTo>
                      <a:pt x="417" y="782"/>
                    </a:lnTo>
                    <a:lnTo>
                      <a:pt x="426" y="782"/>
                    </a:lnTo>
                    <a:lnTo>
                      <a:pt x="436" y="792"/>
                    </a:lnTo>
                    <a:lnTo>
                      <a:pt x="440" y="797"/>
                    </a:lnTo>
                    <a:lnTo>
                      <a:pt x="450" y="807"/>
                    </a:lnTo>
                    <a:lnTo>
                      <a:pt x="454" y="822"/>
                    </a:lnTo>
                    <a:lnTo>
                      <a:pt x="459" y="826"/>
                    </a:lnTo>
                    <a:lnTo>
                      <a:pt x="459" y="836"/>
                    </a:lnTo>
                    <a:lnTo>
                      <a:pt x="458" y="846"/>
                    </a:lnTo>
                    <a:lnTo>
                      <a:pt x="454" y="860"/>
                    </a:lnTo>
                    <a:lnTo>
                      <a:pt x="454" y="870"/>
                    </a:lnTo>
                    <a:lnTo>
                      <a:pt x="453" y="880"/>
                    </a:lnTo>
                    <a:lnTo>
                      <a:pt x="458" y="884"/>
                    </a:lnTo>
                    <a:lnTo>
                      <a:pt x="458" y="894"/>
                    </a:lnTo>
                    <a:lnTo>
                      <a:pt x="456" y="903"/>
                    </a:lnTo>
                    <a:lnTo>
                      <a:pt x="471" y="918"/>
                    </a:lnTo>
                    <a:lnTo>
                      <a:pt x="477" y="923"/>
                    </a:lnTo>
                    <a:lnTo>
                      <a:pt x="485" y="933"/>
                    </a:lnTo>
                    <a:lnTo>
                      <a:pt x="490" y="938"/>
                    </a:lnTo>
                    <a:lnTo>
                      <a:pt x="499" y="948"/>
                    </a:lnTo>
                    <a:lnTo>
                      <a:pt x="499" y="957"/>
                    </a:lnTo>
                    <a:lnTo>
                      <a:pt x="503" y="972"/>
                    </a:lnTo>
                    <a:lnTo>
                      <a:pt x="508" y="987"/>
                    </a:lnTo>
                    <a:lnTo>
                      <a:pt x="512" y="992"/>
                    </a:lnTo>
                    <a:lnTo>
                      <a:pt x="517" y="996"/>
                    </a:lnTo>
                    <a:lnTo>
                      <a:pt x="522" y="1002"/>
                    </a:lnTo>
                    <a:lnTo>
                      <a:pt x="526" y="1006"/>
                    </a:lnTo>
                    <a:lnTo>
                      <a:pt x="531" y="1011"/>
                    </a:lnTo>
                    <a:lnTo>
                      <a:pt x="541" y="1011"/>
                    </a:lnTo>
                    <a:lnTo>
                      <a:pt x="546" y="1006"/>
                    </a:lnTo>
                    <a:lnTo>
                      <a:pt x="560" y="1002"/>
                    </a:lnTo>
                    <a:lnTo>
                      <a:pt x="565" y="997"/>
                    </a:lnTo>
                    <a:lnTo>
                      <a:pt x="580" y="973"/>
                    </a:lnTo>
                    <a:lnTo>
                      <a:pt x="585" y="968"/>
                    </a:lnTo>
                    <a:lnTo>
                      <a:pt x="595" y="959"/>
                    </a:lnTo>
                    <a:lnTo>
                      <a:pt x="600" y="954"/>
                    </a:lnTo>
                    <a:lnTo>
                      <a:pt x="610" y="946"/>
                    </a:lnTo>
                    <a:lnTo>
                      <a:pt x="615" y="940"/>
                    </a:lnTo>
                    <a:lnTo>
                      <a:pt x="620" y="935"/>
                    </a:lnTo>
                    <a:lnTo>
                      <a:pt x="625" y="930"/>
                    </a:lnTo>
                    <a:lnTo>
                      <a:pt x="634" y="922"/>
                    </a:lnTo>
                    <a:lnTo>
                      <a:pt x="641" y="917"/>
                    </a:lnTo>
                    <a:lnTo>
                      <a:pt x="649" y="908"/>
                    </a:lnTo>
                    <a:lnTo>
                      <a:pt x="654" y="893"/>
                    </a:lnTo>
                    <a:lnTo>
                      <a:pt x="661" y="888"/>
                    </a:lnTo>
                    <a:lnTo>
                      <a:pt x="656" y="882"/>
                    </a:lnTo>
                    <a:lnTo>
                      <a:pt x="656" y="874"/>
                    </a:lnTo>
                    <a:lnTo>
                      <a:pt x="656" y="864"/>
                    </a:lnTo>
                    <a:lnTo>
                      <a:pt x="661" y="859"/>
                    </a:lnTo>
                    <a:lnTo>
                      <a:pt x="666" y="855"/>
                    </a:lnTo>
                    <a:lnTo>
                      <a:pt x="671" y="840"/>
                    </a:lnTo>
                    <a:lnTo>
                      <a:pt x="676" y="835"/>
                    </a:lnTo>
                    <a:lnTo>
                      <a:pt x="672" y="821"/>
                    </a:lnTo>
                    <a:lnTo>
                      <a:pt x="667" y="816"/>
                    </a:lnTo>
                    <a:lnTo>
                      <a:pt x="667" y="806"/>
                    </a:lnTo>
                    <a:lnTo>
                      <a:pt x="672" y="802"/>
                    </a:lnTo>
                    <a:lnTo>
                      <a:pt x="672" y="792"/>
                    </a:lnTo>
                    <a:lnTo>
                      <a:pt x="677" y="778"/>
                    </a:lnTo>
                    <a:lnTo>
                      <a:pt x="682" y="773"/>
                    </a:lnTo>
                    <a:lnTo>
                      <a:pt x="692" y="763"/>
                    </a:lnTo>
                    <a:lnTo>
                      <a:pt x="702" y="754"/>
                    </a:lnTo>
                    <a:lnTo>
                      <a:pt x="702" y="744"/>
                    </a:lnTo>
                    <a:lnTo>
                      <a:pt x="707" y="730"/>
                    </a:lnTo>
                    <a:lnTo>
                      <a:pt x="707" y="720"/>
                    </a:lnTo>
                    <a:lnTo>
                      <a:pt x="712" y="705"/>
                    </a:lnTo>
                    <a:lnTo>
                      <a:pt x="704" y="696"/>
                    </a:lnTo>
                    <a:lnTo>
                      <a:pt x="704" y="686"/>
                    </a:lnTo>
                    <a:lnTo>
                      <a:pt x="709" y="682"/>
                    </a:lnTo>
                    <a:lnTo>
                      <a:pt x="705" y="677"/>
                    </a:lnTo>
                    <a:lnTo>
                      <a:pt x="700" y="671"/>
                    </a:lnTo>
                    <a:lnTo>
                      <a:pt x="695" y="667"/>
                    </a:lnTo>
                    <a:lnTo>
                      <a:pt x="686" y="657"/>
                    </a:lnTo>
                    <a:lnTo>
                      <a:pt x="681" y="652"/>
                    </a:lnTo>
                    <a:lnTo>
                      <a:pt x="676" y="647"/>
                    </a:lnTo>
                    <a:lnTo>
                      <a:pt x="676" y="638"/>
                    </a:lnTo>
                    <a:lnTo>
                      <a:pt x="677" y="628"/>
                    </a:lnTo>
                    <a:lnTo>
                      <a:pt x="682" y="594"/>
                    </a:lnTo>
                    <a:lnTo>
                      <a:pt x="682" y="585"/>
                    </a:lnTo>
                    <a:lnTo>
                      <a:pt x="678" y="570"/>
                    </a:lnTo>
                    <a:lnTo>
                      <a:pt x="693" y="507"/>
                    </a:lnTo>
                    <a:lnTo>
                      <a:pt x="695" y="498"/>
                    </a:lnTo>
                    <a:lnTo>
                      <a:pt x="695" y="488"/>
                    </a:lnTo>
                    <a:lnTo>
                      <a:pt x="695" y="479"/>
                    </a:lnTo>
                    <a:lnTo>
                      <a:pt x="695" y="469"/>
                    </a:lnTo>
                    <a:lnTo>
                      <a:pt x="696" y="459"/>
                    </a:lnTo>
                    <a:lnTo>
                      <a:pt x="701" y="455"/>
                    </a:lnTo>
                    <a:lnTo>
                      <a:pt x="701" y="445"/>
                    </a:lnTo>
                    <a:lnTo>
                      <a:pt x="701" y="435"/>
                    </a:lnTo>
                    <a:lnTo>
                      <a:pt x="701" y="425"/>
                    </a:lnTo>
                    <a:lnTo>
                      <a:pt x="697" y="411"/>
                    </a:lnTo>
                    <a:lnTo>
                      <a:pt x="692" y="406"/>
                    </a:lnTo>
                    <a:lnTo>
                      <a:pt x="692" y="397"/>
                    </a:lnTo>
                    <a:lnTo>
                      <a:pt x="682" y="406"/>
                    </a:lnTo>
                    <a:lnTo>
                      <a:pt x="677" y="411"/>
                    </a:lnTo>
                    <a:lnTo>
                      <a:pt x="672" y="425"/>
                    </a:lnTo>
                    <a:lnTo>
                      <a:pt x="667" y="430"/>
                    </a:lnTo>
                    <a:lnTo>
                      <a:pt x="657" y="439"/>
                    </a:lnTo>
                    <a:lnTo>
                      <a:pt x="652" y="435"/>
                    </a:lnTo>
                    <a:lnTo>
                      <a:pt x="638" y="428"/>
                    </a:lnTo>
                    <a:lnTo>
                      <a:pt x="634" y="423"/>
                    </a:lnTo>
                    <a:lnTo>
                      <a:pt x="619" y="420"/>
                    </a:lnTo>
                    <a:lnTo>
                      <a:pt x="609" y="418"/>
                    </a:lnTo>
                    <a:lnTo>
                      <a:pt x="595" y="413"/>
                    </a:lnTo>
                    <a:lnTo>
                      <a:pt x="586" y="404"/>
                    </a:lnTo>
                    <a:lnTo>
                      <a:pt x="571" y="389"/>
                    </a:lnTo>
                    <a:lnTo>
                      <a:pt x="552" y="379"/>
                    </a:lnTo>
                    <a:lnTo>
                      <a:pt x="533" y="379"/>
                    </a:lnTo>
                    <a:lnTo>
                      <a:pt x="524" y="369"/>
                    </a:lnTo>
                    <a:lnTo>
                      <a:pt x="519" y="364"/>
                    </a:lnTo>
                    <a:lnTo>
                      <a:pt x="514" y="359"/>
                    </a:lnTo>
                    <a:lnTo>
                      <a:pt x="495" y="359"/>
                    </a:lnTo>
                    <a:lnTo>
                      <a:pt x="485" y="359"/>
                    </a:lnTo>
                    <a:lnTo>
                      <a:pt x="482" y="344"/>
                    </a:lnTo>
                    <a:lnTo>
                      <a:pt x="482" y="335"/>
                    </a:lnTo>
                    <a:lnTo>
                      <a:pt x="490" y="335"/>
                    </a:lnTo>
                    <a:lnTo>
                      <a:pt x="502" y="335"/>
                    </a:lnTo>
                    <a:lnTo>
                      <a:pt x="516" y="340"/>
                    </a:lnTo>
                    <a:lnTo>
                      <a:pt x="519" y="345"/>
                    </a:lnTo>
                    <a:lnTo>
                      <a:pt x="530" y="345"/>
                    </a:lnTo>
                    <a:lnTo>
                      <a:pt x="540" y="355"/>
                    </a:lnTo>
                    <a:lnTo>
                      <a:pt x="548" y="355"/>
                    </a:lnTo>
                    <a:lnTo>
                      <a:pt x="553" y="360"/>
                    </a:lnTo>
                    <a:lnTo>
                      <a:pt x="567" y="365"/>
                    </a:lnTo>
                    <a:lnTo>
                      <a:pt x="572" y="370"/>
                    </a:lnTo>
                    <a:lnTo>
                      <a:pt x="581" y="379"/>
                    </a:lnTo>
                    <a:lnTo>
                      <a:pt x="596" y="384"/>
                    </a:lnTo>
                    <a:lnTo>
                      <a:pt x="601" y="389"/>
                    </a:lnTo>
                    <a:lnTo>
                      <a:pt x="605" y="394"/>
                    </a:lnTo>
                    <a:lnTo>
                      <a:pt x="615" y="394"/>
                    </a:lnTo>
                    <a:lnTo>
                      <a:pt x="624" y="404"/>
                    </a:lnTo>
                    <a:lnTo>
                      <a:pt x="629" y="410"/>
                    </a:lnTo>
                    <a:lnTo>
                      <a:pt x="638" y="420"/>
                    </a:lnTo>
                    <a:lnTo>
                      <a:pt x="648" y="420"/>
                    </a:lnTo>
                    <a:lnTo>
                      <a:pt x="668" y="401"/>
                    </a:lnTo>
                    <a:lnTo>
                      <a:pt x="668" y="391"/>
                    </a:lnTo>
                    <a:lnTo>
                      <a:pt x="670" y="382"/>
                    </a:lnTo>
                    <a:lnTo>
                      <a:pt x="675" y="367"/>
                    </a:lnTo>
                    <a:lnTo>
                      <a:pt x="680" y="363"/>
                    </a:lnTo>
                    <a:lnTo>
                      <a:pt x="678" y="353"/>
                    </a:lnTo>
                    <a:lnTo>
                      <a:pt x="683" y="348"/>
                    </a:lnTo>
                    <a:lnTo>
                      <a:pt x="695" y="329"/>
                    </a:lnTo>
                    <a:lnTo>
                      <a:pt x="690" y="324"/>
                    </a:lnTo>
                    <a:lnTo>
                      <a:pt x="690" y="314"/>
                    </a:lnTo>
                    <a:lnTo>
                      <a:pt x="685" y="300"/>
                    </a:lnTo>
                    <a:lnTo>
                      <a:pt x="681" y="285"/>
                    </a:lnTo>
                    <a:lnTo>
                      <a:pt x="671" y="285"/>
                    </a:lnTo>
                    <a:lnTo>
                      <a:pt x="662" y="275"/>
                    </a:lnTo>
                    <a:lnTo>
                      <a:pt x="657" y="270"/>
                    </a:lnTo>
                    <a:lnTo>
                      <a:pt x="653" y="266"/>
                    </a:lnTo>
                    <a:lnTo>
                      <a:pt x="638" y="261"/>
                    </a:lnTo>
                    <a:lnTo>
                      <a:pt x="628" y="261"/>
                    </a:lnTo>
                    <a:lnTo>
                      <a:pt x="619" y="259"/>
                    </a:lnTo>
                    <a:lnTo>
                      <a:pt x="619" y="270"/>
                    </a:lnTo>
                    <a:lnTo>
                      <a:pt x="604" y="283"/>
                    </a:lnTo>
                    <a:lnTo>
                      <a:pt x="599" y="270"/>
                    </a:lnTo>
                    <a:lnTo>
                      <a:pt x="594" y="265"/>
                    </a:lnTo>
                    <a:lnTo>
                      <a:pt x="580" y="259"/>
                    </a:lnTo>
                    <a:lnTo>
                      <a:pt x="561" y="259"/>
                    </a:lnTo>
                    <a:lnTo>
                      <a:pt x="551" y="258"/>
                    </a:lnTo>
                    <a:lnTo>
                      <a:pt x="551" y="249"/>
                    </a:lnTo>
                    <a:lnTo>
                      <a:pt x="561" y="249"/>
                    </a:lnTo>
                    <a:lnTo>
                      <a:pt x="571" y="249"/>
                    </a:lnTo>
                    <a:lnTo>
                      <a:pt x="580" y="249"/>
                    </a:lnTo>
                    <a:lnTo>
                      <a:pt x="590" y="249"/>
                    </a:lnTo>
                    <a:lnTo>
                      <a:pt x="595" y="254"/>
                    </a:lnTo>
                    <a:lnTo>
                      <a:pt x="609" y="249"/>
                    </a:lnTo>
                    <a:lnTo>
                      <a:pt x="614" y="235"/>
                    </a:lnTo>
                    <a:lnTo>
                      <a:pt x="624" y="235"/>
                    </a:lnTo>
                    <a:lnTo>
                      <a:pt x="634" y="227"/>
                    </a:lnTo>
                    <a:lnTo>
                      <a:pt x="649" y="222"/>
                    </a:lnTo>
                    <a:lnTo>
                      <a:pt x="653" y="225"/>
                    </a:lnTo>
                    <a:lnTo>
                      <a:pt x="662" y="229"/>
                    </a:lnTo>
                    <a:lnTo>
                      <a:pt x="668" y="232"/>
                    </a:lnTo>
                    <a:lnTo>
                      <a:pt x="672" y="244"/>
                    </a:lnTo>
                    <a:lnTo>
                      <a:pt x="681" y="249"/>
                    </a:lnTo>
                    <a:lnTo>
                      <a:pt x="695" y="252"/>
                    </a:lnTo>
                    <a:lnTo>
                      <a:pt x="678" y="225"/>
                    </a:lnTo>
                    <a:lnTo>
                      <a:pt x="658" y="204"/>
                    </a:lnTo>
                    <a:lnTo>
                      <a:pt x="611" y="160"/>
                    </a:lnTo>
                    <a:lnTo>
                      <a:pt x="561" y="119"/>
                    </a:lnTo>
                    <a:lnTo>
                      <a:pt x="506" y="84"/>
                    </a:lnTo>
                    <a:lnTo>
                      <a:pt x="446" y="53"/>
                    </a:lnTo>
                    <a:lnTo>
                      <a:pt x="377" y="26"/>
                    </a:lnTo>
                    <a:lnTo>
                      <a:pt x="313" y="12"/>
                    </a:lnTo>
                    <a:lnTo>
                      <a:pt x="276" y="5"/>
                    </a:lnTo>
                    <a:lnTo>
                      <a:pt x="239" y="2"/>
                    </a:lnTo>
                    <a:lnTo>
                      <a:pt x="166" y="0"/>
                    </a:lnTo>
                    <a:lnTo>
                      <a:pt x="204" y="31"/>
                    </a:lnTo>
                    <a:lnTo>
                      <a:pt x="208" y="40"/>
                    </a:lnTo>
                    <a:lnTo>
                      <a:pt x="209" y="49"/>
                    </a:lnTo>
                    <a:lnTo>
                      <a:pt x="204" y="54"/>
                    </a:lnTo>
                    <a:lnTo>
                      <a:pt x="199" y="59"/>
                    </a:lnTo>
                    <a:lnTo>
                      <a:pt x="204" y="64"/>
                    </a:lnTo>
                    <a:lnTo>
                      <a:pt x="199" y="78"/>
                    </a:lnTo>
                    <a:lnTo>
                      <a:pt x="203" y="83"/>
                    </a:lnTo>
                    <a:lnTo>
                      <a:pt x="199" y="88"/>
                    </a:lnTo>
                    <a:lnTo>
                      <a:pt x="189" y="88"/>
                    </a:lnTo>
                    <a:lnTo>
                      <a:pt x="184" y="83"/>
                    </a:lnTo>
                    <a:lnTo>
                      <a:pt x="189" y="78"/>
                    </a:lnTo>
                    <a:lnTo>
                      <a:pt x="189" y="69"/>
                    </a:lnTo>
                    <a:lnTo>
                      <a:pt x="184" y="64"/>
                    </a:lnTo>
                    <a:lnTo>
                      <a:pt x="175" y="63"/>
                    </a:lnTo>
                    <a:lnTo>
                      <a:pt x="159" y="67"/>
                    </a:lnTo>
                    <a:lnTo>
                      <a:pt x="139" y="73"/>
                    </a:lnTo>
                    <a:lnTo>
                      <a:pt x="126" y="82"/>
                    </a:lnTo>
                    <a:lnTo>
                      <a:pt x="112" y="85"/>
                    </a:lnTo>
                    <a:lnTo>
                      <a:pt x="106" y="90"/>
                    </a:lnTo>
                    <a:lnTo>
                      <a:pt x="92" y="104"/>
                    </a:lnTo>
                    <a:lnTo>
                      <a:pt x="97" y="109"/>
                    </a:lnTo>
                    <a:lnTo>
                      <a:pt x="92" y="114"/>
                    </a:lnTo>
                    <a:lnTo>
                      <a:pt x="91" y="125"/>
                    </a:lnTo>
                    <a:lnTo>
                      <a:pt x="87" y="130"/>
                    </a:lnTo>
                    <a:lnTo>
                      <a:pt x="91" y="143"/>
                    </a:lnTo>
                    <a:lnTo>
                      <a:pt x="86" y="148"/>
                    </a:lnTo>
                    <a:lnTo>
                      <a:pt x="81" y="162"/>
                    </a:lnTo>
                    <a:lnTo>
                      <a:pt x="86" y="167"/>
                    </a:lnTo>
                    <a:lnTo>
                      <a:pt x="89" y="183"/>
                    </a:lnTo>
                    <a:lnTo>
                      <a:pt x="94" y="188"/>
                    </a:lnTo>
                    <a:lnTo>
                      <a:pt x="104" y="188"/>
                    </a:lnTo>
                    <a:lnTo>
                      <a:pt x="110" y="183"/>
                    </a:lnTo>
                    <a:lnTo>
                      <a:pt x="113" y="179"/>
                    </a:lnTo>
                    <a:lnTo>
                      <a:pt x="118" y="174"/>
                    </a:lnTo>
                    <a:lnTo>
                      <a:pt x="128" y="183"/>
                    </a:lnTo>
                    <a:lnTo>
                      <a:pt x="127" y="193"/>
                    </a:lnTo>
                    <a:lnTo>
                      <a:pt x="137" y="193"/>
                    </a:lnTo>
                    <a:lnTo>
                      <a:pt x="142" y="188"/>
                    </a:lnTo>
                    <a:lnTo>
                      <a:pt x="147" y="184"/>
                    </a:lnTo>
                    <a:lnTo>
                      <a:pt x="162" y="179"/>
                    </a:lnTo>
                    <a:lnTo>
                      <a:pt x="162" y="169"/>
                    </a:lnTo>
                    <a:lnTo>
                      <a:pt x="162" y="159"/>
                    </a:lnTo>
                    <a:lnTo>
                      <a:pt x="162" y="150"/>
                    </a:lnTo>
                    <a:lnTo>
                      <a:pt x="159" y="145"/>
                    </a:lnTo>
                    <a:lnTo>
                      <a:pt x="149" y="136"/>
                    </a:lnTo>
                    <a:lnTo>
                      <a:pt x="149" y="126"/>
                    </a:lnTo>
                    <a:lnTo>
                      <a:pt x="150" y="116"/>
                    </a:lnTo>
                    <a:lnTo>
                      <a:pt x="154" y="112"/>
                    </a:lnTo>
                    <a:lnTo>
                      <a:pt x="159" y="116"/>
                    </a:lnTo>
                    <a:lnTo>
                      <a:pt x="164" y="121"/>
                    </a:lnTo>
                    <a:lnTo>
                      <a:pt x="169" y="126"/>
                    </a:lnTo>
                    <a:lnTo>
                      <a:pt x="178" y="136"/>
                    </a:lnTo>
                    <a:lnTo>
                      <a:pt x="188" y="136"/>
                    </a:lnTo>
                    <a:lnTo>
                      <a:pt x="202" y="122"/>
                    </a:lnTo>
                    <a:lnTo>
                      <a:pt x="207" y="127"/>
                    </a:lnTo>
                    <a:lnTo>
                      <a:pt x="202" y="131"/>
                    </a:lnTo>
                    <a:lnTo>
                      <a:pt x="202" y="141"/>
                    </a:lnTo>
                    <a:lnTo>
                      <a:pt x="192" y="151"/>
                    </a:lnTo>
                    <a:lnTo>
                      <a:pt x="192" y="160"/>
                    </a:lnTo>
                    <a:lnTo>
                      <a:pt x="192" y="170"/>
                    </a:lnTo>
                    <a:lnTo>
                      <a:pt x="197" y="175"/>
                    </a:lnTo>
                    <a:lnTo>
                      <a:pt x="195" y="184"/>
                    </a:lnTo>
                    <a:lnTo>
                      <a:pt x="190" y="179"/>
                    </a:lnTo>
                    <a:lnTo>
                      <a:pt x="186" y="184"/>
                    </a:lnTo>
                    <a:lnTo>
                      <a:pt x="181" y="179"/>
                    </a:lnTo>
                    <a:lnTo>
                      <a:pt x="171" y="189"/>
                    </a:lnTo>
                    <a:lnTo>
                      <a:pt x="166" y="203"/>
                    </a:lnTo>
                    <a:lnTo>
                      <a:pt x="161" y="208"/>
                    </a:lnTo>
                    <a:lnTo>
                      <a:pt x="152" y="208"/>
                    </a:lnTo>
                    <a:lnTo>
                      <a:pt x="147" y="203"/>
                    </a:lnTo>
                    <a:lnTo>
                      <a:pt x="142" y="198"/>
                    </a:lnTo>
                    <a:lnTo>
                      <a:pt x="132" y="198"/>
                    </a:lnTo>
                    <a:lnTo>
                      <a:pt x="122" y="206"/>
                    </a:lnTo>
                    <a:lnTo>
                      <a:pt x="123" y="217"/>
                    </a:lnTo>
                    <a:lnTo>
                      <a:pt x="117" y="232"/>
                    </a:lnTo>
                    <a:lnTo>
                      <a:pt x="113" y="235"/>
                    </a:lnTo>
                    <a:lnTo>
                      <a:pt x="103" y="246"/>
                    </a:lnTo>
                    <a:lnTo>
                      <a:pt x="98" y="251"/>
                    </a:lnTo>
                    <a:lnTo>
                      <a:pt x="93" y="265"/>
                    </a:lnTo>
                    <a:lnTo>
                      <a:pt x="92" y="275"/>
                    </a:lnTo>
                    <a:lnTo>
                      <a:pt x="82" y="283"/>
                    </a:lnTo>
                    <a:lnTo>
                      <a:pt x="68" y="288"/>
                    </a:lnTo>
                    <a:lnTo>
                      <a:pt x="63" y="294"/>
                    </a:lnTo>
                    <a:lnTo>
                      <a:pt x="63" y="302"/>
                    </a:lnTo>
                    <a:lnTo>
                      <a:pt x="62" y="312"/>
                    </a:lnTo>
                    <a:lnTo>
                      <a:pt x="67" y="307"/>
                    </a:lnTo>
                    <a:lnTo>
                      <a:pt x="77" y="307"/>
                    </a:lnTo>
                    <a:lnTo>
                      <a:pt x="87" y="317"/>
                    </a:lnTo>
                    <a:lnTo>
                      <a:pt x="91" y="323"/>
                    </a:lnTo>
                    <a:lnTo>
                      <a:pt x="86" y="328"/>
                    </a:lnTo>
                    <a:lnTo>
                      <a:pt x="81" y="331"/>
                    </a:lnTo>
                    <a:lnTo>
                      <a:pt x="67" y="336"/>
                    </a:lnTo>
                    <a:lnTo>
                      <a:pt x="57" y="336"/>
                    </a:lnTo>
                    <a:lnTo>
                      <a:pt x="52" y="341"/>
                    </a:lnTo>
                    <a:lnTo>
                      <a:pt x="46" y="345"/>
                    </a:lnTo>
                    <a:lnTo>
                      <a:pt x="52" y="350"/>
                    </a:lnTo>
                    <a:lnTo>
                      <a:pt x="46" y="368"/>
                    </a:lnTo>
                    <a:lnTo>
                      <a:pt x="45" y="384"/>
                    </a:lnTo>
                    <a:lnTo>
                      <a:pt x="45" y="394"/>
                    </a:lnTo>
                    <a:lnTo>
                      <a:pt x="45" y="403"/>
                    </a:lnTo>
                    <a:lnTo>
                      <a:pt x="50" y="408"/>
                    </a:lnTo>
                    <a:lnTo>
                      <a:pt x="59" y="418"/>
                    </a:lnTo>
                    <a:lnTo>
                      <a:pt x="69" y="418"/>
                    </a:lnTo>
                    <a:lnTo>
                      <a:pt x="74" y="423"/>
                    </a:lnTo>
                    <a:lnTo>
                      <a:pt x="79" y="418"/>
                    </a:lnTo>
                    <a:lnTo>
                      <a:pt x="83" y="423"/>
                    </a:lnTo>
                    <a:lnTo>
                      <a:pt x="93" y="423"/>
                    </a:lnTo>
                    <a:lnTo>
                      <a:pt x="98" y="418"/>
                    </a:lnTo>
                    <a:lnTo>
                      <a:pt x="93" y="413"/>
                    </a:lnTo>
                    <a:lnTo>
                      <a:pt x="108" y="410"/>
                    </a:lnTo>
                    <a:lnTo>
                      <a:pt x="112" y="404"/>
                    </a:lnTo>
                    <a:lnTo>
                      <a:pt x="127" y="401"/>
                    </a:lnTo>
                    <a:lnTo>
                      <a:pt x="139" y="388"/>
                    </a:lnTo>
                    <a:lnTo>
                      <a:pt x="144" y="375"/>
                    </a:lnTo>
                    <a:lnTo>
                      <a:pt x="142" y="367"/>
                    </a:lnTo>
                    <a:lnTo>
                      <a:pt x="147" y="362"/>
                    </a:lnTo>
                    <a:lnTo>
                      <a:pt x="162" y="338"/>
                    </a:lnTo>
                    <a:lnTo>
                      <a:pt x="159" y="333"/>
                    </a:lnTo>
                    <a:lnTo>
                      <a:pt x="159" y="324"/>
                    </a:lnTo>
                    <a:lnTo>
                      <a:pt x="179" y="305"/>
                    </a:lnTo>
                    <a:lnTo>
                      <a:pt x="183" y="300"/>
                    </a:lnTo>
                    <a:lnTo>
                      <a:pt x="188" y="305"/>
                    </a:lnTo>
                    <a:lnTo>
                      <a:pt x="208" y="305"/>
                    </a:lnTo>
                    <a:lnTo>
                      <a:pt x="212" y="310"/>
                    </a:lnTo>
                    <a:lnTo>
                      <a:pt x="222" y="310"/>
                    </a:lnTo>
                    <a:lnTo>
                      <a:pt x="232" y="310"/>
                    </a:lnTo>
                    <a:lnTo>
                      <a:pt x="241" y="311"/>
                    </a:lnTo>
                    <a:lnTo>
                      <a:pt x="251" y="311"/>
                    </a:lnTo>
                    <a:lnTo>
                      <a:pt x="255" y="315"/>
                    </a:lnTo>
                    <a:lnTo>
                      <a:pt x="255" y="325"/>
                    </a:lnTo>
                    <a:lnTo>
                      <a:pt x="260" y="330"/>
                    </a:lnTo>
                    <a:lnTo>
                      <a:pt x="267" y="324"/>
                    </a:lnTo>
                    <a:lnTo>
                      <a:pt x="272" y="316"/>
                    </a:lnTo>
                    <a:lnTo>
                      <a:pt x="275" y="305"/>
                    </a:lnTo>
                    <a:lnTo>
                      <a:pt x="280" y="301"/>
                    </a:lnTo>
                    <a:lnTo>
                      <a:pt x="275" y="287"/>
                    </a:lnTo>
                    <a:lnTo>
                      <a:pt x="271" y="292"/>
                    </a:lnTo>
                    <a:lnTo>
                      <a:pt x="261" y="292"/>
                    </a:lnTo>
                    <a:lnTo>
                      <a:pt x="251" y="291"/>
                    </a:lnTo>
                    <a:lnTo>
                      <a:pt x="242" y="291"/>
                    </a:lnTo>
                    <a:lnTo>
                      <a:pt x="232" y="281"/>
                    </a:lnTo>
                    <a:lnTo>
                      <a:pt x="222" y="281"/>
                    </a:lnTo>
                    <a:lnTo>
                      <a:pt x="218" y="276"/>
                    </a:lnTo>
                    <a:lnTo>
                      <a:pt x="228" y="267"/>
                    </a:lnTo>
                    <a:lnTo>
                      <a:pt x="232" y="272"/>
                    </a:lnTo>
                    <a:lnTo>
                      <a:pt x="242" y="272"/>
                    </a:lnTo>
                    <a:lnTo>
                      <a:pt x="256" y="277"/>
                    </a:lnTo>
                    <a:lnTo>
                      <a:pt x="276" y="277"/>
                    </a:lnTo>
                    <a:lnTo>
                      <a:pt x="285" y="278"/>
                    </a:lnTo>
                    <a:lnTo>
                      <a:pt x="290" y="282"/>
                    </a:lnTo>
                    <a:lnTo>
                      <a:pt x="299" y="292"/>
                    </a:lnTo>
                    <a:lnTo>
                      <a:pt x="304" y="297"/>
                    </a:lnTo>
                    <a:lnTo>
                      <a:pt x="309" y="302"/>
                    </a:lnTo>
                    <a:lnTo>
                      <a:pt x="313" y="307"/>
                    </a:lnTo>
                    <a:lnTo>
                      <a:pt x="323" y="307"/>
                    </a:lnTo>
                    <a:lnTo>
                      <a:pt x="323" y="297"/>
                    </a:lnTo>
                    <a:lnTo>
                      <a:pt x="324" y="288"/>
                    </a:lnTo>
                    <a:lnTo>
                      <a:pt x="324" y="278"/>
                    </a:lnTo>
                    <a:lnTo>
                      <a:pt x="324" y="268"/>
                    </a:lnTo>
                    <a:lnTo>
                      <a:pt x="329" y="265"/>
                    </a:lnTo>
                    <a:lnTo>
                      <a:pt x="329" y="254"/>
                    </a:lnTo>
                    <a:lnTo>
                      <a:pt x="334" y="249"/>
                    </a:lnTo>
                    <a:lnTo>
                      <a:pt x="334" y="239"/>
                    </a:lnTo>
                    <a:lnTo>
                      <a:pt x="330" y="235"/>
                    </a:lnTo>
                    <a:lnTo>
                      <a:pt x="330" y="225"/>
                    </a:lnTo>
                    <a:lnTo>
                      <a:pt x="330" y="217"/>
                    </a:lnTo>
                    <a:lnTo>
                      <a:pt x="325" y="212"/>
                    </a:lnTo>
                    <a:lnTo>
                      <a:pt x="330" y="206"/>
                    </a:lnTo>
                    <a:lnTo>
                      <a:pt x="330" y="196"/>
                    </a:lnTo>
                    <a:lnTo>
                      <a:pt x="340" y="196"/>
                    </a:lnTo>
                    <a:lnTo>
                      <a:pt x="345" y="191"/>
                    </a:lnTo>
                    <a:lnTo>
                      <a:pt x="355" y="183"/>
                    </a:lnTo>
                    <a:lnTo>
                      <a:pt x="355" y="172"/>
                    </a:lnTo>
                    <a:lnTo>
                      <a:pt x="355" y="164"/>
                    </a:lnTo>
                    <a:lnTo>
                      <a:pt x="366" y="164"/>
                    </a:lnTo>
                    <a:lnTo>
                      <a:pt x="361" y="177"/>
                    </a:lnTo>
                    <a:lnTo>
                      <a:pt x="361" y="188"/>
                    </a:lnTo>
                    <a:lnTo>
                      <a:pt x="369" y="188"/>
                    </a:lnTo>
                    <a:lnTo>
                      <a:pt x="378" y="198"/>
                    </a:lnTo>
                    <a:lnTo>
                      <a:pt x="388" y="198"/>
                    </a:lnTo>
                    <a:lnTo>
                      <a:pt x="393" y="193"/>
                    </a:lnTo>
                    <a:lnTo>
                      <a:pt x="384" y="184"/>
                    </a:lnTo>
                    <a:lnTo>
                      <a:pt x="379" y="179"/>
                    </a:lnTo>
                    <a:lnTo>
                      <a:pt x="390" y="179"/>
                    </a:lnTo>
                    <a:lnTo>
                      <a:pt x="393" y="183"/>
                    </a:lnTo>
                    <a:lnTo>
                      <a:pt x="403" y="183"/>
                    </a:lnTo>
                    <a:lnTo>
                      <a:pt x="412" y="193"/>
                    </a:lnTo>
                    <a:lnTo>
                      <a:pt x="412" y="203"/>
                    </a:lnTo>
                    <a:lnTo>
                      <a:pt x="407" y="208"/>
                    </a:lnTo>
                    <a:lnTo>
                      <a:pt x="393" y="212"/>
                    </a:lnTo>
                    <a:lnTo>
                      <a:pt x="383" y="212"/>
                    </a:lnTo>
                    <a:lnTo>
                      <a:pt x="378" y="217"/>
                    </a:lnTo>
                    <a:lnTo>
                      <a:pt x="368" y="227"/>
                    </a:lnTo>
                    <a:lnTo>
                      <a:pt x="364" y="230"/>
                    </a:lnTo>
                    <a:lnTo>
                      <a:pt x="358" y="235"/>
                    </a:lnTo>
                    <a:lnTo>
                      <a:pt x="349" y="246"/>
                    </a:lnTo>
                    <a:lnTo>
                      <a:pt x="348" y="254"/>
                    </a:lnTo>
                    <a:lnTo>
                      <a:pt x="343" y="259"/>
                    </a:lnTo>
                    <a:lnTo>
                      <a:pt x="348" y="265"/>
                    </a:lnTo>
                    <a:lnTo>
                      <a:pt x="348" y="273"/>
                    </a:lnTo>
                    <a:lnTo>
                      <a:pt x="352" y="278"/>
                    </a:lnTo>
                    <a:lnTo>
                      <a:pt x="363" y="280"/>
                    </a:lnTo>
                    <a:lnTo>
                      <a:pt x="367" y="283"/>
                    </a:lnTo>
                    <a:lnTo>
                      <a:pt x="377" y="285"/>
                    </a:lnTo>
                    <a:lnTo>
                      <a:pt x="391" y="280"/>
                    </a:lnTo>
                    <a:lnTo>
                      <a:pt x="401" y="270"/>
                    </a:lnTo>
                    <a:lnTo>
                      <a:pt x="406" y="266"/>
                    </a:lnTo>
                    <a:lnTo>
                      <a:pt x="411" y="261"/>
                    </a:lnTo>
                    <a:lnTo>
                      <a:pt x="421" y="251"/>
                    </a:lnTo>
                    <a:lnTo>
                      <a:pt x="426" y="247"/>
                    </a:lnTo>
                    <a:lnTo>
                      <a:pt x="430" y="251"/>
                    </a:lnTo>
                    <a:lnTo>
                      <a:pt x="431" y="261"/>
                    </a:lnTo>
                    <a:lnTo>
                      <a:pt x="425" y="266"/>
                    </a:lnTo>
                    <a:lnTo>
                      <a:pt x="434" y="276"/>
                    </a:lnTo>
                    <a:lnTo>
                      <a:pt x="445" y="276"/>
                    </a:lnTo>
                    <a:lnTo>
                      <a:pt x="449" y="280"/>
                    </a:lnTo>
                  </a:path>
                </a:pathLst>
              </a:custGeom>
              <a:noFill/>
              <a:ln w="1588">
                <a:solidFill>
                  <a:srgbClr val="1E845B"/>
                </a:solidFill>
                <a:round/>
                <a:headEnd/>
                <a:tailEnd/>
              </a:ln>
            </p:spPr>
            <p:txBody>
              <a:bodyPr/>
              <a:lstStyle/>
              <a:p>
                <a:endParaRPr lang="ru-RU"/>
              </a:p>
            </p:txBody>
          </p:sp>
          <p:sp>
            <p:nvSpPr>
              <p:cNvPr id="1053" name="Freeform 14"/>
              <p:cNvSpPr>
                <a:spLocks/>
              </p:cNvSpPr>
              <p:nvPr/>
            </p:nvSpPr>
            <p:spPr bwMode="auto">
              <a:xfrm>
                <a:off x="3347" y="1921"/>
                <a:ext cx="45" cy="140"/>
              </a:xfrm>
              <a:custGeom>
                <a:avLst/>
                <a:gdLst>
                  <a:gd name="T0" fmla="*/ 13 w 45"/>
                  <a:gd name="T1" fmla="*/ 140 h 140"/>
                  <a:gd name="T2" fmla="*/ 3 w 45"/>
                  <a:gd name="T3" fmla="*/ 130 h 140"/>
                  <a:gd name="T4" fmla="*/ 3 w 45"/>
                  <a:gd name="T5" fmla="*/ 121 h 140"/>
                  <a:gd name="T6" fmla="*/ 4 w 45"/>
                  <a:gd name="T7" fmla="*/ 111 h 140"/>
                  <a:gd name="T8" fmla="*/ 4 w 45"/>
                  <a:gd name="T9" fmla="*/ 101 h 140"/>
                  <a:gd name="T10" fmla="*/ 9 w 45"/>
                  <a:gd name="T11" fmla="*/ 96 h 140"/>
                  <a:gd name="T12" fmla="*/ 9 w 45"/>
                  <a:gd name="T13" fmla="*/ 87 h 140"/>
                  <a:gd name="T14" fmla="*/ 4 w 45"/>
                  <a:gd name="T15" fmla="*/ 82 h 140"/>
                  <a:gd name="T16" fmla="*/ 4 w 45"/>
                  <a:gd name="T17" fmla="*/ 72 h 140"/>
                  <a:gd name="T18" fmla="*/ 0 w 45"/>
                  <a:gd name="T19" fmla="*/ 68 h 140"/>
                  <a:gd name="T20" fmla="*/ 0 w 45"/>
                  <a:gd name="T21" fmla="*/ 58 h 140"/>
                  <a:gd name="T22" fmla="*/ 0 w 45"/>
                  <a:gd name="T23" fmla="*/ 48 h 140"/>
                  <a:gd name="T24" fmla="*/ 5 w 45"/>
                  <a:gd name="T25" fmla="*/ 44 h 140"/>
                  <a:gd name="T26" fmla="*/ 11 w 45"/>
                  <a:gd name="T27" fmla="*/ 39 h 140"/>
                  <a:gd name="T28" fmla="*/ 16 w 45"/>
                  <a:gd name="T29" fmla="*/ 34 h 140"/>
                  <a:gd name="T30" fmla="*/ 26 w 45"/>
                  <a:gd name="T31" fmla="*/ 15 h 140"/>
                  <a:gd name="T32" fmla="*/ 26 w 45"/>
                  <a:gd name="T33" fmla="*/ 5 h 140"/>
                  <a:gd name="T34" fmla="*/ 31 w 45"/>
                  <a:gd name="T35" fmla="*/ 0 h 140"/>
                  <a:gd name="T36" fmla="*/ 36 w 45"/>
                  <a:gd name="T37" fmla="*/ 5 h 140"/>
                  <a:gd name="T38" fmla="*/ 41 w 45"/>
                  <a:gd name="T39" fmla="*/ 10 h 140"/>
                  <a:gd name="T40" fmla="*/ 45 w 45"/>
                  <a:gd name="T41" fmla="*/ 25 h 140"/>
                  <a:gd name="T42" fmla="*/ 45 w 45"/>
                  <a:gd name="T43" fmla="*/ 34 h 140"/>
                  <a:gd name="T44" fmla="*/ 34 w 45"/>
                  <a:gd name="T45" fmla="*/ 44 h 140"/>
                  <a:gd name="T46" fmla="*/ 29 w 45"/>
                  <a:gd name="T47" fmla="*/ 49 h 140"/>
                  <a:gd name="T48" fmla="*/ 29 w 45"/>
                  <a:gd name="T49" fmla="*/ 58 h 140"/>
                  <a:gd name="T50" fmla="*/ 29 w 45"/>
                  <a:gd name="T51" fmla="*/ 68 h 140"/>
                  <a:gd name="T52" fmla="*/ 23 w 45"/>
                  <a:gd name="T53" fmla="*/ 82 h 140"/>
                  <a:gd name="T54" fmla="*/ 23 w 45"/>
                  <a:gd name="T55" fmla="*/ 92 h 140"/>
                  <a:gd name="T56" fmla="*/ 23 w 45"/>
                  <a:gd name="T57" fmla="*/ 102 h 140"/>
                  <a:gd name="T58" fmla="*/ 28 w 45"/>
                  <a:gd name="T59" fmla="*/ 107 h 140"/>
                  <a:gd name="T60" fmla="*/ 23 w 45"/>
                  <a:gd name="T61" fmla="*/ 121 h 140"/>
                  <a:gd name="T62" fmla="*/ 18 w 45"/>
                  <a:gd name="T63" fmla="*/ 135 h 140"/>
                  <a:gd name="T64" fmla="*/ 13 w 45"/>
                  <a:gd name="T65" fmla="*/ 140 h 1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5"/>
                  <a:gd name="T100" fmla="*/ 0 h 140"/>
                  <a:gd name="T101" fmla="*/ 45 w 45"/>
                  <a:gd name="T102" fmla="*/ 140 h 1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5" h="140">
                    <a:moveTo>
                      <a:pt x="13" y="140"/>
                    </a:moveTo>
                    <a:lnTo>
                      <a:pt x="3" y="130"/>
                    </a:lnTo>
                    <a:lnTo>
                      <a:pt x="3" y="121"/>
                    </a:lnTo>
                    <a:lnTo>
                      <a:pt x="4" y="111"/>
                    </a:lnTo>
                    <a:lnTo>
                      <a:pt x="4" y="101"/>
                    </a:lnTo>
                    <a:lnTo>
                      <a:pt x="9" y="96"/>
                    </a:lnTo>
                    <a:lnTo>
                      <a:pt x="9" y="87"/>
                    </a:lnTo>
                    <a:lnTo>
                      <a:pt x="4" y="82"/>
                    </a:lnTo>
                    <a:lnTo>
                      <a:pt x="4" y="72"/>
                    </a:lnTo>
                    <a:lnTo>
                      <a:pt x="0" y="68"/>
                    </a:lnTo>
                    <a:lnTo>
                      <a:pt x="0" y="58"/>
                    </a:lnTo>
                    <a:lnTo>
                      <a:pt x="0" y="48"/>
                    </a:lnTo>
                    <a:lnTo>
                      <a:pt x="5" y="44"/>
                    </a:lnTo>
                    <a:lnTo>
                      <a:pt x="11" y="39"/>
                    </a:lnTo>
                    <a:lnTo>
                      <a:pt x="16" y="34"/>
                    </a:lnTo>
                    <a:lnTo>
                      <a:pt x="26" y="15"/>
                    </a:lnTo>
                    <a:lnTo>
                      <a:pt x="26" y="5"/>
                    </a:lnTo>
                    <a:lnTo>
                      <a:pt x="31" y="0"/>
                    </a:lnTo>
                    <a:lnTo>
                      <a:pt x="36" y="5"/>
                    </a:lnTo>
                    <a:lnTo>
                      <a:pt x="41" y="10"/>
                    </a:lnTo>
                    <a:lnTo>
                      <a:pt x="45" y="25"/>
                    </a:lnTo>
                    <a:lnTo>
                      <a:pt x="45" y="34"/>
                    </a:lnTo>
                    <a:lnTo>
                      <a:pt x="34" y="44"/>
                    </a:lnTo>
                    <a:lnTo>
                      <a:pt x="29" y="49"/>
                    </a:lnTo>
                    <a:lnTo>
                      <a:pt x="29" y="58"/>
                    </a:lnTo>
                    <a:lnTo>
                      <a:pt x="29" y="68"/>
                    </a:lnTo>
                    <a:lnTo>
                      <a:pt x="23" y="82"/>
                    </a:lnTo>
                    <a:lnTo>
                      <a:pt x="23" y="92"/>
                    </a:lnTo>
                    <a:lnTo>
                      <a:pt x="23" y="102"/>
                    </a:lnTo>
                    <a:lnTo>
                      <a:pt x="28" y="107"/>
                    </a:lnTo>
                    <a:lnTo>
                      <a:pt x="23" y="121"/>
                    </a:lnTo>
                    <a:lnTo>
                      <a:pt x="18" y="135"/>
                    </a:lnTo>
                    <a:lnTo>
                      <a:pt x="13" y="140"/>
                    </a:lnTo>
                    <a:close/>
                  </a:path>
                </a:pathLst>
              </a:custGeom>
              <a:solidFill>
                <a:srgbClr val="1E845B"/>
              </a:solidFill>
              <a:ln w="9525">
                <a:noFill/>
                <a:round/>
                <a:headEnd/>
                <a:tailEnd/>
              </a:ln>
            </p:spPr>
            <p:txBody>
              <a:bodyPr/>
              <a:lstStyle/>
              <a:p>
                <a:endParaRPr lang="ru-RU"/>
              </a:p>
            </p:txBody>
          </p:sp>
          <p:sp>
            <p:nvSpPr>
              <p:cNvPr id="1054" name="Freeform 15"/>
              <p:cNvSpPr>
                <a:spLocks/>
              </p:cNvSpPr>
              <p:nvPr/>
            </p:nvSpPr>
            <p:spPr bwMode="auto">
              <a:xfrm>
                <a:off x="3347" y="1921"/>
                <a:ext cx="45" cy="140"/>
              </a:xfrm>
              <a:custGeom>
                <a:avLst/>
                <a:gdLst>
                  <a:gd name="T0" fmla="*/ 13 w 45"/>
                  <a:gd name="T1" fmla="*/ 140 h 140"/>
                  <a:gd name="T2" fmla="*/ 3 w 45"/>
                  <a:gd name="T3" fmla="*/ 130 h 140"/>
                  <a:gd name="T4" fmla="*/ 3 w 45"/>
                  <a:gd name="T5" fmla="*/ 121 h 140"/>
                  <a:gd name="T6" fmla="*/ 4 w 45"/>
                  <a:gd name="T7" fmla="*/ 111 h 140"/>
                  <a:gd name="T8" fmla="*/ 4 w 45"/>
                  <a:gd name="T9" fmla="*/ 101 h 140"/>
                  <a:gd name="T10" fmla="*/ 9 w 45"/>
                  <a:gd name="T11" fmla="*/ 96 h 140"/>
                  <a:gd name="T12" fmla="*/ 9 w 45"/>
                  <a:gd name="T13" fmla="*/ 87 h 140"/>
                  <a:gd name="T14" fmla="*/ 4 w 45"/>
                  <a:gd name="T15" fmla="*/ 82 h 140"/>
                  <a:gd name="T16" fmla="*/ 4 w 45"/>
                  <a:gd name="T17" fmla="*/ 72 h 140"/>
                  <a:gd name="T18" fmla="*/ 0 w 45"/>
                  <a:gd name="T19" fmla="*/ 68 h 140"/>
                  <a:gd name="T20" fmla="*/ 0 w 45"/>
                  <a:gd name="T21" fmla="*/ 58 h 140"/>
                  <a:gd name="T22" fmla="*/ 0 w 45"/>
                  <a:gd name="T23" fmla="*/ 48 h 140"/>
                  <a:gd name="T24" fmla="*/ 5 w 45"/>
                  <a:gd name="T25" fmla="*/ 44 h 140"/>
                  <a:gd name="T26" fmla="*/ 11 w 45"/>
                  <a:gd name="T27" fmla="*/ 39 h 140"/>
                  <a:gd name="T28" fmla="*/ 16 w 45"/>
                  <a:gd name="T29" fmla="*/ 34 h 140"/>
                  <a:gd name="T30" fmla="*/ 26 w 45"/>
                  <a:gd name="T31" fmla="*/ 15 h 140"/>
                  <a:gd name="T32" fmla="*/ 26 w 45"/>
                  <a:gd name="T33" fmla="*/ 5 h 140"/>
                  <a:gd name="T34" fmla="*/ 31 w 45"/>
                  <a:gd name="T35" fmla="*/ 0 h 140"/>
                  <a:gd name="T36" fmla="*/ 36 w 45"/>
                  <a:gd name="T37" fmla="*/ 5 h 140"/>
                  <a:gd name="T38" fmla="*/ 41 w 45"/>
                  <a:gd name="T39" fmla="*/ 10 h 140"/>
                  <a:gd name="T40" fmla="*/ 45 w 45"/>
                  <a:gd name="T41" fmla="*/ 25 h 140"/>
                  <a:gd name="T42" fmla="*/ 45 w 45"/>
                  <a:gd name="T43" fmla="*/ 34 h 140"/>
                  <a:gd name="T44" fmla="*/ 34 w 45"/>
                  <a:gd name="T45" fmla="*/ 44 h 140"/>
                  <a:gd name="T46" fmla="*/ 29 w 45"/>
                  <a:gd name="T47" fmla="*/ 49 h 140"/>
                  <a:gd name="T48" fmla="*/ 29 w 45"/>
                  <a:gd name="T49" fmla="*/ 58 h 140"/>
                  <a:gd name="T50" fmla="*/ 29 w 45"/>
                  <a:gd name="T51" fmla="*/ 68 h 140"/>
                  <a:gd name="T52" fmla="*/ 23 w 45"/>
                  <a:gd name="T53" fmla="*/ 82 h 140"/>
                  <a:gd name="T54" fmla="*/ 23 w 45"/>
                  <a:gd name="T55" fmla="*/ 92 h 140"/>
                  <a:gd name="T56" fmla="*/ 23 w 45"/>
                  <a:gd name="T57" fmla="*/ 102 h 140"/>
                  <a:gd name="T58" fmla="*/ 28 w 45"/>
                  <a:gd name="T59" fmla="*/ 107 h 140"/>
                  <a:gd name="T60" fmla="*/ 23 w 45"/>
                  <a:gd name="T61" fmla="*/ 121 h 140"/>
                  <a:gd name="T62" fmla="*/ 18 w 45"/>
                  <a:gd name="T63" fmla="*/ 135 h 140"/>
                  <a:gd name="T64" fmla="*/ 13 w 45"/>
                  <a:gd name="T65" fmla="*/ 140 h 1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5"/>
                  <a:gd name="T100" fmla="*/ 0 h 140"/>
                  <a:gd name="T101" fmla="*/ 45 w 45"/>
                  <a:gd name="T102" fmla="*/ 140 h 1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5" h="140">
                    <a:moveTo>
                      <a:pt x="13" y="140"/>
                    </a:moveTo>
                    <a:lnTo>
                      <a:pt x="3" y="130"/>
                    </a:lnTo>
                    <a:lnTo>
                      <a:pt x="3" y="121"/>
                    </a:lnTo>
                    <a:lnTo>
                      <a:pt x="4" y="111"/>
                    </a:lnTo>
                    <a:lnTo>
                      <a:pt x="4" y="101"/>
                    </a:lnTo>
                    <a:lnTo>
                      <a:pt x="9" y="96"/>
                    </a:lnTo>
                    <a:lnTo>
                      <a:pt x="9" y="87"/>
                    </a:lnTo>
                    <a:lnTo>
                      <a:pt x="4" y="82"/>
                    </a:lnTo>
                    <a:lnTo>
                      <a:pt x="4" y="72"/>
                    </a:lnTo>
                    <a:lnTo>
                      <a:pt x="0" y="68"/>
                    </a:lnTo>
                    <a:lnTo>
                      <a:pt x="0" y="58"/>
                    </a:lnTo>
                    <a:lnTo>
                      <a:pt x="0" y="48"/>
                    </a:lnTo>
                    <a:lnTo>
                      <a:pt x="5" y="44"/>
                    </a:lnTo>
                    <a:lnTo>
                      <a:pt x="11" y="39"/>
                    </a:lnTo>
                    <a:lnTo>
                      <a:pt x="16" y="34"/>
                    </a:lnTo>
                    <a:lnTo>
                      <a:pt x="26" y="15"/>
                    </a:lnTo>
                    <a:lnTo>
                      <a:pt x="26" y="5"/>
                    </a:lnTo>
                    <a:lnTo>
                      <a:pt x="31" y="0"/>
                    </a:lnTo>
                    <a:lnTo>
                      <a:pt x="36" y="5"/>
                    </a:lnTo>
                    <a:lnTo>
                      <a:pt x="41" y="10"/>
                    </a:lnTo>
                    <a:lnTo>
                      <a:pt x="45" y="25"/>
                    </a:lnTo>
                    <a:lnTo>
                      <a:pt x="45" y="34"/>
                    </a:lnTo>
                    <a:lnTo>
                      <a:pt x="34" y="44"/>
                    </a:lnTo>
                    <a:lnTo>
                      <a:pt x="29" y="49"/>
                    </a:lnTo>
                    <a:lnTo>
                      <a:pt x="29" y="58"/>
                    </a:lnTo>
                    <a:lnTo>
                      <a:pt x="29" y="68"/>
                    </a:lnTo>
                    <a:lnTo>
                      <a:pt x="23" y="82"/>
                    </a:lnTo>
                    <a:lnTo>
                      <a:pt x="23" y="92"/>
                    </a:lnTo>
                    <a:lnTo>
                      <a:pt x="23" y="102"/>
                    </a:lnTo>
                    <a:lnTo>
                      <a:pt x="28" y="107"/>
                    </a:lnTo>
                    <a:lnTo>
                      <a:pt x="23" y="121"/>
                    </a:lnTo>
                    <a:lnTo>
                      <a:pt x="18" y="135"/>
                    </a:lnTo>
                    <a:lnTo>
                      <a:pt x="13" y="140"/>
                    </a:lnTo>
                  </a:path>
                </a:pathLst>
              </a:custGeom>
              <a:noFill/>
              <a:ln w="1588">
                <a:solidFill>
                  <a:srgbClr val="1E845B"/>
                </a:solidFill>
                <a:round/>
                <a:headEnd/>
                <a:tailEnd/>
              </a:ln>
            </p:spPr>
            <p:txBody>
              <a:bodyPr/>
              <a:lstStyle/>
              <a:p>
                <a:endParaRPr lang="ru-RU"/>
              </a:p>
            </p:txBody>
          </p:sp>
          <p:sp>
            <p:nvSpPr>
              <p:cNvPr id="1055" name="Freeform 16"/>
              <p:cNvSpPr>
                <a:spLocks/>
              </p:cNvSpPr>
              <p:nvPr/>
            </p:nvSpPr>
            <p:spPr bwMode="auto">
              <a:xfrm>
                <a:off x="2202" y="2015"/>
                <a:ext cx="474" cy="485"/>
              </a:xfrm>
              <a:custGeom>
                <a:avLst/>
                <a:gdLst>
                  <a:gd name="T0" fmla="*/ 454 w 474"/>
                  <a:gd name="T1" fmla="*/ 468 h 485"/>
                  <a:gd name="T2" fmla="*/ 439 w 474"/>
                  <a:gd name="T3" fmla="*/ 453 h 485"/>
                  <a:gd name="T4" fmla="*/ 430 w 474"/>
                  <a:gd name="T5" fmla="*/ 444 h 485"/>
                  <a:gd name="T6" fmla="*/ 411 w 474"/>
                  <a:gd name="T7" fmla="*/ 424 h 485"/>
                  <a:gd name="T8" fmla="*/ 413 w 474"/>
                  <a:gd name="T9" fmla="*/ 405 h 485"/>
                  <a:gd name="T10" fmla="*/ 404 w 474"/>
                  <a:gd name="T11" fmla="*/ 385 h 485"/>
                  <a:gd name="T12" fmla="*/ 385 w 474"/>
                  <a:gd name="T13" fmla="*/ 375 h 485"/>
                  <a:gd name="T14" fmla="*/ 385 w 474"/>
                  <a:gd name="T15" fmla="*/ 356 h 485"/>
                  <a:gd name="T16" fmla="*/ 390 w 474"/>
                  <a:gd name="T17" fmla="*/ 341 h 485"/>
                  <a:gd name="T18" fmla="*/ 410 w 474"/>
                  <a:gd name="T19" fmla="*/ 322 h 485"/>
                  <a:gd name="T20" fmla="*/ 410 w 474"/>
                  <a:gd name="T21" fmla="*/ 303 h 485"/>
                  <a:gd name="T22" fmla="*/ 411 w 474"/>
                  <a:gd name="T23" fmla="*/ 284 h 485"/>
                  <a:gd name="T24" fmla="*/ 406 w 474"/>
                  <a:gd name="T25" fmla="*/ 270 h 485"/>
                  <a:gd name="T26" fmla="*/ 413 w 474"/>
                  <a:gd name="T27" fmla="*/ 236 h 485"/>
                  <a:gd name="T28" fmla="*/ 403 w 474"/>
                  <a:gd name="T29" fmla="*/ 217 h 485"/>
                  <a:gd name="T30" fmla="*/ 385 w 474"/>
                  <a:gd name="T31" fmla="*/ 187 h 485"/>
                  <a:gd name="T32" fmla="*/ 337 w 474"/>
                  <a:gd name="T33" fmla="*/ 167 h 485"/>
                  <a:gd name="T34" fmla="*/ 298 w 474"/>
                  <a:gd name="T35" fmla="*/ 167 h 485"/>
                  <a:gd name="T36" fmla="*/ 274 w 474"/>
                  <a:gd name="T37" fmla="*/ 162 h 485"/>
                  <a:gd name="T38" fmla="*/ 250 w 474"/>
                  <a:gd name="T39" fmla="*/ 145 h 485"/>
                  <a:gd name="T40" fmla="*/ 227 w 474"/>
                  <a:gd name="T41" fmla="*/ 122 h 485"/>
                  <a:gd name="T42" fmla="*/ 179 w 474"/>
                  <a:gd name="T43" fmla="*/ 91 h 485"/>
                  <a:gd name="T44" fmla="*/ 138 w 474"/>
                  <a:gd name="T45" fmla="*/ 47 h 485"/>
                  <a:gd name="T46" fmla="*/ 118 w 474"/>
                  <a:gd name="T47" fmla="*/ 37 h 485"/>
                  <a:gd name="T48" fmla="*/ 104 w 474"/>
                  <a:gd name="T49" fmla="*/ 33 h 485"/>
                  <a:gd name="T50" fmla="*/ 66 w 474"/>
                  <a:gd name="T51" fmla="*/ 12 h 485"/>
                  <a:gd name="T52" fmla="*/ 46 w 474"/>
                  <a:gd name="T53" fmla="*/ 22 h 485"/>
                  <a:gd name="T54" fmla="*/ 27 w 474"/>
                  <a:gd name="T55" fmla="*/ 12 h 485"/>
                  <a:gd name="T56" fmla="*/ 8 w 474"/>
                  <a:gd name="T57" fmla="*/ 2 h 485"/>
                  <a:gd name="T58" fmla="*/ 3 w 474"/>
                  <a:gd name="T59" fmla="*/ 31 h 485"/>
                  <a:gd name="T60" fmla="*/ 24 w 474"/>
                  <a:gd name="T61" fmla="*/ 61 h 485"/>
                  <a:gd name="T62" fmla="*/ 41 w 474"/>
                  <a:gd name="T63" fmla="*/ 87 h 485"/>
                  <a:gd name="T64" fmla="*/ 36 w 474"/>
                  <a:gd name="T65" fmla="*/ 118 h 485"/>
                  <a:gd name="T66" fmla="*/ 49 w 474"/>
                  <a:gd name="T67" fmla="*/ 154 h 485"/>
                  <a:gd name="T68" fmla="*/ 89 w 474"/>
                  <a:gd name="T69" fmla="*/ 222 h 485"/>
                  <a:gd name="T70" fmla="*/ 164 w 474"/>
                  <a:gd name="T71" fmla="*/ 306 h 485"/>
                  <a:gd name="T72" fmla="*/ 186 w 474"/>
                  <a:gd name="T73" fmla="*/ 307 h 485"/>
                  <a:gd name="T74" fmla="*/ 235 w 474"/>
                  <a:gd name="T75" fmla="*/ 340 h 485"/>
                  <a:gd name="T76" fmla="*/ 268 w 474"/>
                  <a:gd name="T77" fmla="*/ 383 h 485"/>
                  <a:gd name="T78" fmla="*/ 336 w 474"/>
                  <a:gd name="T79" fmla="*/ 437 h 485"/>
                  <a:gd name="T80" fmla="*/ 410 w 474"/>
                  <a:gd name="T81" fmla="*/ 466 h 485"/>
                  <a:gd name="T82" fmla="*/ 474 w 474"/>
                  <a:gd name="T83" fmla="*/ 485 h 4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74"/>
                  <a:gd name="T127" fmla="*/ 0 h 485"/>
                  <a:gd name="T128" fmla="*/ 474 w 474"/>
                  <a:gd name="T129" fmla="*/ 485 h 4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74" h="485">
                    <a:moveTo>
                      <a:pt x="474" y="485"/>
                    </a:moveTo>
                    <a:lnTo>
                      <a:pt x="454" y="468"/>
                    </a:lnTo>
                    <a:lnTo>
                      <a:pt x="444" y="460"/>
                    </a:lnTo>
                    <a:lnTo>
                      <a:pt x="439" y="453"/>
                    </a:lnTo>
                    <a:lnTo>
                      <a:pt x="435" y="449"/>
                    </a:lnTo>
                    <a:lnTo>
                      <a:pt x="430" y="444"/>
                    </a:lnTo>
                    <a:lnTo>
                      <a:pt x="416" y="429"/>
                    </a:lnTo>
                    <a:lnTo>
                      <a:pt x="411" y="424"/>
                    </a:lnTo>
                    <a:lnTo>
                      <a:pt x="413" y="414"/>
                    </a:lnTo>
                    <a:lnTo>
                      <a:pt x="413" y="405"/>
                    </a:lnTo>
                    <a:lnTo>
                      <a:pt x="408" y="400"/>
                    </a:lnTo>
                    <a:lnTo>
                      <a:pt x="404" y="385"/>
                    </a:lnTo>
                    <a:lnTo>
                      <a:pt x="394" y="385"/>
                    </a:lnTo>
                    <a:lnTo>
                      <a:pt x="385" y="375"/>
                    </a:lnTo>
                    <a:lnTo>
                      <a:pt x="385" y="365"/>
                    </a:lnTo>
                    <a:lnTo>
                      <a:pt x="385" y="356"/>
                    </a:lnTo>
                    <a:lnTo>
                      <a:pt x="385" y="346"/>
                    </a:lnTo>
                    <a:lnTo>
                      <a:pt x="390" y="341"/>
                    </a:lnTo>
                    <a:lnTo>
                      <a:pt x="405" y="327"/>
                    </a:lnTo>
                    <a:lnTo>
                      <a:pt x="410" y="322"/>
                    </a:lnTo>
                    <a:lnTo>
                      <a:pt x="410" y="313"/>
                    </a:lnTo>
                    <a:lnTo>
                      <a:pt x="410" y="303"/>
                    </a:lnTo>
                    <a:lnTo>
                      <a:pt x="411" y="294"/>
                    </a:lnTo>
                    <a:lnTo>
                      <a:pt x="411" y="284"/>
                    </a:lnTo>
                    <a:lnTo>
                      <a:pt x="406" y="279"/>
                    </a:lnTo>
                    <a:lnTo>
                      <a:pt x="406" y="270"/>
                    </a:lnTo>
                    <a:lnTo>
                      <a:pt x="416" y="260"/>
                    </a:lnTo>
                    <a:lnTo>
                      <a:pt x="413" y="236"/>
                    </a:lnTo>
                    <a:lnTo>
                      <a:pt x="413" y="226"/>
                    </a:lnTo>
                    <a:lnTo>
                      <a:pt x="403" y="217"/>
                    </a:lnTo>
                    <a:lnTo>
                      <a:pt x="394" y="197"/>
                    </a:lnTo>
                    <a:lnTo>
                      <a:pt x="385" y="187"/>
                    </a:lnTo>
                    <a:lnTo>
                      <a:pt x="351" y="163"/>
                    </a:lnTo>
                    <a:lnTo>
                      <a:pt x="337" y="167"/>
                    </a:lnTo>
                    <a:lnTo>
                      <a:pt x="308" y="167"/>
                    </a:lnTo>
                    <a:lnTo>
                      <a:pt x="298" y="167"/>
                    </a:lnTo>
                    <a:lnTo>
                      <a:pt x="284" y="161"/>
                    </a:lnTo>
                    <a:lnTo>
                      <a:pt x="274" y="162"/>
                    </a:lnTo>
                    <a:lnTo>
                      <a:pt x="260" y="156"/>
                    </a:lnTo>
                    <a:lnTo>
                      <a:pt x="250" y="145"/>
                    </a:lnTo>
                    <a:lnTo>
                      <a:pt x="241" y="137"/>
                    </a:lnTo>
                    <a:lnTo>
                      <a:pt x="227" y="122"/>
                    </a:lnTo>
                    <a:lnTo>
                      <a:pt x="189" y="101"/>
                    </a:lnTo>
                    <a:lnTo>
                      <a:pt x="179" y="91"/>
                    </a:lnTo>
                    <a:lnTo>
                      <a:pt x="174" y="86"/>
                    </a:lnTo>
                    <a:lnTo>
                      <a:pt x="138" y="47"/>
                    </a:lnTo>
                    <a:lnTo>
                      <a:pt x="133" y="42"/>
                    </a:lnTo>
                    <a:lnTo>
                      <a:pt x="118" y="37"/>
                    </a:lnTo>
                    <a:lnTo>
                      <a:pt x="109" y="28"/>
                    </a:lnTo>
                    <a:lnTo>
                      <a:pt x="104" y="33"/>
                    </a:lnTo>
                    <a:lnTo>
                      <a:pt x="75" y="22"/>
                    </a:lnTo>
                    <a:lnTo>
                      <a:pt x="66" y="12"/>
                    </a:lnTo>
                    <a:lnTo>
                      <a:pt x="56" y="22"/>
                    </a:lnTo>
                    <a:lnTo>
                      <a:pt x="46" y="22"/>
                    </a:lnTo>
                    <a:lnTo>
                      <a:pt x="37" y="22"/>
                    </a:lnTo>
                    <a:lnTo>
                      <a:pt x="27" y="12"/>
                    </a:lnTo>
                    <a:lnTo>
                      <a:pt x="17" y="12"/>
                    </a:lnTo>
                    <a:lnTo>
                      <a:pt x="8" y="2"/>
                    </a:lnTo>
                    <a:lnTo>
                      <a:pt x="0" y="0"/>
                    </a:lnTo>
                    <a:lnTo>
                      <a:pt x="3" y="31"/>
                    </a:lnTo>
                    <a:lnTo>
                      <a:pt x="13" y="64"/>
                    </a:lnTo>
                    <a:lnTo>
                      <a:pt x="24" y="61"/>
                    </a:lnTo>
                    <a:lnTo>
                      <a:pt x="25" y="70"/>
                    </a:lnTo>
                    <a:lnTo>
                      <a:pt x="41" y="87"/>
                    </a:lnTo>
                    <a:lnTo>
                      <a:pt x="38" y="103"/>
                    </a:lnTo>
                    <a:lnTo>
                      <a:pt x="36" y="118"/>
                    </a:lnTo>
                    <a:lnTo>
                      <a:pt x="39" y="130"/>
                    </a:lnTo>
                    <a:lnTo>
                      <a:pt x="49" y="154"/>
                    </a:lnTo>
                    <a:lnTo>
                      <a:pt x="62" y="177"/>
                    </a:lnTo>
                    <a:lnTo>
                      <a:pt x="89" y="222"/>
                    </a:lnTo>
                    <a:lnTo>
                      <a:pt x="126" y="270"/>
                    </a:lnTo>
                    <a:lnTo>
                      <a:pt x="164" y="306"/>
                    </a:lnTo>
                    <a:lnTo>
                      <a:pt x="177" y="306"/>
                    </a:lnTo>
                    <a:lnTo>
                      <a:pt x="186" y="307"/>
                    </a:lnTo>
                    <a:lnTo>
                      <a:pt x="210" y="313"/>
                    </a:lnTo>
                    <a:lnTo>
                      <a:pt x="235" y="340"/>
                    </a:lnTo>
                    <a:lnTo>
                      <a:pt x="251" y="366"/>
                    </a:lnTo>
                    <a:lnTo>
                      <a:pt x="268" y="383"/>
                    </a:lnTo>
                    <a:lnTo>
                      <a:pt x="285" y="409"/>
                    </a:lnTo>
                    <a:lnTo>
                      <a:pt x="336" y="437"/>
                    </a:lnTo>
                    <a:lnTo>
                      <a:pt x="385" y="457"/>
                    </a:lnTo>
                    <a:lnTo>
                      <a:pt x="410" y="466"/>
                    </a:lnTo>
                    <a:lnTo>
                      <a:pt x="453" y="480"/>
                    </a:lnTo>
                    <a:lnTo>
                      <a:pt x="474" y="485"/>
                    </a:lnTo>
                    <a:close/>
                  </a:path>
                </a:pathLst>
              </a:custGeom>
              <a:solidFill>
                <a:srgbClr val="1E845B"/>
              </a:solidFill>
              <a:ln w="9525">
                <a:noFill/>
                <a:round/>
                <a:headEnd/>
                <a:tailEnd/>
              </a:ln>
            </p:spPr>
            <p:txBody>
              <a:bodyPr/>
              <a:lstStyle/>
              <a:p>
                <a:endParaRPr lang="ru-RU"/>
              </a:p>
            </p:txBody>
          </p:sp>
          <p:sp>
            <p:nvSpPr>
              <p:cNvPr id="1056" name="Freeform 17"/>
              <p:cNvSpPr>
                <a:spLocks/>
              </p:cNvSpPr>
              <p:nvPr/>
            </p:nvSpPr>
            <p:spPr bwMode="auto">
              <a:xfrm>
                <a:off x="2202" y="2015"/>
                <a:ext cx="474" cy="485"/>
              </a:xfrm>
              <a:custGeom>
                <a:avLst/>
                <a:gdLst>
                  <a:gd name="T0" fmla="*/ 454 w 474"/>
                  <a:gd name="T1" fmla="*/ 468 h 485"/>
                  <a:gd name="T2" fmla="*/ 439 w 474"/>
                  <a:gd name="T3" fmla="*/ 453 h 485"/>
                  <a:gd name="T4" fmla="*/ 430 w 474"/>
                  <a:gd name="T5" fmla="*/ 444 h 485"/>
                  <a:gd name="T6" fmla="*/ 411 w 474"/>
                  <a:gd name="T7" fmla="*/ 424 h 485"/>
                  <a:gd name="T8" fmla="*/ 413 w 474"/>
                  <a:gd name="T9" fmla="*/ 405 h 485"/>
                  <a:gd name="T10" fmla="*/ 404 w 474"/>
                  <a:gd name="T11" fmla="*/ 385 h 485"/>
                  <a:gd name="T12" fmla="*/ 385 w 474"/>
                  <a:gd name="T13" fmla="*/ 375 h 485"/>
                  <a:gd name="T14" fmla="*/ 385 w 474"/>
                  <a:gd name="T15" fmla="*/ 356 h 485"/>
                  <a:gd name="T16" fmla="*/ 390 w 474"/>
                  <a:gd name="T17" fmla="*/ 341 h 485"/>
                  <a:gd name="T18" fmla="*/ 410 w 474"/>
                  <a:gd name="T19" fmla="*/ 322 h 485"/>
                  <a:gd name="T20" fmla="*/ 410 w 474"/>
                  <a:gd name="T21" fmla="*/ 303 h 485"/>
                  <a:gd name="T22" fmla="*/ 411 w 474"/>
                  <a:gd name="T23" fmla="*/ 284 h 485"/>
                  <a:gd name="T24" fmla="*/ 406 w 474"/>
                  <a:gd name="T25" fmla="*/ 270 h 485"/>
                  <a:gd name="T26" fmla="*/ 413 w 474"/>
                  <a:gd name="T27" fmla="*/ 236 h 485"/>
                  <a:gd name="T28" fmla="*/ 403 w 474"/>
                  <a:gd name="T29" fmla="*/ 217 h 485"/>
                  <a:gd name="T30" fmla="*/ 385 w 474"/>
                  <a:gd name="T31" fmla="*/ 187 h 485"/>
                  <a:gd name="T32" fmla="*/ 337 w 474"/>
                  <a:gd name="T33" fmla="*/ 167 h 485"/>
                  <a:gd name="T34" fmla="*/ 298 w 474"/>
                  <a:gd name="T35" fmla="*/ 167 h 485"/>
                  <a:gd name="T36" fmla="*/ 274 w 474"/>
                  <a:gd name="T37" fmla="*/ 162 h 485"/>
                  <a:gd name="T38" fmla="*/ 250 w 474"/>
                  <a:gd name="T39" fmla="*/ 145 h 485"/>
                  <a:gd name="T40" fmla="*/ 227 w 474"/>
                  <a:gd name="T41" fmla="*/ 122 h 485"/>
                  <a:gd name="T42" fmla="*/ 179 w 474"/>
                  <a:gd name="T43" fmla="*/ 91 h 485"/>
                  <a:gd name="T44" fmla="*/ 138 w 474"/>
                  <a:gd name="T45" fmla="*/ 47 h 485"/>
                  <a:gd name="T46" fmla="*/ 118 w 474"/>
                  <a:gd name="T47" fmla="*/ 37 h 485"/>
                  <a:gd name="T48" fmla="*/ 104 w 474"/>
                  <a:gd name="T49" fmla="*/ 33 h 485"/>
                  <a:gd name="T50" fmla="*/ 66 w 474"/>
                  <a:gd name="T51" fmla="*/ 12 h 485"/>
                  <a:gd name="T52" fmla="*/ 46 w 474"/>
                  <a:gd name="T53" fmla="*/ 22 h 485"/>
                  <a:gd name="T54" fmla="*/ 27 w 474"/>
                  <a:gd name="T55" fmla="*/ 12 h 485"/>
                  <a:gd name="T56" fmla="*/ 8 w 474"/>
                  <a:gd name="T57" fmla="*/ 2 h 485"/>
                  <a:gd name="T58" fmla="*/ 3 w 474"/>
                  <a:gd name="T59" fmla="*/ 31 h 485"/>
                  <a:gd name="T60" fmla="*/ 24 w 474"/>
                  <a:gd name="T61" fmla="*/ 61 h 485"/>
                  <a:gd name="T62" fmla="*/ 41 w 474"/>
                  <a:gd name="T63" fmla="*/ 87 h 485"/>
                  <a:gd name="T64" fmla="*/ 36 w 474"/>
                  <a:gd name="T65" fmla="*/ 118 h 485"/>
                  <a:gd name="T66" fmla="*/ 49 w 474"/>
                  <a:gd name="T67" fmla="*/ 154 h 485"/>
                  <a:gd name="T68" fmla="*/ 89 w 474"/>
                  <a:gd name="T69" fmla="*/ 222 h 485"/>
                  <a:gd name="T70" fmla="*/ 164 w 474"/>
                  <a:gd name="T71" fmla="*/ 306 h 485"/>
                  <a:gd name="T72" fmla="*/ 186 w 474"/>
                  <a:gd name="T73" fmla="*/ 307 h 485"/>
                  <a:gd name="T74" fmla="*/ 235 w 474"/>
                  <a:gd name="T75" fmla="*/ 340 h 485"/>
                  <a:gd name="T76" fmla="*/ 268 w 474"/>
                  <a:gd name="T77" fmla="*/ 383 h 485"/>
                  <a:gd name="T78" fmla="*/ 336 w 474"/>
                  <a:gd name="T79" fmla="*/ 437 h 485"/>
                  <a:gd name="T80" fmla="*/ 410 w 474"/>
                  <a:gd name="T81" fmla="*/ 466 h 485"/>
                  <a:gd name="T82" fmla="*/ 474 w 474"/>
                  <a:gd name="T83" fmla="*/ 485 h 4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74"/>
                  <a:gd name="T127" fmla="*/ 0 h 485"/>
                  <a:gd name="T128" fmla="*/ 474 w 474"/>
                  <a:gd name="T129" fmla="*/ 485 h 4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74" h="485">
                    <a:moveTo>
                      <a:pt x="474" y="485"/>
                    </a:moveTo>
                    <a:lnTo>
                      <a:pt x="454" y="468"/>
                    </a:lnTo>
                    <a:lnTo>
                      <a:pt x="444" y="460"/>
                    </a:lnTo>
                    <a:lnTo>
                      <a:pt x="439" y="453"/>
                    </a:lnTo>
                    <a:lnTo>
                      <a:pt x="435" y="449"/>
                    </a:lnTo>
                    <a:lnTo>
                      <a:pt x="430" y="444"/>
                    </a:lnTo>
                    <a:lnTo>
                      <a:pt x="416" y="429"/>
                    </a:lnTo>
                    <a:lnTo>
                      <a:pt x="411" y="424"/>
                    </a:lnTo>
                    <a:lnTo>
                      <a:pt x="413" y="414"/>
                    </a:lnTo>
                    <a:lnTo>
                      <a:pt x="413" y="405"/>
                    </a:lnTo>
                    <a:lnTo>
                      <a:pt x="408" y="400"/>
                    </a:lnTo>
                    <a:lnTo>
                      <a:pt x="404" y="385"/>
                    </a:lnTo>
                    <a:lnTo>
                      <a:pt x="394" y="385"/>
                    </a:lnTo>
                    <a:lnTo>
                      <a:pt x="385" y="375"/>
                    </a:lnTo>
                    <a:lnTo>
                      <a:pt x="385" y="365"/>
                    </a:lnTo>
                    <a:lnTo>
                      <a:pt x="385" y="356"/>
                    </a:lnTo>
                    <a:lnTo>
                      <a:pt x="385" y="346"/>
                    </a:lnTo>
                    <a:lnTo>
                      <a:pt x="390" y="341"/>
                    </a:lnTo>
                    <a:lnTo>
                      <a:pt x="405" y="327"/>
                    </a:lnTo>
                    <a:lnTo>
                      <a:pt x="410" y="322"/>
                    </a:lnTo>
                    <a:lnTo>
                      <a:pt x="410" y="313"/>
                    </a:lnTo>
                    <a:lnTo>
                      <a:pt x="410" y="303"/>
                    </a:lnTo>
                    <a:lnTo>
                      <a:pt x="411" y="294"/>
                    </a:lnTo>
                    <a:lnTo>
                      <a:pt x="411" y="284"/>
                    </a:lnTo>
                    <a:lnTo>
                      <a:pt x="406" y="279"/>
                    </a:lnTo>
                    <a:lnTo>
                      <a:pt x="406" y="270"/>
                    </a:lnTo>
                    <a:lnTo>
                      <a:pt x="416" y="260"/>
                    </a:lnTo>
                    <a:lnTo>
                      <a:pt x="413" y="236"/>
                    </a:lnTo>
                    <a:lnTo>
                      <a:pt x="413" y="226"/>
                    </a:lnTo>
                    <a:lnTo>
                      <a:pt x="403" y="217"/>
                    </a:lnTo>
                    <a:lnTo>
                      <a:pt x="394" y="197"/>
                    </a:lnTo>
                    <a:lnTo>
                      <a:pt x="385" y="187"/>
                    </a:lnTo>
                    <a:lnTo>
                      <a:pt x="351" y="163"/>
                    </a:lnTo>
                    <a:lnTo>
                      <a:pt x="337" y="167"/>
                    </a:lnTo>
                    <a:lnTo>
                      <a:pt x="308" y="167"/>
                    </a:lnTo>
                    <a:lnTo>
                      <a:pt x="298" y="167"/>
                    </a:lnTo>
                    <a:lnTo>
                      <a:pt x="284" y="161"/>
                    </a:lnTo>
                    <a:lnTo>
                      <a:pt x="274" y="162"/>
                    </a:lnTo>
                    <a:lnTo>
                      <a:pt x="260" y="156"/>
                    </a:lnTo>
                    <a:lnTo>
                      <a:pt x="250" y="145"/>
                    </a:lnTo>
                    <a:lnTo>
                      <a:pt x="241" y="137"/>
                    </a:lnTo>
                    <a:lnTo>
                      <a:pt x="227" y="122"/>
                    </a:lnTo>
                    <a:lnTo>
                      <a:pt x="189" y="101"/>
                    </a:lnTo>
                    <a:lnTo>
                      <a:pt x="179" y="91"/>
                    </a:lnTo>
                    <a:lnTo>
                      <a:pt x="174" y="86"/>
                    </a:lnTo>
                    <a:lnTo>
                      <a:pt x="138" y="47"/>
                    </a:lnTo>
                    <a:lnTo>
                      <a:pt x="133" y="42"/>
                    </a:lnTo>
                    <a:lnTo>
                      <a:pt x="118" y="37"/>
                    </a:lnTo>
                    <a:lnTo>
                      <a:pt x="109" y="28"/>
                    </a:lnTo>
                    <a:lnTo>
                      <a:pt x="104" y="33"/>
                    </a:lnTo>
                    <a:lnTo>
                      <a:pt x="75" y="22"/>
                    </a:lnTo>
                    <a:lnTo>
                      <a:pt x="66" y="12"/>
                    </a:lnTo>
                    <a:lnTo>
                      <a:pt x="56" y="22"/>
                    </a:lnTo>
                    <a:lnTo>
                      <a:pt x="46" y="22"/>
                    </a:lnTo>
                    <a:lnTo>
                      <a:pt x="37" y="22"/>
                    </a:lnTo>
                    <a:lnTo>
                      <a:pt x="27" y="12"/>
                    </a:lnTo>
                    <a:lnTo>
                      <a:pt x="17" y="12"/>
                    </a:lnTo>
                    <a:lnTo>
                      <a:pt x="8" y="2"/>
                    </a:lnTo>
                    <a:lnTo>
                      <a:pt x="0" y="0"/>
                    </a:lnTo>
                    <a:lnTo>
                      <a:pt x="3" y="31"/>
                    </a:lnTo>
                    <a:lnTo>
                      <a:pt x="13" y="64"/>
                    </a:lnTo>
                    <a:lnTo>
                      <a:pt x="24" y="61"/>
                    </a:lnTo>
                    <a:lnTo>
                      <a:pt x="25" y="70"/>
                    </a:lnTo>
                    <a:lnTo>
                      <a:pt x="41" y="87"/>
                    </a:lnTo>
                    <a:lnTo>
                      <a:pt x="38" y="103"/>
                    </a:lnTo>
                    <a:lnTo>
                      <a:pt x="36" y="118"/>
                    </a:lnTo>
                    <a:lnTo>
                      <a:pt x="39" y="130"/>
                    </a:lnTo>
                    <a:lnTo>
                      <a:pt x="49" y="154"/>
                    </a:lnTo>
                    <a:lnTo>
                      <a:pt x="62" y="177"/>
                    </a:lnTo>
                    <a:lnTo>
                      <a:pt x="89" y="222"/>
                    </a:lnTo>
                    <a:lnTo>
                      <a:pt x="126" y="270"/>
                    </a:lnTo>
                    <a:lnTo>
                      <a:pt x="164" y="306"/>
                    </a:lnTo>
                    <a:lnTo>
                      <a:pt x="177" y="306"/>
                    </a:lnTo>
                    <a:lnTo>
                      <a:pt x="186" y="307"/>
                    </a:lnTo>
                    <a:lnTo>
                      <a:pt x="210" y="313"/>
                    </a:lnTo>
                    <a:lnTo>
                      <a:pt x="235" y="340"/>
                    </a:lnTo>
                    <a:lnTo>
                      <a:pt x="251" y="366"/>
                    </a:lnTo>
                    <a:lnTo>
                      <a:pt x="268" y="383"/>
                    </a:lnTo>
                    <a:lnTo>
                      <a:pt x="285" y="409"/>
                    </a:lnTo>
                    <a:lnTo>
                      <a:pt x="336" y="437"/>
                    </a:lnTo>
                    <a:lnTo>
                      <a:pt x="385" y="457"/>
                    </a:lnTo>
                    <a:lnTo>
                      <a:pt x="410" y="466"/>
                    </a:lnTo>
                    <a:lnTo>
                      <a:pt x="453" y="480"/>
                    </a:lnTo>
                    <a:lnTo>
                      <a:pt x="474" y="485"/>
                    </a:lnTo>
                  </a:path>
                </a:pathLst>
              </a:custGeom>
              <a:noFill/>
              <a:ln w="1588">
                <a:solidFill>
                  <a:srgbClr val="1E845B"/>
                </a:solidFill>
                <a:round/>
                <a:headEnd/>
                <a:tailEnd/>
              </a:ln>
            </p:spPr>
            <p:txBody>
              <a:bodyPr/>
              <a:lstStyle/>
              <a:p>
                <a:endParaRPr lang="ru-RU"/>
              </a:p>
            </p:txBody>
          </p:sp>
          <p:sp>
            <p:nvSpPr>
              <p:cNvPr id="1057" name="Freeform 18"/>
              <p:cNvSpPr>
                <a:spLocks/>
              </p:cNvSpPr>
              <p:nvPr/>
            </p:nvSpPr>
            <p:spPr bwMode="auto">
              <a:xfrm>
                <a:off x="2185" y="1397"/>
                <a:ext cx="230" cy="471"/>
              </a:xfrm>
              <a:custGeom>
                <a:avLst/>
                <a:gdLst>
                  <a:gd name="T0" fmla="*/ 11 w 230"/>
                  <a:gd name="T1" fmla="*/ 431 h 471"/>
                  <a:gd name="T2" fmla="*/ 21 w 230"/>
                  <a:gd name="T3" fmla="*/ 432 h 471"/>
                  <a:gd name="T4" fmla="*/ 21 w 230"/>
                  <a:gd name="T5" fmla="*/ 451 h 471"/>
                  <a:gd name="T6" fmla="*/ 16 w 230"/>
                  <a:gd name="T7" fmla="*/ 465 h 471"/>
                  <a:gd name="T8" fmla="*/ 30 w 230"/>
                  <a:gd name="T9" fmla="*/ 471 h 471"/>
                  <a:gd name="T10" fmla="*/ 45 w 230"/>
                  <a:gd name="T11" fmla="*/ 446 h 471"/>
                  <a:gd name="T12" fmla="*/ 50 w 230"/>
                  <a:gd name="T13" fmla="*/ 413 h 471"/>
                  <a:gd name="T14" fmla="*/ 61 w 230"/>
                  <a:gd name="T15" fmla="*/ 384 h 471"/>
                  <a:gd name="T16" fmla="*/ 82 w 230"/>
                  <a:gd name="T17" fmla="*/ 345 h 471"/>
                  <a:gd name="T18" fmla="*/ 107 w 230"/>
                  <a:gd name="T19" fmla="*/ 322 h 471"/>
                  <a:gd name="T20" fmla="*/ 116 w 230"/>
                  <a:gd name="T21" fmla="*/ 302 h 471"/>
                  <a:gd name="T22" fmla="*/ 127 w 230"/>
                  <a:gd name="T23" fmla="*/ 284 h 471"/>
                  <a:gd name="T24" fmla="*/ 141 w 230"/>
                  <a:gd name="T25" fmla="*/ 279 h 471"/>
                  <a:gd name="T26" fmla="*/ 156 w 230"/>
                  <a:gd name="T27" fmla="*/ 264 h 471"/>
                  <a:gd name="T28" fmla="*/ 146 w 230"/>
                  <a:gd name="T29" fmla="*/ 255 h 471"/>
                  <a:gd name="T30" fmla="*/ 161 w 230"/>
                  <a:gd name="T31" fmla="*/ 212 h 471"/>
                  <a:gd name="T32" fmla="*/ 182 w 230"/>
                  <a:gd name="T33" fmla="*/ 202 h 471"/>
                  <a:gd name="T34" fmla="*/ 201 w 230"/>
                  <a:gd name="T35" fmla="*/ 183 h 471"/>
                  <a:gd name="T36" fmla="*/ 208 w 230"/>
                  <a:gd name="T37" fmla="*/ 140 h 471"/>
                  <a:gd name="T38" fmla="*/ 213 w 230"/>
                  <a:gd name="T39" fmla="*/ 127 h 471"/>
                  <a:gd name="T40" fmla="*/ 214 w 230"/>
                  <a:gd name="T41" fmla="*/ 98 h 471"/>
                  <a:gd name="T42" fmla="*/ 204 w 230"/>
                  <a:gd name="T43" fmla="*/ 87 h 471"/>
                  <a:gd name="T44" fmla="*/ 194 w 230"/>
                  <a:gd name="T45" fmla="*/ 96 h 471"/>
                  <a:gd name="T46" fmla="*/ 170 w 230"/>
                  <a:gd name="T47" fmla="*/ 129 h 471"/>
                  <a:gd name="T48" fmla="*/ 145 w 230"/>
                  <a:gd name="T49" fmla="*/ 163 h 471"/>
                  <a:gd name="T50" fmla="*/ 140 w 230"/>
                  <a:gd name="T51" fmla="*/ 149 h 471"/>
                  <a:gd name="T52" fmla="*/ 151 w 230"/>
                  <a:gd name="T53" fmla="*/ 110 h 471"/>
                  <a:gd name="T54" fmla="*/ 166 w 230"/>
                  <a:gd name="T55" fmla="*/ 86 h 471"/>
                  <a:gd name="T56" fmla="*/ 185 w 230"/>
                  <a:gd name="T57" fmla="*/ 86 h 471"/>
                  <a:gd name="T58" fmla="*/ 200 w 230"/>
                  <a:gd name="T59" fmla="*/ 72 h 471"/>
                  <a:gd name="T60" fmla="*/ 214 w 230"/>
                  <a:gd name="T61" fmla="*/ 67 h 471"/>
                  <a:gd name="T62" fmla="*/ 229 w 230"/>
                  <a:gd name="T63" fmla="*/ 45 h 471"/>
                  <a:gd name="T64" fmla="*/ 230 w 230"/>
                  <a:gd name="T65" fmla="*/ 16 h 471"/>
                  <a:gd name="T66" fmla="*/ 227 w 230"/>
                  <a:gd name="T67" fmla="*/ 0 h 471"/>
                  <a:gd name="T68" fmla="*/ 145 w 230"/>
                  <a:gd name="T69" fmla="*/ 82 h 471"/>
                  <a:gd name="T70" fmla="*/ 82 w 230"/>
                  <a:gd name="T71" fmla="*/ 173 h 471"/>
                  <a:gd name="T72" fmla="*/ 32 w 230"/>
                  <a:gd name="T73" fmla="*/ 280 h 471"/>
                  <a:gd name="T74" fmla="*/ 12 w 230"/>
                  <a:gd name="T75" fmla="*/ 357 h 471"/>
                  <a:gd name="T76" fmla="*/ 0 w 230"/>
                  <a:gd name="T77" fmla="*/ 462 h 47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30"/>
                  <a:gd name="T118" fmla="*/ 0 h 471"/>
                  <a:gd name="T119" fmla="*/ 230 w 230"/>
                  <a:gd name="T120" fmla="*/ 471 h 47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30" h="471">
                    <a:moveTo>
                      <a:pt x="0" y="462"/>
                    </a:moveTo>
                    <a:lnTo>
                      <a:pt x="11" y="431"/>
                    </a:lnTo>
                    <a:lnTo>
                      <a:pt x="16" y="425"/>
                    </a:lnTo>
                    <a:lnTo>
                      <a:pt x="21" y="432"/>
                    </a:lnTo>
                    <a:lnTo>
                      <a:pt x="16" y="436"/>
                    </a:lnTo>
                    <a:lnTo>
                      <a:pt x="21" y="451"/>
                    </a:lnTo>
                    <a:lnTo>
                      <a:pt x="16" y="456"/>
                    </a:lnTo>
                    <a:lnTo>
                      <a:pt x="16" y="465"/>
                    </a:lnTo>
                    <a:lnTo>
                      <a:pt x="20" y="470"/>
                    </a:lnTo>
                    <a:lnTo>
                      <a:pt x="30" y="471"/>
                    </a:lnTo>
                    <a:lnTo>
                      <a:pt x="40" y="461"/>
                    </a:lnTo>
                    <a:lnTo>
                      <a:pt x="45" y="446"/>
                    </a:lnTo>
                    <a:lnTo>
                      <a:pt x="50" y="422"/>
                    </a:lnTo>
                    <a:lnTo>
                      <a:pt x="50" y="413"/>
                    </a:lnTo>
                    <a:lnTo>
                      <a:pt x="56" y="398"/>
                    </a:lnTo>
                    <a:lnTo>
                      <a:pt x="61" y="384"/>
                    </a:lnTo>
                    <a:lnTo>
                      <a:pt x="66" y="369"/>
                    </a:lnTo>
                    <a:lnTo>
                      <a:pt x="82" y="345"/>
                    </a:lnTo>
                    <a:lnTo>
                      <a:pt x="95" y="341"/>
                    </a:lnTo>
                    <a:lnTo>
                      <a:pt x="107" y="322"/>
                    </a:lnTo>
                    <a:lnTo>
                      <a:pt x="116" y="312"/>
                    </a:lnTo>
                    <a:lnTo>
                      <a:pt x="116" y="302"/>
                    </a:lnTo>
                    <a:lnTo>
                      <a:pt x="122" y="298"/>
                    </a:lnTo>
                    <a:lnTo>
                      <a:pt x="127" y="284"/>
                    </a:lnTo>
                    <a:lnTo>
                      <a:pt x="131" y="288"/>
                    </a:lnTo>
                    <a:lnTo>
                      <a:pt x="141" y="279"/>
                    </a:lnTo>
                    <a:lnTo>
                      <a:pt x="151" y="269"/>
                    </a:lnTo>
                    <a:lnTo>
                      <a:pt x="156" y="264"/>
                    </a:lnTo>
                    <a:lnTo>
                      <a:pt x="151" y="260"/>
                    </a:lnTo>
                    <a:lnTo>
                      <a:pt x="146" y="255"/>
                    </a:lnTo>
                    <a:lnTo>
                      <a:pt x="157" y="235"/>
                    </a:lnTo>
                    <a:lnTo>
                      <a:pt x="161" y="212"/>
                    </a:lnTo>
                    <a:lnTo>
                      <a:pt x="172" y="202"/>
                    </a:lnTo>
                    <a:lnTo>
                      <a:pt x="182" y="202"/>
                    </a:lnTo>
                    <a:lnTo>
                      <a:pt x="196" y="188"/>
                    </a:lnTo>
                    <a:lnTo>
                      <a:pt x="201" y="183"/>
                    </a:lnTo>
                    <a:lnTo>
                      <a:pt x="208" y="151"/>
                    </a:lnTo>
                    <a:lnTo>
                      <a:pt x="208" y="140"/>
                    </a:lnTo>
                    <a:lnTo>
                      <a:pt x="208" y="130"/>
                    </a:lnTo>
                    <a:lnTo>
                      <a:pt x="213" y="127"/>
                    </a:lnTo>
                    <a:lnTo>
                      <a:pt x="213" y="117"/>
                    </a:lnTo>
                    <a:lnTo>
                      <a:pt x="214" y="98"/>
                    </a:lnTo>
                    <a:lnTo>
                      <a:pt x="209" y="93"/>
                    </a:lnTo>
                    <a:lnTo>
                      <a:pt x="204" y="87"/>
                    </a:lnTo>
                    <a:lnTo>
                      <a:pt x="199" y="93"/>
                    </a:lnTo>
                    <a:lnTo>
                      <a:pt x="194" y="96"/>
                    </a:lnTo>
                    <a:lnTo>
                      <a:pt x="185" y="106"/>
                    </a:lnTo>
                    <a:lnTo>
                      <a:pt x="170" y="129"/>
                    </a:lnTo>
                    <a:lnTo>
                      <a:pt x="160" y="149"/>
                    </a:lnTo>
                    <a:lnTo>
                      <a:pt x="145" y="163"/>
                    </a:lnTo>
                    <a:lnTo>
                      <a:pt x="140" y="168"/>
                    </a:lnTo>
                    <a:lnTo>
                      <a:pt x="140" y="149"/>
                    </a:lnTo>
                    <a:lnTo>
                      <a:pt x="145" y="134"/>
                    </a:lnTo>
                    <a:lnTo>
                      <a:pt x="151" y="110"/>
                    </a:lnTo>
                    <a:lnTo>
                      <a:pt x="160" y="91"/>
                    </a:lnTo>
                    <a:lnTo>
                      <a:pt x="166" y="86"/>
                    </a:lnTo>
                    <a:lnTo>
                      <a:pt x="175" y="86"/>
                    </a:lnTo>
                    <a:lnTo>
                      <a:pt x="185" y="86"/>
                    </a:lnTo>
                    <a:lnTo>
                      <a:pt x="190" y="72"/>
                    </a:lnTo>
                    <a:lnTo>
                      <a:pt x="200" y="72"/>
                    </a:lnTo>
                    <a:lnTo>
                      <a:pt x="204" y="67"/>
                    </a:lnTo>
                    <a:lnTo>
                      <a:pt x="214" y="67"/>
                    </a:lnTo>
                    <a:lnTo>
                      <a:pt x="224" y="48"/>
                    </a:lnTo>
                    <a:lnTo>
                      <a:pt x="229" y="45"/>
                    </a:lnTo>
                    <a:lnTo>
                      <a:pt x="229" y="24"/>
                    </a:lnTo>
                    <a:lnTo>
                      <a:pt x="230" y="16"/>
                    </a:lnTo>
                    <a:lnTo>
                      <a:pt x="229" y="12"/>
                    </a:lnTo>
                    <a:lnTo>
                      <a:pt x="227" y="0"/>
                    </a:lnTo>
                    <a:lnTo>
                      <a:pt x="187" y="38"/>
                    </a:lnTo>
                    <a:lnTo>
                      <a:pt x="145" y="82"/>
                    </a:lnTo>
                    <a:lnTo>
                      <a:pt x="104" y="139"/>
                    </a:lnTo>
                    <a:lnTo>
                      <a:pt x="82" y="173"/>
                    </a:lnTo>
                    <a:lnTo>
                      <a:pt x="48" y="244"/>
                    </a:lnTo>
                    <a:lnTo>
                      <a:pt x="32" y="280"/>
                    </a:lnTo>
                    <a:lnTo>
                      <a:pt x="22" y="322"/>
                    </a:lnTo>
                    <a:lnTo>
                      <a:pt x="12" y="357"/>
                    </a:lnTo>
                    <a:lnTo>
                      <a:pt x="7" y="396"/>
                    </a:lnTo>
                    <a:lnTo>
                      <a:pt x="0" y="462"/>
                    </a:lnTo>
                    <a:close/>
                  </a:path>
                </a:pathLst>
              </a:custGeom>
              <a:solidFill>
                <a:srgbClr val="1E845B"/>
              </a:solidFill>
              <a:ln w="9525">
                <a:noFill/>
                <a:round/>
                <a:headEnd/>
                <a:tailEnd/>
              </a:ln>
            </p:spPr>
            <p:txBody>
              <a:bodyPr/>
              <a:lstStyle/>
              <a:p>
                <a:endParaRPr lang="ru-RU"/>
              </a:p>
            </p:txBody>
          </p:sp>
          <p:sp>
            <p:nvSpPr>
              <p:cNvPr id="1058" name="Freeform 19"/>
              <p:cNvSpPr>
                <a:spLocks/>
              </p:cNvSpPr>
              <p:nvPr/>
            </p:nvSpPr>
            <p:spPr bwMode="auto">
              <a:xfrm>
                <a:off x="2185" y="1397"/>
                <a:ext cx="230" cy="471"/>
              </a:xfrm>
              <a:custGeom>
                <a:avLst/>
                <a:gdLst>
                  <a:gd name="T0" fmla="*/ 11 w 230"/>
                  <a:gd name="T1" fmla="*/ 431 h 471"/>
                  <a:gd name="T2" fmla="*/ 21 w 230"/>
                  <a:gd name="T3" fmla="*/ 432 h 471"/>
                  <a:gd name="T4" fmla="*/ 21 w 230"/>
                  <a:gd name="T5" fmla="*/ 451 h 471"/>
                  <a:gd name="T6" fmla="*/ 16 w 230"/>
                  <a:gd name="T7" fmla="*/ 465 h 471"/>
                  <a:gd name="T8" fmla="*/ 30 w 230"/>
                  <a:gd name="T9" fmla="*/ 471 h 471"/>
                  <a:gd name="T10" fmla="*/ 45 w 230"/>
                  <a:gd name="T11" fmla="*/ 446 h 471"/>
                  <a:gd name="T12" fmla="*/ 50 w 230"/>
                  <a:gd name="T13" fmla="*/ 413 h 471"/>
                  <a:gd name="T14" fmla="*/ 61 w 230"/>
                  <a:gd name="T15" fmla="*/ 384 h 471"/>
                  <a:gd name="T16" fmla="*/ 82 w 230"/>
                  <a:gd name="T17" fmla="*/ 345 h 471"/>
                  <a:gd name="T18" fmla="*/ 107 w 230"/>
                  <a:gd name="T19" fmla="*/ 322 h 471"/>
                  <a:gd name="T20" fmla="*/ 116 w 230"/>
                  <a:gd name="T21" fmla="*/ 302 h 471"/>
                  <a:gd name="T22" fmla="*/ 127 w 230"/>
                  <a:gd name="T23" fmla="*/ 284 h 471"/>
                  <a:gd name="T24" fmla="*/ 141 w 230"/>
                  <a:gd name="T25" fmla="*/ 279 h 471"/>
                  <a:gd name="T26" fmla="*/ 156 w 230"/>
                  <a:gd name="T27" fmla="*/ 264 h 471"/>
                  <a:gd name="T28" fmla="*/ 146 w 230"/>
                  <a:gd name="T29" fmla="*/ 255 h 471"/>
                  <a:gd name="T30" fmla="*/ 161 w 230"/>
                  <a:gd name="T31" fmla="*/ 212 h 471"/>
                  <a:gd name="T32" fmla="*/ 182 w 230"/>
                  <a:gd name="T33" fmla="*/ 202 h 471"/>
                  <a:gd name="T34" fmla="*/ 201 w 230"/>
                  <a:gd name="T35" fmla="*/ 183 h 471"/>
                  <a:gd name="T36" fmla="*/ 208 w 230"/>
                  <a:gd name="T37" fmla="*/ 140 h 471"/>
                  <a:gd name="T38" fmla="*/ 213 w 230"/>
                  <a:gd name="T39" fmla="*/ 127 h 471"/>
                  <a:gd name="T40" fmla="*/ 214 w 230"/>
                  <a:gd name="T41" fmla="*/ 98 h 471"/>
                  <a:gd name="T42" fmla="*/ 204 w 230"/>
                  <a:gd name="T43" fmla="*/ 87 h 471"/>
                  <a:gd name="T44" fmla="*/ 194 w 230"/>
                  <a:gd name="T45" fmla="*/ 96 h 471"/>
                  <a:gd name="T46" fmla="*/ 170 w 230"/>
                  <a:gd name="T47" fmla="*/ 129 h 471"/>
                  <a:gd name="T48" fmla="*/ 145 w 230"/>
                  <a:gd name="T49" fmla="*/ 163 h 471"/>
                  <a:gd name="T50" fmla="*/ 140 w 230"/>
                  <a:gd name="T51" fmla="*/ 149 h 471"/>
                  <a:gd name="T52" fmla="*/ 151 w 230"/>
                  <a:gd name="T53" fmla="*/ 110 h 471"/>
                  <a:gd name="T54" fmla="*/ 166 w 230"/>
                  <a:gd name="T55" fmla="*/ 86 h 471"/>
                  <a:gd name="T56" fmla="*/ 185 w 230"/>
                  <a:gd name="T57" fmla="*/ 86 h 471"/>
                  <a:gd name="T58" fmla="*/ 200 w 230"/>
                  <a:gd name="T59" fmla="*/ 72 h 471"/>
                  <a:gd name="T60" fmla="*/ 214 w 230"/>
                  <a:gd name="T61" fmla="*/ 67 h 471"/>
                  <a:gd name="T62" fmla="*/ 229 w 230"/>
                  <a:gd name="T63" fmla="*/ 45 h 471"/>
                  <a:gd name="T64" fmla="*/ 230 w 230"/>
                  <a:gd name="T65" fmla="*/ 16 h 471"/>
                  <a:gd name="T66" fmla="*/ 227 w 230"/>
                  <a:gd name="T67" fmla="*/ 0 h 471"/>
                  <a:gd name="T68" fmla="*/ 145 w 230"/>
                  <a:gd name="T69" fmla="*/ 82 h 471"/>
                  <a:gd name="T70" fmla="*/ 82 w 230"/>
                  <a:gd name="T71" fmla="*/ 173 h 471"/>
                  <a:gd name="T72" fmla="*/ 32 w 230"/>
                  <a:gd name="T73" fmla="*/ 280 h 471"/>
                  <a:gd name="T74" fmla="*/ 12 w 230"/>
                  <a:gd name="T75" fmla="*/ 357 h 471"/>
                  <a:gd name="T76" fmla="*/ 0 w 230"/>
                  <a:gd name="T77" fmla="*/ 462 h 47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30"/>
                  <a:gd name="T118" fmla="*/ 0 h 471"/>
                  <a:gd name="T119" fmla="*/ 230 w 230"/>
                  <a:gd name="T120" fmla="*/ 471 h 47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30" h="471">
                    <a:moveTo>
                      <a:pt x="0" y="462"/>
                    </a:moveTo>
                    <a:lnTo>
                      <a:pt x="11" y="431"/>
                    </a:lnTo>
                    <a:lnTo>
                      <a:pt x="16" y="425"/>
                    </a:lnTo>
                    <a:lnTo>
                      <a:pt x="21" y="432"/>
                    </a:lnTo>
                    <a:lnTo>
                      <a:pt x="16" y="436"/>
                    </a:lnTo>
                    <a:lnTo>
                      <a:pt x="21" y="451"/>
                    </a:lnTo>
                    <a:lnTo>
                      <a:pt x="16" y="456"/>
                    </a:lnTo>
                    <a:lnTo>
                      <a:pt x="16" y="465"/>
                    </a:lnTo>
                    <a:lnTo>
                      <a:pt x="20" y="470"/>
                    </a:lnTo>
                    <a:lnTo>
                      <a:pt x="30" y="471"/>
                    </a:lnTo>
                    <a:lnTo>
                      <a:pt x="40" y="461"/>
                    </a:lnTo>
                    <a:lnTo>
                      <a:pt x="45" y="446"/>
                    </a:lnTo>
                    <a:lnTo>
                      <a:pt x="50" y="422"/>
                    </a:lnTo>
                    <a:lnTo>
                      <a:pt x="50" y="413"/>
                    </a:lnTo>
                    <a:lnTo>
                      <a:pt x="56" y="398"/>
                    </a:lnTo>
                    <a:lnTo>
                      <a:pt x="61" y="384"/>
                    </a:lnTo>
                    <a:lnTo>
                      <a:pt x="66" y="369"/>
                    </a:lnTo>
                    <a:lnTo>
                      <a:pt x="82" y="345"/>
                    </a:lnTo>
                    <a:lnTo>
                      <a:pt x="95" y="341"/>
                    </a:lnTo>
                    <a:lnTo>
                      <a:pt x="107" y="322"/>
                    </a:lnTo>
                    <a:lnTo>
                      <a:pt x="116" y="312"/>
                    </a:lnTo>
                    <a:lnTo>
                      <a:pt x="116" y="302"/>
                    </a:lnTo>
                    <a:lnTo>
                      <a:pt x="122" y="298"/>
                    </a:lnTo>
                    <a:lnTo>
                      <a:pt x="127" y="284"/>
                    </a:lnTo>
                    <a:lnTo>
                      <a:pt x="131" y="288"/>
                    </a:lnTo>
                    <a:lnTo>
                      <a:pt x="141" y="279"/>
                    </a:lnTo>
                    <a:lnTo>
                      <a:pt x="151" y="269"/>
                    </a:lnTo>
                    <a:lnTo>
                      <a:pt x="156" y="264"/>
                    </a:lnTo>
                    <a:lnTo>
                      <a:pt x="151" y="260"/>
                    </a:lnTo>
                    <a:lnTo>
                      <a:pt x="146" y="255"/>
                    </a:lnTo>
                    <a:lnTo>
                      <a:pt x="157" y="235"/>
                    </a:lnTo>
                    <a:lnTo>
                      <a:pt x="161" y="212"/>
                    </a:lnTo>
                    <a:lnTo>
                      <a:pt x="172" y="202"/>
                    </a:lnTo>
                    <a:lnTo>
                      <a:pt x="182" y="202"/>
                    </a:lnTo>
                    <a:lnTo>
                      <a:pt x="196" y="188"/>
                    </a:lnTo>
                    <a:lnTo>
                      <a:pt x="201" y="183"/>
                    </a:lnTo>
                    <a:lnTo>
                      <a:pt x="208" y="151"/>
                    </a:lnTo>
                    <a:lnTo>
                      <a:pt x="208" y="140"/>
                    </a:lnTo>
                    <a:lnTo>
                      <a:pt x="208" y="130"/>
                    </a:lnTo>
                    <a:lnTo>
                      <a:pt x="213" y="127"/>
                    </a:lnTo>
                    <a:lnTo>
                      <a:pt x="213" y="117"/>
                    </a:lnTo>
                    <a:lnTo>
                      <a:pt x="214" y="98"/>
                    </a:lnTo>
                    <a:lnTo>
                      <a:pt x="209" y="93"/>
                    </a:lnTo>
                    <a:lnTo>
                      <a:pt x="204" y="87"/>
                    </a:lnTo>
                    <a:lnTo>
                      <a:pt x="199" y="93"/>
                    </a:lnTo>
                    <a:lnTo>
                      <a:pt x="194" y="96"/>
                    </a:lnTo>
                    <a:lnTo>
                      <a:pt x="185" y="106"/>
                    </a:lnTo>
                    <a:lnTo>
                      <a:pt x="170" y="129"/>
                    </a:lnTo>
                    <a:lnTo>
                      <a:pt x="160" y="149"/>
                    </a:lnTo>
                    <a:lnTo>
                      <a:pt x="145" y="163"/>
                    </a:lnTo>
                    <a:lnTo>
                      <a:pt x="140" y="168"/>
                    </a:lnTo>
                    <a:lnTo>
                      <a:pt x="140" y="149"/>
                    </a:lnTo>
                    <a:lnTo>
                      <a:pt x="145" y="134"/>
                    </a:lnTo>
                    <a:lnTo>
                      <a:pt x="151" y="110"/>
                    </a:lnTo>
                    <a:lnTo>
                      <a:pt x="160" y="91"/>
                    </a:lnTo>
                    <a:lnTo>
                      <a:pt x="166" y="86"/>
                    </a:lnTo>
                    <a:lnTo>
                      <a:pt x="175" y="86"/>
                    </a:lnTo>
                    <a:lnTo>
                      <a:pt x="185" y="86"/>
                    </a:lnTo>
                    <a:lnTo>
                      <a:pt x="190" y="72"/>
                    </a:lnTo>
                    <a:lnTo>
                      <a:pt x="200" y="72"/>
                    </a:lnTo>
                    <a:lnTo>
                      <a:pt x="204" y="67"/>
                    </a:lnTo>
                    <a:lnTo>
                      <a:pt x="214" y="67"/>
                    </a:lnTo>
                    <a:lnTo>
                      <a:pt x="224" y="48"/>
                    </a:lnTo>
                    <a:lnTo>
                      <a:pt x="229" y="45"/>
                    </a:lnTo>
                    <a:lnTo>
                      <a:pt x="229" y="24"/>
                    </a:lnTo>
                    <a:lnTo>
                      <a:pt x="230" y="16"/>
                    </a:lnTo>
                    <a:lnTo>
                      <a:pt x="229" y="12"/>
                    </a:lnTo>
                    <a:lnTo>
                      <a:pt x="227" y="0"/>
                    </a:lnTo>
                    <a:lnTo>
                      <a:pt x="187" y="38"/>
                    </a:lnTo>
                    <a:lnTo>
                      <a:pt x="145" y="82"/>
                    </a:lnTo>
                    <a:lnTo>
                      <a:pt x="104" y="139"/>
                    </a:lnTo>
                    <a:lnTo>
                      <a:pt x="82" y="173"/>
                    </a:lnTo>
                    <a:lnTo>
                      <a:pt x="48" y="244"/>
                    </a:lnTo>
                    <a:lnTo>
                      <a:pt x="32" y="280"/>
                    </a:lnTo>
                    <a:lnTo>
                      <a:pt x="22" y="322"/>
                    </a:lnTo>
                    <a:lnTo>
                      <a:pt x="12" y="357"/>
                    </a:lnTo>
                    <a:lnTo>
                      <a:pt x="7" y="396"/>
                    </a:lnTo>
                    <a:lnTo>
                      <a:pt x="0" y="462"/>
                    </a:lnTo>
                  </a:path>
                </a:pathLst>
              </a:custGeom>
              <a:noFill/>
              <a:ln w="1588">
                <a:solidFill>
                  <a:srgbClr val="1E845B"/>
                </a:solidFill>
                <a:round/>
                <a:headEnd/>
                <a:tailEnd/>
              </a:ln>
            </p:spPr>
            <p:txBody>
              <a:bodyPr/>
              <a:lstStyle/>
              <a:p>
                <a:endParaRPr lang="ru-RU"/>
              </a:p>
            </p:txBody>
          </p:sp>
          <p:sp>
            <p:nvSpPr>
              <p:cNvPr id="1059" name="Freeform 20"/>
              <p:cNvSpPr>
                <a:spLocks/>
              </p:cNvSpPr>
              <p:nvPr/>
            </p:nvSpPr>
            <p:spPr bwMode="auto">
              <a:xfrm>
                <a:off x="2195" y="1886"/>
                <a:ext cx="53" cy="44"/>
              </a:xfrm>
              <a:custGeom>
                <a:avLst/>
                <a:gdLst>
                  <a:gd name="T0" fmla="*/ 5 w 53"/>
                  <a:gd name="T1" fmla="*/ 15 h 44"/>
                  <a:gd name="T2" fmla="*/ 0 w 53"/>
                  <a:gd name="T3" fmla="*/ 10 h 44"/>
                  <a:gd name="T4" fmla="*/ 10 w 53"/>
                  <a:gd name="T5" fmla="*/ 0 h 44"/>
                  <a:gd name="T6" fmla="*/ 15 w 53"/>
                  <a:gd name="T7" fmla="*/ 5 h 44"/>
                  <a:gd name="T8" fmla="*/ 25 w 53"/>
                  <a:gd name="T9" fmla="*/ 6 h 44"/>
                  <a:gd name="T10" fmla="*/ 29 w 53"/>
                  <a:gd name="T11" fmla="*/ 10 h 44"/>
                  <a:gd name="T12" fmla="*/ 34 w 53"/>
                  <a:gd name="T13" fmla="*/ 15 h 44"/>
                  <a:gd name="T14" fmla="*/ 39 w 53"/>
                  <a:gd name="T15" fmla="*/ 20 h 44"/>
                  <a:gd name="T16" fmla="*/ 48 w 53"/>
                  <a:gd name="T17" fmla="*/ 20 h 44"/>
                  <a:gd name="T18" fmla="*/ 53 w 53"/>
                  <a:gd name="T19" fmla="*/ 35 h 44"/>
                  <a:gd name="T20" fmla="*/ 48 w 53"/>
                  <a:gd name="T21" fmla="*/ 40 h 44"/>
                  <a:gd name="T22" fmla="*/ 43 w 53"/>
                  <a:gd name="T23" fmla="*/ 44 h 44"/>
                  <a:gd name="T24" fmla="*/ 38 w 53"/>
                  <a:gd name="T25" fmla="*/ 40 h 44"/>
                  <a:gd name="T26" fmla="*/ 27 w 53"/>
                  <a:gd name="T27" fmla="*/ 39 h 44"/>
                  <a:gd name="T28" fmla="*/ 19 w 53"/>
                  <a:gd name="T29" fmla="*/ 30 h 44"/>
                  <a:gd name="T30" fmla="*/ 10 w 53"/>
                  <a:gd name="T31" fmla="*/ 29 h 44"/>
                  <a:gd name="T32" fmla="*/ 10 w 53"/>
                  <a:gd name="T33" fmla="*/ 20 h 44"/>
                  <a:gd name="T34" fmla="*/ 5 w 53"/>
                  <a:gd name="T35" fmla="*/ 15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44"/>
                  <a:gd name="T56" fmla="*/ 53 w 53"/>
                  <a:gd name="T57" fmla="*/ 44 h 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44">
                    <a:moveTo>
                      <a:pt x="5" y="15"/>
                    </a:moveTo>
                    <a:lnTo>
                      <a:pt x="0" y="10"/>
                    </a:lnTo>
                    <a:lnTo>
                      <a:pt x="10" y="0"/>
                    </a:lnTo>
                    <a:lnTo>
                      <a:pt x="15" y="5"/>
                    </a:lnTo>
                    <a:lnTo>
                      <a:pt x="25" y="6"/>
                    </a:lnTo>
                    <a:lnTo>
                      <a:pt x="29" y="10"/>
                    </a:lnTo>
                    <a:lnTo>
                      <a:pt x="34" y="15"/>
                    </a:lnTo>
                    <a:lnTo>
                      <a:pt x="39" y="20"/>
                    </a:lnTo>
                    <a:lnTo>
                      <a:pt x="48" y="20"/>
                    </a:lnTo>
                    <a:lnTo>
                      <a:pt x="53" y="35"/>
                    </a:lnTo>
                    <a:lnTo>
                      <a:pt x="48" y="40"/>
                    </a:lnTo>
                    <a:lnTo>
                      <a:pt x="43" y="44"/>
                    </a:lnTo>
                    <a:lnTo>
                      <a:pt x="38" y="40"/>
                    </a:lnTo>
                    <a:lnTo>
                      <a:pt x="27" y="39"/>
                    </a:lnTo>
                    <a:lnTo>
                      <a:pt x="19" y="30"/>
                    </a:lnTo>
                    <a:lnTo>
                      <a:pt x="10" y="29"/>
                    </a:lnTo>
                    <a:lnTo>
                      <a:pt x="10" y="20"/>
                    </a:lnTo>
                    <a:lnTo>
                      <a:pt x="5" y="15"/>
                    </a:lnTo>
                    <a:close/>
                  </a:path>
                </a:pathLst>
              </a:custGeom>
              <a:solidFill>
                <a:srgbClr val="1E845B"/>
              </a:solidFill>
              <a:ln w="9525">
                <a:noFill/>
                <a:round/>
                <a:headEnd/>
                <a:tailEnd/>
              </a:ln>
            </p:spPr>
            <p:txBody>
              <a:bodyPr/>
              <a:lstStyle/>
              <a:p>
                <a:endParaRPr lang="ru-RU"/>
              </a:p>
            </p:txBody>
          </p:sp>
          <p:sp>
            <p:nvSpPr>
              <p:cNvPr id="1060" name="Freeform 21"/>
              <p:cNvSpPr>
                <a:spLocks/>
              </p:cNvSpPr>
              <p:nvPr/>
            </p:nvSpPr>
            <p:spPr bwMode="auto">
              <a:xfrm>
                <a:off x="2195" y="1886"/>
                <a:ext cx="53" cy="44"/>
              </a:xfrm>
              <a:custGeom>
                <a:avLst/>
                <a:gdLst>
                  <a:gd name="T0" fmla="*/ 5 w 53"/>
                  <a:gd name="T1" fmla="*/ 15 h 44"/>
                  <a:gd name="T2" fmla="*/ 0 w 53"/>
                  <a:gd name="T3" fmla="*/ 10 h 44"/>
                  <a:gd name="T4" fmla="*/ 10 w 53"/>
                  <a:gd name="T5" fmla="*/ 0 h 44"/>
                  <a:gd name="T6" fmla="*/ 15 w 53"/>
                  <a:gd name="T7" fmla="*/ 5 h 44"/>
                  <a:gd name="T8" fmla="*/ 25 w 53"/>
                  <a:gd name="T9" fmla="*/ 6 h 44"/>
                  <a:gd name="T10" fmla="*/ 29 w 53"/>
                  <a:gd name="T11" fmla="*/ 10 h 44"/>
                  <a:gd name="T12" fmla="*/ 34 w 53"/>
                  <a:gd name="T13" fmla="*/ 15 h 44"/>
                  <a:gd name="T14" fmla="*/ 39 w 53"/>
                  <a:gd name="T15" fmla="*/ 20 h 44"/>
                  <a:gd name="T16" fmla="*/ 48 w 53"/>
                  <a:gd name="T17" fmla="*/ 20 h 44"/>
                  <a:gd name="T18" fmla="*/ 53 w 53"/>
                  <a:gd name="T19" fmla="*/ 35 h 44"/>
                  <a:gd name="T20" fmla="*/ 48 w 53"/>
                  <a:gd name="T21" fmla="*/ 40 h 44"/>
                  <a:gd name="T22" fmla="*/ 43 w 53"/>
                  <a:gd name="T23" fmla="*/ 44 h 44"/>
                  <a:gd name="T24" fmla="*/ 38 w 53"/>
                  <a:gd name="T25" fmla="*/ 40 h 44"/>
                  <a:gd name="T26" fmla="*/ 27 w 53"/>
                  <a:gd name="T27" fmla="*/ 39 h 44"/>
                  <a:gd name="T28" fmla="*/ 19 w 53"/>
                  <a:gd name="T29" fmla="*/ 30 h 44"/>
                  <a:gd name="T30" fmla="*/ 10 w 53"/>
                  <a:gd name="T31" fmla="*/ 29 h 44"/>
                  <a:gd name="T32" fmla="*/ 10 w 53"/>
                  <a:gd name="T33" fmla="*/ 20 h 44"/>
                  <a:gd name="T34" fmla="*/ 5 w 53"/>
                  <a:gd name="T35" fmla="*/ 15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
                  <a:gd name="T55" fmla="*/ 0 h 44"/>
                  <a:gd name="T56" fmla="*/ 53 w 53"/>
                  <a:gd name="T57" fmla="*/ 44 h 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 h="44">
                    <a:moveTo>
                      <a:pt x="5" y="15"/>
                    </a:moveTo>
                    <a:lnTo>
                      <a:pt x="0" y="10"/>
                    </a:lnTo>
                    <a:lnTo>
                      <a:pt x="10" y="0"/>
                    </a:lnTo>
                    <a:lnTo>
                      <a:pt x="15" y="5"/>
                    </a:lnTo>
                    <a:lnTo>
                      <a:pt x="25" y="6"/>
                    </a:lnTo>
                    <a:lnTo>
                      <a:pt x="29" y="10"/>
                    </a:lnTo>
                    <a:lnTo>
                      <a:pt x="34" y="15"/>
                    </a:lnTo>
                    <a:lnTo>
                      <a:pt x="39" y="20"/>
                    </a:lnTo>
                    <a:lnTo>
                      <a:pt x="48" y="20"/>
                    </a:lnTo>
                    <a:lnTo>
                      <a:pt x="53" y="35"/>
                    </a:lnTo>
                    <a:lnTo>
                      <a:pt x="48" y="40"/>
                    </a:lnTo>
                    <a:lnTo>
                      <a:pt x="43" y="44"/>
                    </a:lnTo>
                    <a:lnTo>
                      <a:pt x="38" y="40"/>
                    </a:lnTo>
                    <a:lnTo>
                      <a:pt x="27" y="39"/>
                    </a:lnTo>
                    <a:lnTo>
                      <a:pt x="19" y="30"/>
                    </a:lnTo>
                    <a:lnTo>
                      <a:pt x="10" y="29"/>
                    </a:lnTo>
                    <a:lnTo>
                      <a:pt x="10" y="20"/>
                    </a:lnTo>
                    <a:lnTo>
                      <a:pt x="5" y="15"/>
                    </a:lnTo>
                  </a:path>
                </a:pathLst>
              </a:custGeom>
              <a:noFill/>
              <a:ln w="1588">
                <a:solidFill>
                  <a:srgbClr val="1E845B"/>
                </a:solidFill>
                <a:round/>
                <a:headEnd/>
                <a:tailEnd/>
              </a:ln>
            </p:spPr>
            <p:txBody>
              <a:bodyPr/>
              <a:lstStyle/>
              <a:p>
                <a:endParaRPr lang="ru-RU"/>
              </a:p>
            </p:txBody>
          </p:sp>
          <p:sp>
            <p:nvSpPr>
              <p:cNvPr id="1061" name="Freeform 22"/>
              <p:cNvSpPr>
                <a:spLocks/>
              </p:cNvSpPr>
              <p:nvPr/>
            </p:nvSpPr>
            <p:spPr bwMode="auto">
              <a:xfrm>
                <a:off x="2351" y="1613"/>
                <a:ext cx="44" cy="39"/>
              </a:xfrm>
              <a:custGeom>
                <a:avLst/>
                <a:gdLst>
                  <a:gd name="T0" fmla="*/ 5 w 44"/>
                  <a:gd name="T1" fmla="*/ 34 h 39"/>
                  <a:gd name="T2" fmla="*/ 0 w 44"/>
                  <a:gd name="T3" fmla="*/ 29 h 39"/>
                  <a:gd name="T4" fmla="*/ 0 w 44"/>
                  <a:gd name="T5" fmla="*/ 19 h 39"/>
                  <a:gd name="T6" fmla="*/ 10 w 44"/>
                  <a:gd name="T7" fmla="*/ 10 h 39"/>
                  <a:gd name="T8" fmla="*/ 20 w 44"/>
                  <a:gd name="T9" fmla="*/ 0 h 39"/>
                  <a:gd name="T10" fmla="*/ 25 w 44"/>
                  <a:gd name="T11" fmla="*/ 6 h 39"/>
                  <a:gd name="T12" fmla="*/ 30 w 44"/>
                  <a:gd name="T13" fmla="*/ 1 h 39"/>
                  <a:gd name="T14" fmla="*/ 34 w 44"/>
                  <a:gd name="T15" fmla="*/ 6 h 39"/>
                  <a:gd name="T16" fmla="*/ 39 w 44"/>
                  <a:gd name="T17" fmla="*/ 11 h 39"/>
                  <a:gd name="T18" fmla="*/ 44 w 44"/>
                  <a:gd name="T19" fmla="*/ 17 h 39"/>
                  <a:gd name="T20" fmla="*/ 39 w 44"/>
                  <a:gd name="T21" fmla="*/ 20 h 39"/>
                  <a:gd name="T22" fmla="*/ 33 w 44"/>
                  <a:gd name="T23" fmla="*/ 35 h 39"/>
                  <a:gd name="T24" fmla="*/ 29 w 44"/>
                  <a:gd name="T25" fmla="*/ 30 h 39"/>
                  <a:gd name="T26" fmla="*/ 24 w 44"/>
                  <a:gd name="T27" fmla="*/ 35 h 39"/>
                  <a:gd name="T28" fmla="*/ 15 w 44"/>
                  <a:gd name="T29" fmla="*/ 34 h 39"/>
                  <a:gd name="T30" fmla="*/ 10 w 44"/>
                  <a:gd name="T31" fmla="*/ 39 h 39"/>
                  <a:gd name="T32" fmla="*/ 5 w 44"/>
                  <a:gd name="T33" fmla="*/ 34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39"/>
                  <a:gd name="T53" fmla="*/ 44 w 44"/>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39">
                    <a:moveTo>
                      <a:pt x="5" y="34"/>
                    </a:moveTo>
                    <a:lnTo>
                      <a:pt x="0" y="29"/>
                    </a:lnTo>
                    <a:lnTo>
                      <a:pt x="0" y="19"/>
                    </a:lnTo>
                    <a:lnTo>
                      <a:pt x="10" y="10"/>
                    </a:lnTo>
                    <a:lnTo>
                      <a:pt x="20" y="0"/>
                    </a:lnTo>
                    <a:lnTo>
                      <a:pt x="25" y="6"/>
                    </a:lnTo>
                    <a:lnTo>
                      <a:pt x="30" y="1"/>
                    </a:lnTo>
                    <a:lnTo>
                      <a:pt x="34" y="6"/>
                    </a:lnTo>
                    <a:lnTo>
                      <a:pt x="39" y="11"/>
                    </a:lnTo>
                    <a:lnTo>
                      <a:pt x="44" y="17"/>
                    </a:lnTo>
                    <a:lnTo>
                      <a:pt x="39" y="20"/>
                    </a:lnTo>
                    <a:lnTo>
                      <a:pt x="33" y="35"/>
                    </a:lnTo>
                    <a:lnTo>
                      <a:pt x="29" y="30"/>
                    </a:lnTo>
                    <a:lnTo>
                      <a:pt x="24" y="35"/>
                    </a:lnTo>
                    <a:lnTo>
                      <a:pt x="15" y="34"/>
                    </a:lnTo>
                    <a:lnTo>
                      <a:pt x="10" y="39"/>
                    </a:lnTo>
                    <a:lnTo>
                      <a:pt x="5" y="34"/>
                    </a:lnTo>
                    <a:close/>
                  </a:path>
                </a:pathLst>
              </a:custGeom>
              <a:solidFill>
                <a:srgbClr val="1E845B"/>
              </a:solidFill>
              <a:ln w="9525">
                <a:noFill/>
                <a:round/>
                <a:headEnd/>
                <a:tailEnd/>
              </a:ln>
            </p:spPr>
            <p:txBody>
              <a:bodyPr/>
              <a:lstStyle/>
              <a:p>
                <a:endParaRPr lang="ru-RU"/>
              </a:p>
            </p:txBody>
          </p:sp>
          <p:sp>
            <p:nvSpPr>
              <p:cNvPr id="1062" name="Freeform 23"/>
              <p:cNvSpPr>
                <a:spLocks/>
              </p:cNvSpPr>
              <p:nvPr/>
            </p:nvSpPr>
            <p:spPr bwMode="auto">
              <a:xfrm>
                <a:off x="2351" y="1613"/>
                <a:ext cx="44" cy="39"/>
              </a:xfrm>
              <a:custGeom>
                <a:avLst/>
                <a:gdLst>
                  <a:gd name="T0" fmla="*/ 5 w 44"/>
                  <a:gd name="T1" fmla="*/ 34 h 39"/>
                  <a:gd name="T2" fmla="*/ 0 w 44"/>
                  <a:gd name="T3" fmla="*/ 29 h 39"/>
                  <a:gd name="T4" fmla="*/ 0 w 44"/>
                  <a:gd name="T5" fmla="*/ 19 h 39"/>
                  <a:gd name="T6" fmla="*/ 10 w 44"/>
                  <a:gd name="T7" fmla="*/ 10 h 39"/>
                  <a:gd name="T8" fmla="*/ 20 w 44"/>
                  <a:gd name="T9" fmla="*/ 0 h 39"/>
                  <a:gd name="T10" fmla="*/ 25 w 44"/>
                  <a:gd name="T11" fmla="*/ 6 h 39"/>
                  <a:gd name="T12" fmla="*/ 30 w 44"/>
                  <a:gd name="T13" fmla="*/ 1 h 39"/>
                  <a:gd name="T14" fmla="*/ 34 w 44"/>
                  <a:gd name="T15" fmla="*/ 6 h 39"/>
                  <a:gd name="T16" fmla="*/ 39 w 44"/>
                  <a:gd name="T17" fmla="*/ 11 h 39"/>
                  <a:gd name="T18" fmla="*/ 44 w 44"/>
                  <a:gd name="T19" fmla="*/ 17 h 39"/>
                  <a:gd name="T20" fmla="*/ 39 w 44"/>
                  <a:gd name="T21" fmla="*/ 20 h 39"/>
                  <a:gd name="T22" fmla="*/ 33 w 44"/>
                  <a:gd name="T23" fmla="*/ 35 h 39"/>
                  <a:gd name="T24" fmla="*/ 29 w 44"/>
                  <a:gd name="T25" fmla="*/ 30 h 39"/>
                  <a:gd name="T26" fmla="*/ 24 w 44"/>
                  <a:gd name="T27" fmla="*/ 35 h 39"/>
                  <a:gd name="T28" fmla="*/ 15 w 44"/>
                  <a:gd name="T29" fmla="*/ 34 h 39"/>
                  <a:gd name="T30" fmla="*/ 10 w 44"/>
                  <a:gd name="T31" fmla="*/ 39 h 39"/>
                  <a:gd name="T32" fmla="*/ 5 w 44"/>
                  <a:gd name="T33" fmla="*/ 34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39"/>
                  <a:gd name="T53" fmla="*/ 44 w 44"/>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39">
                    <a:moveTo>
                      <a:pt x="5" y="34"/>
                    </a:moveTo>
                    <a:lnTo>
                      <a:pt x="0" y="29"/>
                    </a:lnTo>
                    <a:lnTo>
                      <a:pt x="0" y="19"/>
                    </a:lnTo>
                    <a:lnTo>
                      <a:pt x="10" y="10"/>
                    </a:lnTo>
                    <a:lnTo>
                      <a:pt x="20" y="0"/>
                    </a:lnTo>
                    <a:lnTo>
                      <a:pt x="25" y="6"/>
                    </a:lnTo>
                    <a:lnTo>
                      <a:pt x="30" y="1"/>
                    </a:lnTo>
                    <a:lnTo>
                      <a:pt x="34" y="6"/>
                    </a:lnTo>
                    <a:lnTo>
                      <a:pt x="39" y="11"/>
                    </a:lnTo>
                    <a:lnTo>
                      <a:pt x="44" y="17"/>
                    </a:lnTo>
                    <a:lnTo>
                      <a:pt x="39" y="20"/>
                    </a:lnTo>
                    <a:lnTo>
                      <a:pt x="33" y="35"/>
                    </a:lnTo>
                    <a:lnTo>
                      <a:pt x="29" y="30"/>
                    </a:lnTo>
                    <a:lnTo>
                      <a:pt x="24" y="35"/>
                    </a:lnTo>
                    <a:lnTo>
                      <a:pt x="15" y="34"/>
                    </a:lnTo>
                    <a:lnTo>
                      <a:pt x="10" y="39"/>
                    </a:lnTo>
                    <a:lnTo>
                      <a:pt x="5" y="34"/>
                    </a:lnTo>
                  </a:path>
                </a:pathLst>
              </a:custGeom>
              <a:noFill/>
              <a:ln w="1588">
                <a:solidFill>
                  <a:srgbClr val="1E845B"/>
                </a:solidFill>
                <a:round/>
                <a:headEnd/>
                <a:tailEnd/>
              </a:ln>
            </p:spPr>
            <p:txBody>
              <a:bodyPr/>
              <a:lstStyle/>
              <a:p>
                <a:endParaRPr lang="ru-RU"/>
              </a:p>
            </p:txBody>
          </p:sp>
          <p:sp>
            <p:nvSpPr>
              <p:cNvPr id="1063" name="Freeform 24"/>
              <p:cNvSpPr>
                <a:spLocks/>
              </p:cNvSpPr>
              <p:nvPr/>
            </p:nvSpPr>
            <p:spPr bwMode="auto">
              <a:xfrm>
                <a:off x="2403" y="1365"/>
                <a:ext cx="75" cy="133"/>
              </a:xfrm>
              <a:custGeom>
                <a:avLst/>
                <a:gdLst>
                  <a:gd name="T0" fmla="*/ 5 w 75"/>
                  <a:gd name="T1" fmla="*/ 128 h 133"/>
                  <a:gd name="T2" fmla="*/ 0 w 75"/>
                  <a:gd name="T3" fmla="*/ 133 h 133"/>
                  <a:gd name="T4" fmla="*/ 1 w 75"/>
                  <a:gd name="T5" fmla="*/ 125 h 133"/>
                  <a:gd name="T6" fmla="*/ 1 w 75"/>
                  <a:gd name="T7" fmla="*/ 114 h 133"/>
                  <a:gd name="T8" fmla="*/ 1 w 75"/>
                  <a:gd name="T9" fmla="*/ 106 h 133"/>
                  <a:gd name="T10" fmla="*/ 6 w 75"/>
                  <a:gd name="T11" fmla="*/ 101 h 133"/>
                  <a:gd name="T12" fmla="*/ 16 w 75"/>
                  <a:gd name="T13" fmla="*/ 90 h 133"/>
                  <a:gd name="T14" fmla="*/ 15 w 75"/>
                  <a:gd name="T15" fmla="*/ 80 h 133"/>
                  <a:gd name="T16" fmla="*/ 16 w 75"/>
                  <a:gd name="T17" fmla="*/ 72 h 133"/>
                  <a:gd name="T18" fmla="*/ 16 w 75"/>
                  <a:gd name="T19" fmla="*/ 61 h 133"/>
                  <a:gd name="T20" fmla="*/ 26 w 75"/>
                  <a:gd name="T21" fmla="*/ 53 h 133"/>
                  <a:gd name="T22" fmla="*/ 26 w 75"/>
                  <a:gd name="T23" fmla="*/ 43 h 133"/>
                  <a:gd name="T24" fmla="*/ 28 w 75"/>
                  <a:gd name="T25" fmla="*/ 24 h 133"/>
                  <a:gd name="T26" fmla="*/ 33 w 75"/>
                  <a:gd name="T27" fmla="*/ 19 h 133"/>
                  <a:gd name="T28" fmla="*/ 41 w 75"/>
                  <a:gd name="T29" fmla="*/ 10 h 133"/>
                  <a:gd name="T30" fmla="*/ 46 w 75"/>
                  <a:gd name="T31" fmla="*/ 5 h 133"/>
                  <a:gd name="T32" fmla="*/ 51 w 75"/>
                  <a:gd name="T33" fmla="*/ 0 h 133"/>
                  <a:gd name="T34" fmla="*/ 57 w 75"/>
                  <a:gd name="T35" fmla="*/ 5 h 133"/>
                  <a:gd name="T36" fmla="*/ 72 w 75"/>
                  <a:gd name="T37" fmla="*/ 10 h 133"/>
                  <a:gd name="T38" fmla="*/ 70 w 75"/>
                  <a:gd name="T39" fmla="*/ 20 h 133"/>
                  <a:gd name="T40" fmla="*/ 75 w 75"/>
                  <a:gd name="T41" fmla="*/ 24 h 133"/>
                  <a:gd name="T42" fmla="*/ 75 w 75"/>
                  <a:gd name="T43" fmla="*/ 34 h 133"/>
                  <a:gd name="T44" fmla="*/ 70 w 75"/>
                  <a:gd name="T45" fmla="*/ 49 h 133"/>
                  <a:gd name="T46" fmla="*/ 55 w 75"/>
                  <a:gd name="T47" fmla="*/ 63 h 133"/>
                  <a:gd name="T48" fmla="*/ 50 w 75"/>
                  <a:gd name="T49" fmla="*/ 67 h 133"/>
                  <a:gd name="T50" fmla="*/ 45 w 75"/>
                  <a:gd name="T51" fmla="*/ 82 h 133"/>
                  <a:gd name="T52" fmla="*/ 35 w 75"/>
                  <a:gd name="T53" fmla="*/ 92 h 133"/>
                  <a:gd name="T54" fmla="*/ 19 w 75"/>
                  <a:gd name="T55" fmla="*/ 125 h 133"/>
                  <a:gd name="T56" fmla="*/ 10 w 75"/>
                  <a:gd name="T57" fmla="*/ 125 h 133"/>
                  <a:gd name="T58" fmla="*/ 5 w 75"/>
                  <a:gd name="T59" fmla="*/ 128 h 13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5"/>
                  <a:gd name="T91" fmla="*/ 0 h 133"/>
                  <a:gd name="T92" fmla="*/ 75 w 75"/>
                  <a:gd name="T93" fmla="*/ 133 h 13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5" h="133">
                    <a:moveTo>
                      <a:pt x="5" y="128"/>
                    </a:moveTo>
                    <a:lnTo>
                      <a:pt x="0" y="133"/>
                    </a:lnTo>
                    <a:lnTo>
                      <a:pt x="1" y="125"/>
                    </a:lnTo>
                    <a:lnTo>
                      <a:pt x="1" y="114"/>
                    </a:lnTo>
                    <a:lnTo>
                      <a:pt x="1" y="106"/>
                    </a:lnTo>
                    <a:lnTo>
                      <a:pt x="6" y="101"/>
                    </a:lnTo>
                    <a:lnTo>
                      <a:pt x="16" y="90"/>
                    </a:lnTo>
                    <a:lnTo>
                      <a:pt x="15" y="80"/>
                    </a:lnTo>
                    <a:lnTo>
                      <a:pt x="16" y="72"/>
                    </a:lnTo>
                    <a:lnTo>
                      <a:pt x="16" y="61"/>
                    </a:lnTo>
                    <a:lnTo>
                      <a:pt x="26" y="53"/>
                    </a:lnTo>
                    <a:lnTo>
                      <a:pt x="26" y="43"/>
                    </a:lnTo>
                    <a:lnTo>
                      <a:pt x="28" y="24"/>
                    </a:lnTo>
                    <a:lnTo>
                      <a:pt x="33" y="19"/>
                    </a:lnTo>
                    <a:lnTo>
                      <a:pt x="41" y="10"/>
                    </a:lnTo>
                    <a:lnTo>
                      <a:pt x="46" y="5"/>
                    </a:lnTo>
                    <a:lnTo>
                      <a:pt x="51" y="0"/>
                    </a:lnTo>
                    <a:lnTo>
                      <a:pt x="57" y="5"/>
                    </a:lnTo>
                    <a:lnTo>
                      <a:pt x="72" y="10"/>
                    </a:lnTo>
                    <a:lnTo>
                      <a:pt x="70" y="20"/>
                    </a:lnTo>
                    <a:lnTo>
                      <a:pt x="75" y="24"/>
                    </a:lnTo>
                    <a:lnTo>
                      <a:pt x="75" y="34"/>
                    </a:lnTo>
                    <a:lnTo>
                      <a:pt x="70" y="49"/>
                    </a:lnTo>
                    <a:lnTo>
                      <a:pt x="55" y="63"/>
                    </a:lnTo>
                    <a:lnTo>
                      <a:pt x="50" y="67"/>
                    </a:lnTo>
                    <a:lnTo>
                      <a:pt x="45" y="82"/>
                    </a:lnTo>
                    <a:lnTo>
                      <a:pt x="35" y="92"/>
                    </a:lnTo>
                    <a:lnTo>
                      <a:pt x="19" y="125"/>
                    </a:lnTo>
                    <a:lnTo>
                      <a:pt x="10" y="125"/>
                    </a:lnTo>
                    <a:lnTo>
                      <a:pt x="5" y="128"/>
                    </a:lnTo>
                    <a:close/>
                  </a:path>
                </a:pathLst>
              </a:custGeom>
              <a:solidFill>
                <a:srgbClr val="1E845B"/>
              </a:solidFill>
              <a:ln w="9525">
                <a:noFill/>
                <a:round/>
                <a:headEnd/>
                <a:tailEnd/>
              </a:ln>
            </p:spPr>
            <p:txBody>
              <a:bodyPr/>
              <a:lstStyle/>
              <a:p>
                <a:endParaRPr lang="ru-RU"/>
              </a:p>
            </p:txBody>
          </p:sp>
          <p:sp>
            <p:nvSpPr>
              <p:cNvPr id="1064" name="Freeform 25"/>
              <p:cNvSpPr>
                <a:spLocks/>
              </p:cNvSpPr>
              <p:nvPr/>
            </p:nvSpPr>
            <p:spPr bwMode="auto">
              <a:xfrm>
                <a:off x="2403" y="1365"/>
                <a:ext cx="75" cy="133"/>
              </a:xfrm>
              <a:custGeom>
                <a:avLst/>
                <a:gdLst>
                  <a:gd name="T0" fmla="*/ 5 w 75"/>
                  <a:gd name="T1" fmla="*/ 128 h 133"/>
                  <a:gd name="T2" fmla="*/ 0 w 75"/>
                  <a:gd name="T3" fmla="*/ 133 h 133"/>
                  <a:gd name="T4" fmla="*/ 1 w 75"/>
                  <a:gd name="T5" fmla="*/ 125 h 133"/>
                  <a:gd name="T6" fmla="*/ 1 w 75"/>
                  <a:gd name="T7" fmla="*/ 114 h 133"/>
                  <a:gd name="T8" fmla="*/ 1 w 75"/>
                  <a:gd name="T9" fmla="*/ 106 h 133"/>
                  <a:gd name="T10" fmla="*/ 6 w 75"/>
                  <a:gd name="T11" fmla="*/ 101 h 133"/>
                  <a:gd name="T12" fmla="*/ 16 w 75"/>
                  <a:gd name="T13" fmla="*/ 90 h 133"/>
                  <a:gd name="T14" fmla="*/ 15 w 75"/>
                  <a:gd name="T15" fmla="*/ 80 h 133"/>
                  <a:gd name="T16" fmla="*/ 16 w 75"/>
                  <a:gd name="T17" fmla="*/ 72 h 133"/>
                  <a:gd name="T18" fmla="*/ 16 w 75"/>
                  <a:gd name="T19" fmla="*/ 61 h 133"/>
                  <a:gd name="T20" fmla="*/ 26 w 75"/>
                  <a:gd name="T21" fmla="*/ 53 h 133"/>
                  <a:gd name="T22" fmla="*/ 26 w 75"/>
                  <a:gd name="T23" fmla="*/ 43 h 133"/>
                  <a:gd name="T24" fmla="*/ 28 w 75"/>
                  <a:gd name="T25" fmla="*/ 24 h 133"/>
                  <a:gd name="T26" fmla="*/ 33 w 75"/>
                  <a:gd name="T27" fmla="*/ 19 h 133"/>
                  <a:gd name="T28" fmla="*/ 41 w 75"/>
                  <a:gd name="T29" fmla="*/ 10 h 133"/>
                  <a:gd name="T30" fmla="*/ 46 w 75"/>
                  <a:gd name="T31" fmla="*/ 5 h 133"/>
                  <a:gd name="T32" fmla="*/ 51 w 75"/>
                  <a:gd name="T33" fmla="*/ 0 h 133"/>
                  <a:gd name="T34" fmla="*/ 57 w 75"/>
                  <a:gd name="T35" fmla="*/ 5 h 133"/>
                  <a:gd name="T36" fmla="*/ 72 w 75"/>
                  <a:gd name="T37" fmla="*/ 10 h 133"/>
                  <a:gd name="T38" fmla="*/ 70 w 75"/>
                  <a:gd name="T39" fmla="*/ 20 h 133"/>
                  <a:gd name="T40" fmla="*/ 75 w 75"/>
                  <a:gd name="T41" fmla="*/ 24 h 133"/>
                  <a:gd name="T42" fmla="*/ 75 w 75"/>
                  <a:gd name="T43" fmla="*/ 34 h 133"/>
                  <a:gd name="T44" fmla="*/ 70 w 75"/>
                  <a:gd name="T45" fmla="*/ 49 h 133"/>
                  <a:gd name="T46" fmla="*/ 55 w 75"/>
                  <a:gd name="T47" fmla="*/ 63 h 133"/>
                  <a:gd name="T48" fmla="*/ 50 w 75"/>
                  <a:gd name="T49" fmla="*/ 67 h 133"/>
                  <a:gd name="T50" fmla="*/ 45 w 75"/>
                  <a:gd name="T51" fmla="*/ 82 h 133"/>
                  <a:gd name="T52" fmla="*/ 35 w 75"/>
                  <a:gd name="T53" fmla="*/ 92 h 133"/>
                  <a:gd name="T54" fmla="*/ 19 w 75"/>
                  <a:gd name="T55" fmla="*/ 125 h 133"/>
                  <a:gd name="T56" fmla="*/ 10 w 75"/>
                  <a:gd name="T57" fmla="*/ 125 h 133"/>
                  <a:gd name="T58" fmla="*/ 5 w 75"/>
                  <a:gd name="T59" fmla="*/ 128 h 13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5"/>
                  <a:gd name="T91" fmla="*/ 0 h 133"/>
                  <a:gd name="T92" fmla="*/ 75 w 75"/>
                  <a:gd name="T93" fmla="*/ 133 h 13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5" h="133">
                    <a:moveTo>
                      <a:pt x="5" y="128"/>
                    </a:moveTo>
                    <a:lnTo>
                      <a:pt x="0" y="133"/>
                    </a:lnTo>
                    <a:lnTo>
                      <a:pt x="1" y="125"/>
                    </a:lnTo>
                    <a:lnTo>
                      <a:pt x="1" y="114"/>
                    </a:lnTo>
                    <a:lnTo>
                      <a:pt x="1" y="106"/>
                    </a:lnTo>
                    <a:lnTo>
                      <a:pt x="6" y="101"/>
                    </a:lnTo>
                    <a:lnTo>
                      <a:pt x="16" y="90"/>
                    </a:lnTo>
                    <a:lnTo>
                      <a:pt x="15" y="80"/>
                    </a:lnTo>
                    <a:lnTo>
                      <a:pt x="16" y="72"/>
                    </a:lnTo>
                    <a:lnTo>
                      <a:pt x="16" y="61"/>
                    </a:lnTo>
                    <a:lnTo>
                      <a:pt x="26" y="53"/>
                    </a:lnTo>
                    <a:lnTo>
                      <a:pt x="26" y="43"/>
                    </a:lnTo>
                    <a:lnTo>
                      <a:pt x="28" y="24"/>
                    </a:lnTo>
                    <a:lnTo>
                      <a:pt x="33" y="19"/>
                    </a:lnTo>
                    <a:lnTo>
                      <a:pt x="41" y="10"/>
                    </a:lnTo>
                    <a:lnTo>
                      <a:pt x="46" y="5"/>
                    </a:lnTo>
                    <a:lnTo>
                      <a:pt x="51" y="0"/>
                    </a:lnTo>
                    <a:lnTo>
                      <a:pt x="57" y="5"/>
                    </a:lnTo>
                    <a:lnTo>
                      <a:pt x="72" y="10"/>
                    </a:lnTo>
                    <a:lnTo>
                      <a:pt x="70" y="20"/>
                    </a:lnTo>
                    <a:lnTo>
                      <a:pt x="75" y="24"/>
                    </a:lnTo>
                    <a:lnTo>
                      <a:pt x="75" y="34"/>
                    </a:lnTo>
                    <a:lnTo>
                      <a:pt x="70" y="49"/>
                    </a:lnTo>
                    <a:lnTo>
                      <a:pt x="55" y="63"/>
                    </a:lnTo>
                    <a:lnTo>
                      <a:pt x="50" y="67"/>
                    </a:lnTo>
                    <a:lnTo>
                      <a:pt x="45" y="82"/>
                    </a:lnTo>
                    <a:lnTo>
                      <a:pt x="35" y="92"/>
                    </a:lnTo>
                    <a:lnTo>
                      <a:pt x="19" y="125"/>
                    </a:lnTo>
                    <a:lnTo>
                      <a:pt x="10" y="125"/>
                    </a:lnTo>
                    <a:lnTo>
                      <a:pt x="5" y="128"/>
                    </a:lnTo>
                  </a:path>
                </a:pathLst>
              </a:custGeom>
              <a:noFill/>
              <a:ln w="1588">
                <a:solidFill>
                  <a:srgbClr val="1E845B"/>
                </a:solidFill>
                <a:round/>
                <a:headEnd/>
                <a:tailEnd/>
              </a:ln>
            </p:spPr>
            <p:txBody>
              <a:bodyPr/>
              <a:lstStyle/>
              <a:p>
                <a:endParaRPr lang="ru-RU"/>
              </a:p>
            </p:txBody>
          </p:sp>
          <p:sp>
            <p:nvSpPr>
              <p:cNvPr id="1065" name="Freeform 26"/>
              <p:cNvSpPr>
                <a:spLocks/>
              </p:cNvSpPr>
              <p:nvPr/>
            </p:nvSpPr>
            <p:spPr bwMode="auto">
              <a:xfrm>
                <a:off x="2480" y="1307"/>
                <a:ext cx="74" cy="63"/>
              </a:xfrm>
              <a:custGeom>
                <a:avLst/>
                <a:gdLst>
                  <a:gd name="T0" fmla="*/ 5 w 74"/>
                  <a:gd name="T1" fmla="*/ 38 h 63"/>
                  <a:gd name="T2" fmla="*/ 5 w 74"/>
                  <a:gd name="T3" fmla="*/ 39 h 63"/>
                  <a:gd name="T4" fmla="*/ 0 w 74"/>
                  <a:gd name="T5" fmla="*/ 44 h 63"/>
                  <a:gd name="T6" fmla="*/ 14 w 74"/>
                  <a:gd name="T7" fmla="*/ 39 h 63"/>
                  <a:gd name="T8" fmla="*/ 3 w 74"/>
                  <a:gd name="T9" fmla="*/ 49 h 63"/>
                  <a:gd name="T10" fmla="*/ 9 w 74"/>
                  <a:gd name="T11" fmla="*/ 54 h 63"/>
                  <a:gd name="T12" fmla="*/ 14 w 74"/>
                  <a:gd name="T13" fmla="*/ 58 h 63"/>
                  <a:gd name="T14" fmla="*/ 17 w 74"/>
                  <a:gd name="T15" fmla="*/ 63 h 63"/>
                  <a:gd name="T16" fmla="*/ 27 w 74"/>
                  <a:gd name="T17" fmla="*/ 54 h 63"/>
                  <a:gd name="T18" fmla="*/ 38 w 74"/>
                  <a:gd name="T19" fmla="*/ 44 h 63"/>
                  <a:gd name="T20" fmla="*/ 48 w 74"/>
                  <a:gd name="T21" fmla="*/ 35 h 63"/>
                  <a:gd name="T22" fmla="*/ 53 w 74"/>
                  <a:gd name="T23" fmla="*/ 30 h 63"/>
                  <a:gd name="T24" fmla="*/ 63 w 74"/>
                  <a:gd name="T25" fmla="*/ 20 h 63"/>
                  <a:gd name="T26" fmla="*/ 68 w 74"/>
                  <a:gd name="T27" fmla="*/ 16 h 63"/>
                  <a:gd name="T28" fmla="*/ 72 w 74"/>
                  <a:gd name="T29" fmla="*/ 11 h 63"/>
                  <a:gd name="T30" fmla="*/ 74 w 74"/>
                  <a:gd name="T31" fmla="*/ 0 h 63"/>
                  <a:gd name="T32" fmla="*/ 73 w 74"/>
                  <a:gd name="T33" fmla="*/ 2 h 63"/>
                  <a:gd name="T34" fmla="*/ 60 w 74"/>
                  <a:gd name="T35" fmla="*/ 6 h 63"/>
                  <a:gd name="T36" fmla="*/ 40 w 74"/>
                  <a:gd name="T37" fmla="*/ 17 h 63"/>
                  <a:gd name="T38" fmla="*/ 16 w 74"/>
                  <a:gd name="T39" fmla="*/ 32 h 63"/>
                  <a:gd name="T40" fmla="*/ 5 w 74"/>
                  <a:gd name="T41" fmla="*/ 38 h 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4"/>
                  <a:gd name="T64" fmla="*/ 0 h 63"/>
                  <a:gd name="T65" fmla="*/ 74 w 74"/>
                  <a:gd name="T66" fmla="*/ 63 h 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4" h="63">
                    <a:moveTo>
                      <a:pt x="5" y="38"/>
                    </a:moveTo>
                    <a:lnTo>
                      <a:pt x="5" y="39"/>
                    </a:lnTo>
                    <a:lnTo>
                      <a:pt x="0" y="44"/>
                    </a:lnTo>
                    <a:lnTo>
                      <a:pt x="14" y="39"/>
                    </a:lnTo>
                    <a:lnTo>
                      <a:pt x="3" y="49"/>
                    </a:lnTo>
                    <a:lnTo>
                      <a:pt x="9" y="54"/>
                    </a:lnTo>
                    <a:lnTo>
                      <a:pt x="14" y="58"/>
                    </a:lnTo>
                    <a:lnTo>
                      <a:pt x="17" y="63"/>
                    </a:lnTo>
                    <a:lnTo>
                      <a:pt x="27" y="54"/>
                    </a:lnTo>
                    <a:lnTo>
                      <a:pt x="38" y="44"/>
                    </a:lnTo>
                    <a:lnTo>
                      <a:pt x="48" y="35"/>
                    </a:lnTo>
                    <a:lnTo>
                      <a:pt x="53" y="30"/>
                    </a:lnTo>
                    <a:lnTo>
                      <a:pt x="63" y="20"/>
                    </a:lnTo>
                    <a:lnTo>
                      <a:pt x="68" y="16"/>
                    </a:lnTo>
                    <a:lnTo>
                      <a:pt x="72" y="11"/>
                    </a:lnTo>
                    <a:lnTo>
                      <a:pt x="74" y="0"/>
                    </a:lnTo>
                    <a:lnTo>
                      <a:pt x="73" y="2"/>
                    </a:lnTo>
                    <a:lnTo>
                      <a:pt x="60" y="6"/>
                    </a:lnTo>
                    <a:lnTo>
                      <a:pt x="40" y="17"/>
                    </a:lnTo>
                    <a:lnTo>
                      <a:pt x="16" y="32"/>
                    </a:lnTo>
                    <a:lnTo>
                      <a:pt x="5" y="38"/>
                    </a:lnTo>
                    <a:close/>
                  </a:path>
                </a:pathLst>
              </a:custGeom>
              <a:solidFill>
                <a:srgbClr val="1E845B"/>
              </a:solidFill>
              <a:ln w="9525">
                <a:noFill/>
                <a:round/>
                <a:headEnd/>
                <a:tailEnd/>
              </a:ln>
            </p:spPr>
            <p:txBody>
              <a:bodyPr/>
              <a:lstStyle/>
              <a:p>
                <a:endParaRPr lang="ru-RU"/>
              </a:p>
            </p:txBody>
          </p:sp>
          <p:sp>
            <p:nvSpPr>
              <p:cNvPr id="1066" name="Freeform 27"/>
              <p:cNvSpPr>
                <a:spLocks/>
              </p:cNvSpPr>
              <p:nvPr/>
            </p:nvSpPr>
            <p:spPr bwMode="auto">
              <a:xfrm>
                <a:off x="2480" y="1307"/>
                <a:ext cx="74" cy="63"/>
              </a:xfrm>
              <a:custGeom>
                <a:avLst/>
                <a:gdLst>
                  <a:gd name="T0" fmla="*/ 5 w 74"/>
                  <a:gd name="T1" fmla="*/ 38 h 63"/>
                  <a:gd name="T2" fmla="*/ 5 w 74"/>
                  <a:gd name="T3" fmla="*/ 39 h 63"/>
                  <a:gd name="T4" fmla="*/ 0 w 74"/>
                  <a:gd name="T5" fmla="*/ 44 h 63"/>
                  <a:gd name="T6" fmla="*/ 14 w 74"/>
                  <a:gd name="T7" fmla="*/ 39 h 63"/>
                  <a:gd name="T8" fmla="*/ 3 w 74"/>
                  <a:gd name="T9" fmla="*/ 49 h 63"/>
                  <a:gd name="T10" fmla="*/ 9 w 74"/>
                  <a:gd name="T11" fmla="*/ 54 h 63"/>
                  <a:gd name="T12" fmla="*/ 14 w 74"/>
                  <a:gd name="T13" fmla="*/ 58 h 63"/>
                  <a:gd name="T14" fmla="*/ 17 w 74"/>
                  <a:gd name="T15" fmla="*/ 63 h 63"/>
                  <a:gd name="T16" fmla="*/ 27 w 74"/>
                  <a:gd name="T17" fmla="*/ 54 h 63"/>
                  <a:gd name="T18" fmla="*/ 38 w 74"/>
                  <a:gd name="T19" fmla="*/ 44 h 63"/>
                  <a:gd name="T20" fmla="*/ 48 w 74"/>
                  <a:gd name="T21" fmla="*/ 35 h 63"/>
                  <a:gd name="T22" fmla="*/ 53 w 74"/>
                  <a:gd name="T23" fmla="*/ 30 h 63"/>
                  <a:gd name="T24" fmla="*/ 63 w 74"/>
                  <a:gd name="T25" fmla="*/ 20 h 63"/>
                  <a:gd name="T26" fmla="*/ 68 w 74"/>
                  <a:gd name="T27" fmla="*/ 16 h 63"/>
                  <a:gd name="T28" fmla="*/ 72 w 74"/>
                  <a:gd name="T29" fmla="*/ 11 h 63"/>
                  <a:gd name="T30" fmla="*/ 74 w 74"/>
                  <a:gd name="T31" fmla="*/ 0 h 63"/>
                  <a:gd name="T32" fmla="*/ 73 w 74"/>
                  <a:gd name="T33" fmla="*/ 2 h 63"/>
                  <a:gd name="T34" fmla="*/ 60 w 74"/>
                  <a:gd name="T35" fmla="*/ 6 h 63"/>
                  <a:gd name="T36" fmla="*/ 40 w 74"/>
                  <a:gd name="T37" fmla="*/ 17 h 63"/>
                  <a:gd name="T38" fmla="*/ 16 w 74"/>
                  <a:gd name="T39" fmla="*/ 32 h 63"/>
                  <a:gd name="T40" fmla="*/ 5 w 74"/>
                  <a:gd name="T41" fmla="*/ 38 h 6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4"/>
                  <a:gd name="T64" fmla="*/ 0 h 63"/>
                  <a:gd name="T65" fmla="*/ 74 w 74"/>
                  <a:gd name="T66" fmla="*/ 63 h 6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4" h="63">
                    <a:moveTo>
                      <a:pt x="5" y="38"/>
                    </a:moveTo>
                    <a:lnTo>
                      <a:pt x="5" y="39"/>
                    </a:lnTo>
                    <a:lnTo>
                      <a:pt x="0" y="44"/>
                    </a:lnTo>
                    <a:lnTo>
                      <a:pt x="14" y="39"/>
                    </a:lnTo>
                    <a:lnTo>
                      <a:pt x="3" y="49"/>
                    </a:lnTo>
                    <a:lnTo>
                      <a:pt x="9" y="54"/>
                    </a:lnTo>
                    <a:lnTo>
                      <a:pt x="14" y="58"/>
                    </a:lnTo>
                    <a:lnTo>
                      <a:pt x="17" y="63"/>
                    </a:lnTo>
                    <a:lnTo>
                      <a:pt x="27" y="54"/>
                    </a:lnTo>
                    <a:lnTo>
                      <a:pt x="38" y="44"/>
                    </a:lnTo>
                    <a:lnTo>
                      <a:pt x="48" y="35"/>
                    </a:lnTo>
                    <a:lnTo>
                      <a:pt x="53" y="30"/>
                    </a:lnTo>
                    <a:lnTo>
                      <a:pt x="63" y="20"/>
                    </a:lnTo>
                    <a:lnTo>
                      <a:pt x="68" y="16"/>
                    </a:lnTo>
                    <a:lnTo>
                      <a:pt x="72" y="11"/>
                    </a:lnTo>
                    <a:lnTo>
                      <a:pt x="74" y="0"/>
                    </a:lnTo>
                    <a:lnTo>
                      <a:pt x="73" y="2"/>
                    </a:lnTo>
                    <a:lnTo>
                      <a:pt x="60" y="6"/>
                    </a:lnTo>
                    <a:lnTo>
                      <a:pt x="40" y="17"/>
                    </a:lnTo>
                    <a:lnTo>
                      <a:pt x="16" y="32"/>
                    </a:lnTo>
                    <a:lnTo>
                      <a:pt x="5" y="38"/>
                    </a:lnTo>
                  </a:path>
                </a:pathLst>
              </a:custGeom>
              <a:noFill/>
              <a:ln w="1588">
                <a:solidFill>
                  <a:srgbClr val="1E845B"/>
                </a:solidFill>
                <a:round/>
                <a:headEnd/>
                <a:tailEnd/>
              </a:ln>
            </p:spPr>
            <p:txBody>
              <a:bodyPr/>
              <a:lstStyle/>
              <a:p>
                <a:endParaRPr lang="ru-RU"/>
              </a:p>
            </p:txBody>
          </p:sp>
          <p:sp>
            <p:nvSpPr>
              <p:cNvPr id="1067" name="Freeform 28"/>
              <p:cNvSpPr>
                <a:spLocks/>
              </p:cNvSpPr>
              <p:nvPr/>
            </p:nvSpPr>
            <p:spPr bwMode="auto">
              <a:xfrm>
                <a:off x="2446" y="1328"/>
                <a:ext cx="164" cy="187"/>
              </a:xfrm>
              <a:custGeom>
                <a:avLst/>
                <a:gdLst>
                  <a:gd name="T0" fmla="*/ 0 w 164"/>
                  <a:gd name="T1" fmla="*/ 187 h 187"/>
                  <a:gd name="T2" fmla="*/ 1 w 164"/>
                  <a:gd name="T3" fmla="*/ 177 h 187"/>
                  <a:gd name="T4" fmla="*/ 6 w 164"/>
                  <a:gd name="T5" fmla="*/ 163 h 187"/>
                  <a:gd name="T6" fmla="*/ 6 w 164"/>
                  <a:gd name="T7" fmla="*/ 153 h 187"/>
                  <a:gd name="T8" fmla="*/ 6 w 164"/>
                  <a:gd name="T9" fmla="*/ 143 h 187"/>
                  <a:gd name="T10" fmla="*/ 6 w 164"/>
                  <a:gd name="T11" fmla="*/ 133 h 187"/>
                  <a:gd name="T12" fmla="*/ 7 w 164"/>
                  <a:gd name="T13" fmla="*/ 124 h 187"/>
                  <a:gd name="T14" fmla="*/ 17 w 164"/>
                  <a:gd name="T15" fmla="*/ 114 h 187"/>
                  <a:gd name="T16" fmla="*/ 26 w 164"/>
                  <a:gd name="T17" fmla="*/ 105 h 187"/>
                  <a:gd name="T18" fmla="*/ 41 w 164"/>
                  <a:gd name="T19" fmla="*/ 91 h 187"/>
                  <a:gd name="T20" fmla="*/ 41 w 164"/>
                  <a:gd name="T21" fmla="*/ 81 h 187"/>
                  <a:gd name="T22" fmla="*/ 46 w 164"/>
                  <a:gd name="T23" fmla="*/ 76 h 187"/>
                  <a:gd name="T24" fmla="*/ 46 w 164"/>
                  <a:gd name="T25" fmla="*/ 66 h 187"/>
                  <a:gd name="T26" fmla="*/ 56 w 164"/>
                  <a:gd name="T27" fmla="*/ 57 h 187"/>
                  <a:gd name="T28" fmla="*/ 61 w 164"/>
                  <a:gd name="T29" fmla="*/ 43 h 187"/>
                  <a:gd name="T30" fmla="*/ 77 w 164"/>
                  <a:gd name="T31" fmla="*/ 28 h 187"/>
                  <a:gd name="T32" fmla="*/ 82 w 164"/>
                  <a:gd name="T33" fmla="*/ 24 h 187"/>
                  <a:gd name="T34" fmla="*/ 92 w 164"/>
                  <a:gd name="T35" fmla="*/ 24 h 187"/>
                  <a:gd name="T36" fmla="*/ 106 w 164"/>
                  <a:gd name="T37" fmla="*/ 9 h 187"/>
                  <a:gd name="T38" fmla="*/ 111 w 164"/>
                  <a:gd name="T39" fmla="*/ 15 h 187"/>
                  <a:gd name="T40" fmla="*/ 126 w 164"/>
                  <a:gd name="T41" fmla="*/ 0 h 187"/>
                  <a:gd name="T42" fmla="*/ 145 w 164"/>
                  <a:gd name="T43" fmla="*/ 0 h 187"/>
                  <a:gd name="T44" fmla="*/ 155 w 164"/>
                  <a:gd name="T45" fmla="*/ 1 h 187"/>
                  <a:gd name="T46" fmla="*/ 160 w 164"/>
                  <a:gd name="T47" fmla="*/ 6 h 187"/>
                  <a:gd name="T48" fmla="*/ 164 w 164"/>
                  <a:gd name="T49" fmla="*/ 10 h 187"/>
                  <a:gd name="T50" fmla="*/ 164 w 164"/>
                  <a:gd name="T51" fmla="*/ 20 h 187"/>
                  <a:gd name="T52" fmla="*/ 154 w 164"/>
                  <a:gd name="T53" fmla="*/ 39 h 187"/>
                  <a:gd name="T54" fmla="*/ 148 w 164"/>
                  <a:gd name="T55" fmla="*/ 44 h 187"/>
                  <a:gd name="T56" fmla="*/ 138 w 164"/>
                  <a:gd name="T57" fmla="*/ 53 h 187"/>
                  <a:gd name="T58" fmla="*/ 133 w 164"/>
                  <a:gd name="T59" fmla="*/ 68 h 187"/>
                  <a:gd name="T60" fmla="*/ 128 w 164"/>
                  <a:gd name="T61" fmla="*/ 82 h 187"/>
                  <a:gd name="T62" fmla="*/ 123 w 164"/>
                  <a:gd name="T63" fmla="*/ 87 h 187"/>
                  <a:gd name="T64" fmla="*/ 99 w 164"/>
                  <a:gd name="T65" fmla="*/ 101 h 187"/>
                  <a:gd name="T66" fmla="*/ 89 w 164"/>
                  <a:gd name="T67" fmla="*/ 111 h 187"/>
                  <a:gd name="T68" fmla="*/ 79 w 164"/>
                  <a:gd name="T69" fmla="*/ 120 h 187"/>
                  <a:gd name="T70" fmla="*/ 74 w 164"/>
                  <a:gd name="T71" fmla="*/ 135 h 187"/>
                  <a:gd name="T72" fmla="*/ 59 w 164"/>
                  <a:gd name="T73" fmla="*/ 140 h 187"/>
                  <a:gd name="T74" fmla="*/ 49 w 164"/>
                  <a:gd name="T75" fmla="*/ 168 h 187"/>
                  <a:gd name="T76" fmla="*/ 34 w 164"/>
                  <a:gd name="T77" fmla="*/ 182 h 187"/>
                  <a:gd name="T78" fmla="*/ 29 w 164"/>
                  <a:gd name="T79" fmla="*/ 187 h 187"/>
                  <a:gd name="T80" fmla="*/ 20 w 164"/>
                  <a:gd name="T81" fmla="*/ 187 h 187"/>
                  <a:gd name="T82" fmla="*/ 0 w 164"/>
                  <a:gd name="T83" fmla="*/ 187 h 1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4"/>
                  <a:gd name="T127" fmla="*/ 0 h 187"/>
                  <a:gd name="T128" fmla="*/ 164 w 164"/>
                  <a:gd name="T129" fmla="*/ 187 h 1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4" h="187">
                    <a:moveTo>
                      <a:pt x="0" y="187"/>
                    </a:moveTo>
                    <a:lnTo>
                      <a:pt x="1" y="177"/>
                    </a:lnTo>
                    <a:lnTo>
                      <a:pt x="6" y="163"/>
                    </a:lnTo>
                    <a:lnTo>
                      <a:pt x="6" y="153"/>
                    </a:lnTo>
                    <a:lnTo>
                      <a:pt x="6" y="143"/>
                    </a:lnTo>
                    <a:lnTo>
                      <a:pt x="6" y="133"/>
                    </a:lnTo>
                    <a:lnTo>
                      <a:pt x="7" y="124"/>
                    </a:lnTo>
                    <a:lnTo>
                      <a:pt x="17" y="114"/>
                    </a:lnTo>
                    <a:lnTo>
                      <a:pt x="26" y="105"/>
                    </a:lnTo>
                    <a:lnTo>
                      <a:pt x="41" y="91"/>
                    </a:lnTo>
                    <a:lnTo>
                      <a:pt x="41" y="81"/>
                    </a:lnTo>
                    <a:lnTo>
                      <a:pt x="46" y="76"/>
                    </a:lnTo>
                    <a:lnTo>
                      <a:pt x="46" y="66"/>
                    </a:lnTo>
                    <a:lnTo>
                      <a:pt x="56" y="57"/>
                    </a:lnTo>
                    <a:lnTo>
                      <a:pt x="61" y="43"/>
                    </a:lnTo>
                    <a:lnTo>
                      <a:pt x="77" y="28"/>
                    </a:lnTo>
                    <a:lnTo>
                      <a:pt x="82" y="24"/>
                    </a:lnTo>
                    <a:lnTo>
                      <a:pt x="92" y="24"/>
                    </a:lnTo>
                    <a:lnTo>
                      <a:pt x="106" y="9"/>
                    </a:lnTo>
                    <a:lnTo>
                      <a:pt x="111" y="15"/>
                    </a:lnTo>
                    <a:lnTo>
                      <a:pt x="126" y="0"/>
                    </a:lnTo>
                    <a:lnTo>
                      <a:pt x="145" y="0"/>
                    </a:lnTo>
                    <a:lnTo>
                      <a:pt x="155" y="1"/>
                    </a:lnTo>
                    <a:lnTo>
                      <a:pt x="160" y="6"/>
                    </a:lnTo>
                    <a:lnTo>
                      <a:pt x="164" y="10"/>
                    </a:lnTo>
                    <a:lnTo>
                      <a:pt x="164" y="20"/>
                    </a:lnTo>
                    <a:lnTo>
                      <a:pt x="154" y="39"/>
                    </a:lnTo>
                    <a:lnTo>
                      <a:pt x="148" y="44"/>
                    </a:lnTo>
                    <a:lnTo>
                      <a:pt x="138" y="53"/>
                    </a:lnTo>
                    <a:lnTo>
                      <a:pt x="133" y="68"/>
                    </a:lnTo>
                    <a:lnTo>
                      <a:pt x="128" y="82"/>
                    </a:lnTo>
                    <a:lnTo>
                      <a:pt x="123" y="87"/>
                    </a:lnTo>
                    <a:lnTo>
                      <a:pt x="99" y="101"/>
                    </a:lnTo>
                    <a:lnTo>
                      <a:pt x="89" y="111"/>
                    </a:lnTo>
                    <a:lnTo>
                      <a:pt x="79" y="120"/>
                    </a:lnTo>
                    <a:lnTo>
                      <a:pt x="74" y="135"/>
                    </a:lnTo>
                    <a:lnTo>
                      <a:pt x="59" y="140"/>
                    </a:lnTo>
                    <a:lnTo>
                      <a:pt x="49" y="168"/>
                    </a:lnTo>
                    <a:lnTo>
                      <a:pt x="34" y="182"/>
                    </a:lnTo>
                    <a:lnTo>
                      <a:pt x="29" y="187"/>
                    </a:lnTo>
                    <a:lnTo>
                      <a:pt x="20" y="187"/>
                    </a:lnTo>
                    <a:lnTo>
                      <a:pt x="0" y="187"/>
                    </a:lnTo>
                    <a:close/>
                  </a:path>
                </a:pathLst>
              </a:custGeom>
              <a:solidFill>
                <a:srgbClr val="1E845B"/>
              </a:solidFill>
              <a:ln w="9525">
                <a:noFill/>
                <a:round/>
                <a:headEnd/>
                <a:tailEnd/>
              </a:ln>
            </p:spPr>
            <p:txBody>
              <a:bodyPr/>
              <a:lstStyle/>
              <a:p>
                <a:endParaRPr lang="ru-RU"/>
              </a:p>
            </p:txBody>
          </p:sp>
          <p:sp>
            <p:nvSpPr>
              <p:cNvPr id="1068" name="Freeform 29"/>
              <p:cNvSpPr>
                <a:spLocks/>
              </p:cNvSpPr>
              <p:nvPr/>
            </p:nvSpPr>
            <p:spPr bwMode="auto">
              <a:xfrm>
                <a:off x="2446" y="1328"/>
                <a:ext cx="164" cy="187"/>
              </a:xfrm>
              <a:custGeom>
                <a:avLst/>
                <a:gdLst>
                  <a:gd name="T0" fmla="*/ 0 w 164"/>
                  <a:gd name="T1" fmla="*/ 187 h 187"/>
                  <a:gd name="T2" fmla="*/ 1 w 164"/>
                  <a:gd name="T3" fmla="*/ 177 h 187"/>
                  <a:gd name="T4" fmla="*/ 6 w 164"/>
                  <a:gd name="T5" fmla="*/ 163 h 187"/>
                  <a:gd name="T6" fmla="*/ 6 w 164"/>
                  <a:gd name="T7" fmla="*/ 153 h 187"/>
                  <a:gd name="T8" fmla="*/ 6 w 164"/>
                  <a:gd name="T9" fmla="*/ 143 h 187"/>
                  <a:gd name="T10" fmla="*/ 6 w 164"/>
                  <a:gd name="T11" fmla="*/ 133 h 187"/>
                  <a:gd name="T12" fmla="*/ 7 w 164"/>
                  <a:gd name="T13" fmla="*/ 124 h 187"/>
                  <a:gd name="T14" fmla="*/ 17 w 164"/>
                  <a:gd name="T15" fmla="*/ 114 h 187"/>
                  <a:gd name="T16" fmla="*/ 26 w 164"/>
                  <a:gd name="T17" fmla="*/ 105 h 187"/>
                  <a:gd name="T18" fmla="*/ 41 w 164"/>
                  <a:gd name="T19" fmla="*/ 91 h 187"/>
                  <a:gd name="T20" fmla="*/ 41 w 164"/>
                  <a:gd name="T21" fmla="*/ 81 h 187"/>
                  <a:gd name="T22" fmla="*/ 46 w 164"/>
                  <a:gd name="T23" fmla="*/ 76 h 187"/>
                  <a:gd name="T24" fmla="*/ 46 w 164"/>
                  <a:gd name="T25" fmla="*/ 66 h 187"/>
                  <a:gd name="T26" fmla="*/ 56 w 164"/>
                  <a:gd name="T27" fmla="*/ 57 h 187"/>
                  <a:gd name="T28" fmla="*/ 61 w 164"/>
                  <a:gd name="T29" fmla="*/ 43 h 187"/>
                  <a:gd name="T30" fmla="*/ 77 w 164"/>
                  <a:gd name="T31" fmla="*/ 28 h 187"/>
                  <a:gd name="T32" fmla="*/ 82 w 164"/>
                  <a:gd name="T33" fmla="*/ 24 h 187"/>
                  <a:gd name="T34" fmla="*/ 92 w 164"/>
                  <a:gd name="T35" fmla="*/ 24 h 187"/>
                  <a:gd name="T36" fmla="*/ 106 w 164"/>
                  <a:gd name="T37" fmla="*/ 9 h 187"/>
                  <a:gd name="T38" fmla="*/ 111 w 164"/>
                  <a:gd name="T39" fmla="*/ 15 h 187"/>
                  <a:gd name="T40" fmla="*/ 126 w 164"/>
                  <a:gd name="T41" fmla="*/ 0 h 187"/>
                  <a:gd name="T42" fmla="*/ 145 w 164"/>
                  <a:gd name="T43" fmla="*/ 0 h 187"/>
                  <a:gd name="T44" fmla="*/ 155 w 164"/>
                  <a:gd name="T45" fmla="*/ 1 h 187"/>
                  <a:gd name="T46" fmla="*/ 160 w 164"/>
                  <a:gd name="T47" fmla="*/ 6 h 187"/>
                  <a:gd name="T48" fmla="*/ 164 w 164"/>
                  <a:gd name="T49" fmla="*/ 10 h 187"/>
                  <a:gd name="T50" fmla="*/ 164 w 164"/>
                  <a:gd name="T51" fmla="*/ 20 h 187"/>
                  <a:gd name="T52" fmla="*/ 154 w 164"/>
                  <a:gd name="T53" fmla="*/ 39 h 187"/>
                  <a:gd name="T54" fmla="*/ 148 w 164"/>
                  <a:gd name="T55" fmla="*/ 44 h 187"/>
                  <a:gd name="T56" fmla="*/ 138 w 164"/>
                  <a:gd name="T57" fmla="*/ 53 h 187"/>
                  <a:gd name="T58" fmla="*/ 133 w 164"/>
                  <a:gd name="T59" fmla="*/ 68 h 187"/>
                  <a:gd name="T60" fmla="*/ 128 w 164"/>
                  <a:gd name="T61" fmla="*/ 82 h 187"/>
                  <a:gd name="T62" fmla="*/ 123 w 164"/>
                  <a:gd name="T63" fmla="*/ 87 h 187"/>
                  <a:gd name="T64" fmla="*/ 99 w 164"/>
                  <a:gd name="T65" fmla="*/ 101 h 187"/>
                  <a:gd name="T66" fmla="*/ 89 w 164"/>
                  <a:gd name="T67" fmla="*/ 111 h 187"/>
                  <a:gd name="T68" fmla="*/ 79 w 164"/>
                  <a:gd name="T69" fmla="*/ 120 h 187"/>
                  <a:gd name="T70" fmla="*/ 74 w 164"/>
                  <a:gd name="T71" fmla="*/ 135 h 187"/>
                  <a:gd name="T72" fmla="*/ 59 w 164"/>
                  <a:gd name="T73" fmla="*/ 140 h 187"/>
                  <a:gd name="T74" fmla="*/ 49 w 164"/>
                  <a:gd name="T75" fmla="*/ 168 h 187"/>
                  <a:gd name="T76" fmla="*/ 34 w 164"/>
                  <a:gd name="T77" fmla="*/ 182 h 187"/>
                  <a:gd name="T78" fmla="*/ 29 w 164"/>
                  <a:gd name="T79" fmla="*/ 187 h 187"/>
                  <a:gd name="T80" fmla="*/ 20 w 164"/>
                  <a:gd name="T81" fmla="*/ 187 h 187"/>
                  <a:gd name="T82" fmla="*/ 0 w 164"/>
                  <a:gd name="T83" fmla="*/ 187 h 1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4"/>
                  <a:gd name="T127" fmla="*/ 0 h 187"/>
                  <a:gd name="T128" fmla="*/ 164 w 164"/>
                  <a:gd name="T129" fmla="*/ 187 h 1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4" h="187">
                    <a:moveTo>
                      <a:pt x="0" y="187"/>
                    </a:moveTo>
                    <a:lnTo>
                      <a:pt x="1" y="177"/>
                    </a:lnTo>
                    <a:lnTo>
                      <a:pt x="6" y="163"/>
                    </a:lnTo>
                    <a:lnTo>
                      <a:pt x="6" y="153"/>
                    </a:lnTo>
                    <a:lnTo>
                      <a:pt x="6" y="143"/>
                    </a:lnTo>
                    <a:lnTo>
                      <a:pt x="6" y="133"/>
                    </a:lnTo>
                    <a:lnTo>
                      <a:pt x="7" y="124"/>
                    </a:lnTo>
                    <a:lnTo>
                      <a:pt x="17" y="114"/>
                    </a:lnTo>
                    <a:lnTo>
                      <a:pt x="26" y="105"/>
                    </a:lnTo>
                    <a:lnTo>
                      <a:pt x="41" y="91"/>
                    </a:lnTo>
                    <a:lnTo>
                      <a:pt x="41" y="81"/>
                    </a:lnTo>
                    <a:lnTo>
                      <a:pt x="46" y="76"/>
                    </a:lnTo>
                    <a:lnTo>
                      <a:pt x="46" y="66"/>
                    </a:lnTo>
                    <a:lnTo>
                      <a:pt x="56" y="57"/>
                    </a:lnTo>
                    <a:lnTo>
                      <a:pt x="61" y="43"/>
                    </a:lnTo>
                    <a:lnTo>
                      <a:pt x="77" y="28"/>
                    </a:lnTo>
                    <a:lnTo>
                      <a:pt x="82" y="24"/>
                    </a:lnTo>
                    <a:lnTo>
                      <a:pt x="92" y="24"/>
                    </a:lnTo>
                    <a:lnTo>
                      <a:pt x="106" y="9"/>
                    </a:lnTo>
                    <a:lnTo>
                      <a:pt x="111" y="15"/>
                    </a:lnTo>
                    <a:lnTo>
                      <a:pt x="126" y="0"/>
                    </a:lnTo>
                    <a:lnTo>
                      <a:pt x="145" y="0"/>
                    </a:lnTo>
                    <a:lnTo>
                      <a:pt x="155" y="1"/>
                    </a:lnTo>
                    <a:lnTo>
                      <a:pt x="160" y="6"/>
                    </a:lnTo>
                    <a:lnTo>
                      <a:pt x="164" y="10"/>
                    </a:lnTo>
                    <a:lnTo>
                      <a:pt x="164" y="20"/>
                    </a:lnTo>
                    <a:lnTo>
                      <a:pt x="154" y="39"/>
                    </a:lnTo>
                    <a:lnTo>
                      <a:pt x="148" y="44"/>
                    </a:lnTo>
                    <a:lnTo>
                      <a:pt x="138" y="53"/>
                    </a:lnTo>
                    <a:lnTo>
                      <a:pt x="133" y="68"/>
                    </a:lnTo>
                    <a:lnTo>
                      <a:pt x="128" y="82"/>
                    </a:lnTo>
                    <a:lnTo>
                      <a:pt x="123" y="87"/>
                    </a:lnTo>
                    <a:lnTo>
                      <a:pt x="99" y="101"/>
                    </a:lnTo>
                    <a:lnTo>
                      <a:pt x="89" y="111"/>
                    </a:lnTo>
                    <a:lnTo>
                      <a:pt x="79" y="120"/>
                    </a:lnTo>
                    <a:lnTo>
                      <a:pt x="74" y="135"/>
                    </a:lnTo>
                    <a:lnTo>
                      <a:pt x="59" y="140"/>
                    </a:lnTo>
                    <a:lnTo>
                      <a:pt x="49" y="168"/>
                    </a:lnTo>
                    <a:lnTo>
                      <a:pt x="34" y="182"/>
                    </a:lnTo>
                    <a:lnTo>
                      <a:pt x="29" y="187"/>
                    </a:lnTo>
                    <a:lnTo>
                      <a:pt x="20" y="187"/>
                    </a:lnTo>
                    <a:lnTo>
                      <a:pt x="0" y="187"/>
                    </a:lnTo>
                  </a:path>
                </a:pathLst>
              </a:custGeom>
              <a:noFill/>
              <a:ln w="1588">
                <a:solidFill>
                  <a:srgbClr val="1E845B"/>
                </a:solidFill>
                <a:round/>
                <a:headEnd/>
                <a:tailEnd/>
              </a:ln>
            </p:spPr>
            <p:txBody>
              <a:bodyPr/>
              <a:lstStyle/>
              <a:p>
                <a:endParaRPr lang="ru-RU"/>
              </a:p>
            </p:txBody>
          </p:sp>
          <p:sp>
            <p:nvSpPr>
              <p:cNvPr id="1069" name="Freeform 30"/>
              <p:cNvSpPr>
                <a:spLocks/>
              </p:cNvSpPr>
              <p:nvPr/>
            </p:nvSpPr>
            <p:spPr bwMode="auto">
              <a:xfrm>
                <a:off x="2569" y="1415"/>
                <a:ext cx="48" cy="34"/>
              </a:xfrm>
              <a:custGeom>
                <a:avLst/>
                <a:gdLst>
                  <a:gd name="T0" fmla="*/ 38 w 48"/>
                  <a:gd name="T1" fmla="*/ 29 h 34"/>
                  <a:gd name="T2" fmla="*/ 28 w 48"/>
                  <a:gd name="T3" fmla="*/ 29 h 34"/>
                  <a:gd name="T4" fmla="*/ 14 w 48"/>
                  <a:gd name="T5" fmla="*/ 34 h 34"/>
                  <a:gd name="T6" fmla="*/ 4 w 48"/>
                  <a:gd name="T7" fmla="*/ 24 h 34"/>
                  <a:gd name="T8" fmla="*/ 0 w 48"/>
                  <a:gd name="T9" fmla="*/ 19 h 34"/>
                  <a:gd name="T10" fmla="*/ 5 w 48"/>
                  <a:gd name="T11" fmla="*/ 15 h 34"/>
                  <a:gd name="T12" fmla="*/ 10 w 48"/>
                  <a:gd name="T13" fmla="*/ 0 h 34"/>
                  <a:gd name="T14" fmla="*/ 20 w 48"/>
                  <a:gd name="T15" fmla="*/ 0 h 34"/>
                  <a:gd name="T16" fmla="*/ 24 w 48"/>
                  <a:gd name="T17" fmla="*/ 5 h 34"/>
                  <a:gd name="T18" fmla="*/ 39 w 48"/>
                  <a:gd name="T19" fmla="*/ 10 h 34"/>
                  <a:gd name="T20" fmla="*/ 43 w 48"/>
                  <a:gd name="T21" fmla="*/ 15 h 34"/>
                  <a:gd name="T22" fmla="*/ 48 w 48"/>
                  <a:gd name="T23" fmla="*/ 20 h 34"/>
                  <a:gd name="T24" fmla="*/ 38 w 48"/>
                  <a:gd name="T25" fmla="*/ 29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8"/>
                  <a:gd name="T40" fmla="*/ 0 h 34"/>
                  <a:gd name="T41" fmla="*/ 48 w 48"/>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8" h="34">
                    <a:moveTo>
                      <a:pt x="38" y="29"/>
                    </a:moveTo>
                    <a:lnTo>
                      <a:pt x="28" y="29"/>
                    </a:lnTo>
                    <a:lnTo>
                      <a:pt x="14" y="34"/>
                    </a:lnTo>
                    <a:lnTo>
                      <a:pt x="4" y="24"/>
                    </a:lnTo>
                    <a:lnTo>
                      <a:pt x="0" y="19"/>
                    </a:lnTo>
                    <a:lnTo>
                      <a:pt x="5" y="15"/>
                    </a:lnTo>
                    <a:lnTo>
                      <a:pt x="10" y="0"/>
                    </a:lnTo>
                    <a:lnTo>
                      <a:pt x="20" y="0"/>
                    </a:lnTo>
                    <a:lnTo>
                      <a:pt x="24" y="5"/>
                    </a:lnTo>
                    <a:lnTo>
                      <a:pt x="39" y="10"/>
                    </a:lnTo>
                    <a:lnTo>
                      <a:pt x="43" y="15"/>
                    </a:lnTo>
                    <a:lnTo>
                      <a:pt x="48" y="20"/>
                    </a:lnTo>
                    <a:lnTo>
                      <a:pt x="38" y="29"/>
                    </a:lnTo>
                    <a:close/>
                  </a:path>
                </a:pathLst>
              </a:custGeom>
              <a:solidFill>
                <a:srgbClr val="1E845B"/>
              </a:solidFill>
              <a:ln w="9525">
                <a:noFill/>
                <a:round/>
                <a:headEnd/>
                <a:tailEnd/>
              </a:ln>
            </p:spPr>
            <p:txBody>
              <a:bodyPr/>
              <a:lstStyle/>
              <a:p>
                <a:endParaRPr lang="ru-RU"/>
              </a:p>
            </p:txBody>
          </p:sp>
          <p:sp>
            <p:nvSpPr>
              <p:cNvPr id="1070" name="Freeform 31"/>
              <p:cNvSpPr>
                <a:spLocks/>
              </p:cNvSpPr>
              <p:nvPr/>
            </p:nvSpPr>
            <p:spPr bwMode="auto">
              <a:xfrm>
                <a:off x="2569" y="1415"/>
                <a:ext cx="48" cy="34"/>
              </a:xfrm>
              <a:custGeom>
                <a:avLst/>
                <a:gdLst>
                  <a:gd name="T0" fmla="*/ 38 w 48"/>
                  <a:gd name="T1" fmla="*/ 29 h 34"/>
                  <a:gd name="T2" fmla="*/ 28 w 48"/>
                  <a:gd name="T3" fmla="*/ 29 h 34"/>
                  <a:gd name="T4" fmla="*/ 14 w 48"/>
                  <a:gd name="T5" fmla="*/ 34 h 34"/>
                  <a:gd name="T6" fmla="*/ 4 w 48"/>
                  <a:gd name="T7" fmla="*/ 24 h 34"/>
                  <a:gd name="T8" fmla="*/ 0 w 48"/>
                  <a:gd name="T9" fmla="*/ 19 h 34"/>
                  <a:gd name="T10" fmla="*/ 5 w 48"/>
                  <a:gd name="T11" fmla="*/ 15 h 34"/>
                  <a:gd name="T12" fmla="*/ 10 w 48"/>
                  <a:gd name="T13" fmla="*/ 0 h 34"/>
                  <a:gd name="T14" fmla="*/ 20 w 48"/>
                  <a:gd name="T15" fmla="*/ 0 h 34"/>
                  <a:gd name="T16" fmla="*/ 24 w 48"/>
                  <a:gd name="T17" fmla="*/ 5 h 34"/>
                  <a:gd name="T18" fmla="*/ 39 w 48"/>
                  <a:gd name="T19" fmla="*/ 10 h 34"/>
                  <a:gd name="T20" fmla="*/ 43 w 48"/>
                  <a:gd name="T21" fmla="*/ 15 h 34"/>
                  <a:gd name="T22" fmla="*/ 48 w 48"/>
                  <a:gd name="T23" fmla="*/ 20 h 34"/>
                  <a:gd name="T24" fmla="*/ 38 w 48"/>
                  <a:gd name="T25" fmla="*/ 29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8"/>
                  <a:gd name="T40" fmla="*/ 0 h 34"/>
                  <a:gd name="T41" fmla="*/ 48 w 48"/>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8" h="34">
                    <a:moveTo>
                      <a:pt x="38" y="29"/>
                    </a:moveTo>
                    <a:lnTo>
                      <a:pt x="28" y="29"/>
                    </a:lnTo>
                    <a:lnTo>
                      <a:pt x="14" y="34"/>
                    </a:lnTo>
                    <a:lnTo>
                      <a:pt x="4" y="24"/>
                    </a:lnTo>
                    <a:lnTo>
                      <a:pt x="0" y="19"/>
                    </a:lnTo>
                    <a:lnTo>
                      <a:pt x="5" y="15"/>
                    </a:lnTo>
                    <a:lnTo>
                      <a:pt x="10" y="0"/>
                    </a:lnTo>
                    <a:lnTo>
                      <a:pt x="20" y="0"/>
                    </a:lnTo>
                    <a:lnTo>
                      <a:pt x="24" y="5"/>
                    </a:lnTo>
                    <a:lnTo>
                      <a:pt x="39" y="10"/>
                    </a:lnTo>
                    <a:lnTo>
                      <a:pt x="43" y="15"/>
                    </a:lnTo>
                    <a:lnTo>
                      <a:pt x="48" y="20"/>
                    </a:lnTo>
                    <a:lnTo>
                      <a:pt x="38" y="29"/>
                    </a:lnTo>
                  </a:path>
                </a:pathLst>
              </a:custGeom>
              <a:noFill/>
              <a:ln w="1588">
                <a:solidFill>
                  <a:srgbClr val="1E845B"/>
                </a:solidFill>
                <a:round/>
                <a:headEnd/>
                <a:tailEnd/>
              </a:ln>
            </p:spPr>
            <p:txBody>
              <a:bodyPr/>
              <a:lstStyle/>
              <a:p>
                <a:endParaRPr lang="ru-RU"/>
              </a:p>
            </p:txBody>
          </p:sp>
          <p:sp>
            <p:nvSpPr>
              <p:cNvPr id="1071" name="Freeform 32"/>
              <p:cNvSpPr>
                <a:spLocks/>
              </p:cNvSpPr>
              <p:nvPr/>
            </p:nvSpPr>
            <p:spPr bwMode="auto">
              <a:xfrm>
                <a:off x="2656" y="1449"/>
                <a:ext cx="62" cy="97"/>
              </a:xfrm>
              <a:custGeom>
                <a:avLst/>
                <a:gdLst>
                  <a:gd name="T0" fmla="*/ 23 w 62"/>
                  <a:gd name="T1" fmla="*/ 87 h 97"/>
                  <a:gd name="T2" fmla="*/ 12 w 62"/>
                  <a:gd name="T3" fmla="*/ 97 h 97"/>
                  <a:gd name="T4" fmla="*/ 13 w 62"/>
                  <a:gd name="T5" fmla="*/ 87 h 97"/>
                  <a:gd name="T6" fmla="*/ 18 w 62"/>
                  <a:gd name="T7" fmla="*/ 82 h 97"/>
                  <a:gd name="T8" fmla="*/ 18 w 62"/>
                  <a:gd name="T9" fmla="*/ 73 h 97"/>
                  <a:gd name="T10" fmla="*/ 18 w 62"/>
                  <a:gd name="T11" fmla="*/ 63 h 97"/>
                  <a:gd name="T12" fmla="*/ 13 w 62"/>
                  <a:gd name="T13" fmla="*/ 58 h 97"/>
                  <a:gd name="T14" fmla="*/ 14 w 62"/>
                  <a:gd name="T15" fmla="*/ 49 h 97"/>
                  <a:gd name="T16" fmla="*/ 14 w 62"/>
                  <a:gd name="T17" fmla="*/ 39 h 97"/>
                  <a:gd name="T18" fmla="*/ 9 w 62"/>
                  <a:gd name="T19" fmla="*/ 34 h 97"/>
                  <a:gd name="T20" fmla="*/ 4 w 62"/>
                  <a:gd name="T21" fmla="*/ 29 h 97"/>
                  <a:gd name="T22" fmla="*/ 0 w 62"/>
                  <a:gd name="T23" fmla="*/ 24 h 97"/>
                  <a:gd name="T24" fmla="*/ 0 w 62"/>
                  <a:gd name="T25" fmla="*/ 15 h 97"/>
                  <a:gd name="T26" fmla="*/ 0 w 62"/>
                  <a:gd name="T27" fmla="*/ 5 h 97"/>
                  <a:gd name="T28" fmla="*/ 5 w 62"/>
                  <a:gd name="T29" fmla="*/ 0 h 97"/>
                  <a:gd name="T30" fmla="*/ 15 w 62"/>
                  <a:gd name="T31" fmla="*/ 0 h 97"/>
                  <a:gd name="T32" fmla="*/ 24 w 62"/>
                  <a:gd name="T33" fmla="*/ 10 h 97"/>
                  <a:gd name="T34" fmla="*/ 34 w 62"/>
                  <a:gd name="T35" fmla="*/ 20 h 97"/>
                  <a:gd name="T36" fmla="*/ 43 w 62"/>
                  <a:gd name="T37" fmla="*/ 20 h 97"/>
                  <a:gd name="T38" fmla="*/ 43 w 62"/>
                  <a:gd name="T39" fmla="*/ 30 h 97"/>
                  <a:gd name="T40" fmla="*/ 53 w 62"/>
                  <a:gd name="T41" fmla="*/ 30 h 97"/>
                  <a:gd name="T42" fmla="*/ 62 w 62"/>
                  <a:gd name="T43" fmla="*/ 41 h 97"/>
                  <a:gd name="T44" fmla="*/ 57 w 62"/>
                  <a:gd name="T45" fmla="*/ 44 h 97"/>
                  <a:gd name="T46" fmla="*/ 57 w 62"/>
                  <a:gd name="T47" fmla="*/ 54 h 97"/>
                  <a:gd name="T48" fmla="*/ 57 w 62"/>
                  <a:gd name="T49" fmla="*/ 65 h 97"/>
                  <a:gd name="T50" fmla="*/ 52 w 62"/>
                  <a:gd name="T51" fmla="*/ 70 h 97"/>
                  <a:gd name="T52" fmla="*/ 37 w 62"/>
                  <a:gd name="T53" fmla="*/ 73 h 97"/>
                  <a:gd name="T54" fmla="*/ 32 w 62"/>
                  <a:gd name="T55" fmla="*/ 78 h 97"/>
                  <a:gd name="T56" fmla="*/ 23 w 62"/>
                  <a:gd name="T57" fmla="*/ 87 h 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2"/>
                  <a:gd name="T88" fmla="*/ 0 h 97"/>
                  <a:gd name="T89" fmla="*/ 62 w 62"/>
                  <a:gd name="T90" fmla="*/ 97 h 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2" h="97">
                    <a:moveTo>
                      <a:pt x="23" y="87"/>
                    </a:moveTo>
                    <a:lnTo>
                      <a:pt x="12" y="97"/>
                    </a:lnTo>
                    <a:lnTo>
                      <a:pt x="13" y="87"/>
                    </a:lnTo>
                    <a:lnTo>
                      <a:pt x="18" y="82"/>
                    </a:lnTo>
                    <a:lnTo>
                      <a:pt x="18" y="73"/>
                    </a:lnTo>
                    <a:lnTo>
                      <a:pt x="18" y="63"/>
                    </a:lnTo>
                    <a:lnTo>
                      <a:pt x="13" y="58"/>
                    </a:lnTo>
                    <a:lnTo>
                      <a:pt x="14" y="49"/>
                    </a:lnTo>
                    <a:lnTo>
                      <a:pt x="14" y="39"/>
                    </a:lnTo>
                    <a:lnTo>
                      <a:pt x="9" y="34"/>
                    </a:lnTo>
                    <a:lnTo>
                      <a:pt x="4" y="29"/>
                    </a:lnTo>
                    <a:lnTo>
                      <a:pt x="0" y="24"/>
                    </a:lnTo>
                    <a:lnTo>
                      <a:pt x="0" y="15"/>
                    </a:lnTo>
                    <a:lnTo>
                      <a:pt x="0" y="5"/>
                    </a:lnTo>
                    <a:lnTo>
                      <a:pt x="5" y="0"/>
                    </a:lnTo>
                    <a:lnTo>
                      <a:pt x="15" y="0"/>
                    </a:lnTo>
                    <a:lnTo>
                      <a:pt x="24" y="10"/>
                    </a:lnTo>
                    <a:lnTo>
                      <a:pt x="34" y="20"/>
                    </a:lnTo>
                    <a:lnTo>
                      <a:pt x="43" y="20"/>
                    </a:lnTo>
                    <a:lnTo>
                      <a:pt x="43" y="30"/>
                    </a:lnTo>
                    <a:lnTo>
                      <a:pt x="53" y="30"/>
                    </a:lnTo>
                    <a:lnTo>
                      <a:pt x="62" y="41"/>
                    </a:lnTo>
                    <a:lnTo>
                      <a:pt x="57" y="44"/>
                    </a:lnTo>
                    <a:lnTo>
                      <a:pt x="57" y="54"/>
                    </a:lnTo>
                    <a:lnTo>
                      <a:pt x="57" y="65"/>
                    </a:lnTo>
                    <a:lnTo>
                      <a:pt x="52" y="70"/>
                    </a:lnTo>
                    <a:lnTo>
                      <a:pt x="37" y="73"/>
                    </a:lnTo>
                    <a:lnTo>
                      <a:pt x="32" y="78"/>
                    </a:lnTo>
                    <a:lnTo>
                      <a:pt x="23" y="87"/>
                    </a:lnTo>
                    <a:close/>
                  </a:path>
                </a:pathLst>
              </a:custGeom>
              <a:solidFill>
                <a:srgbClr val="1E845B"/>
              </a:solidFill>
              <a:ln w="9525">
                <a:noFill/>
                <a:round/>
                <a:headEnd/>
                <a:tailEnd/>
              </a:ln>
            </p:spPr>
            <p:txBody>
              <a:bodyPr/>
              <a:lstStyle/>
              <a:p>
                <a:endParaRPr lang="ru-RU"/>
              </a:p>
            </p:txBody>
          </p:sp>
          <p:sp>
            <p:nvSpPr>
              <p:cNvPr id="1072" name="Freeform 33"/>
              <p:cNvSpPr>
                <a:spLocks/>
              </p:cNvSpPr>
              <p:nvPr/>
            </p:nvSpPr>
            <p:spPr bwMode="auto">
              <a:xfrm>
                <a:off x="2656" y="1449"/>
                <a:ext cx="62" cy="97"/>
              </a:xfrm>
              <a:custGeom>
                <a:avLst/>
                <a:gdLst>
                  <a:gd name="T0" fmla="*/ 23 w 62"/>
                  <a:gd name="T1" fmla="*/ 87 h 97"/>
                  <a:gd name="T2" fmla="*/ 12 w 62"/>
                  <a:gd name="T3" fmla="*/ 97 h 97"/>
                  <a:gd name="T4" fmla="*/ 13 w 62"/>
                  <a:gd name="T5" fmla="*/ 87 h 97"/>
                  <a:gd name="T6" fmla="*/ 18 w 62"/>
                  <a:gd name="T7" fmla="*/ 82 h 97"/>
                  <a:gd name="T8" fmla="*/ 18 w 62"/>
                  <a:gd name="T9" fmla="*/ 73 h 97"/>
                  <a:gd name="T10" fmla="*/ 18 w 62"/>
                  <a:gd name="T11" fmla="*/ 63 h 97"/>
                  <a:gd name="T12" fmla="*/ 13 w 62"/>
                  <a:gd name="T13" fmla="*/ 58 h 97"/>
                  <a:gd name="T14" fmla="*/ 14 w 62"/>
                  <a:gd name="T15" fmla="*/ 49 h 97"/>
                  <a:gd name="T16" fmla="*/ 14 w 62"/>
                  <a:gd name="T17" fmla="*/ 39 h 97"/>
                  <a:gd name="T18" fmla="*/ 9 w 62"/>
                  <a:gd name="T19" fmla="*/ 34 h 97"/>
                  <a:gd name="T20" fmla="*/ 4 w 62"/>
                  <a:gd name="T21" fmla="*/ 29 h 97"/>
                  <a:gd name="T22" fmla="*/ 0 w 62"/>
                  <a:gd name="T23" fmla="*/ 24 h 97"/>
                  <a:gd name="T24" fmla="*/ 0 w 62"/>
                  <a:gd name="T25" fmla="*/ 15 h 97"/>
                  <a:gd name="T26" fmla="*/ 0 w 62"/>
                  <a:gd name="T27" fmla="*/ 5 h 97"/>
                  <a:gd name="T28" fmla="*/ 5 w 62"/>
                  <a:gd name="T29" fmla="*/ 0 h 97"/>
                  <a:gd name="T30" fmla="*/ 15 w 62"/>
                  <a:gd name="T31" fmla="*/ 0 h 97"/>
                  <a:gd name="T32" fmla="*/ 24 w 62"/>
                  <a:gd name="T33" fmla="*/ 10 h 97"/>
                  <a:gd name="T34" fmla="*/ 34 w 62"/>
                  <a:gd name="T35" fmla="*/ 20 h 97"/>
                  <a:gd name="T36" fmla="*/ 43 w 62"/>
                  <a:gd name="T37" fmla="*/ 20 h 97"/>
                  <a:gd name="T38" fmla="*/ 43 w 62"/>
                  <a:gd name="T39" fmla="*/ 30 h 97"/>
                  <a:gd name="T40" fmla="*/ 53 w 62"/>
                  <a:gd name="T41" fmla="*/ 30 h 97"/>
                  <a:gd name="T42" fmla="*/ 62 w 62"/>
                  <a:gd name="T43" fmla="*/ 41 h 97"/>
                  <a:gd name="T44" fmla="*/ 57 w 62"/>
                  <a:gd name="T45" fmla="*/ 44 h 97"/>
                  <a:gd name="T46" fmla="*/ 57 w 62"/>
                  <a:gd name="T47" fmla="*/ 54 h 97"/>
                  <a:gd name="T48" fmla="*/ 57 w 62"/>
                  <a:gd name="T49" fmla="*/ 65 h 97"/>
                  <a:gd name="T50" fmla="*/ 52 w 62"/>
                  <a:gd name="T51" fmla="*/ 70 h 97"/>
                  <a:gd name="T52" fmla="*/ 37 w 62"/>
                  <a:gd name="T53" fmla="*/ 73 h 97"/>
                  <a:gd name="T54" fmla="*/ 32 w 62"/>
                  <a:gd name="T55" fmla="*/ 78 h 97"/>
                  <a:gd name="T56" fmla="*/ 23 w 62"/>
                  <a:gd name="T57" fmla="*/ 87 h 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2"/>
                  <a:gd name="T88" fmla="*/ 0 h 97"/>
                  <a:gd name="T89" fmla="*/ 62 w 62"/>
                  <a:gd name="T90" fmla="*/ 97 h 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2" h="97">
                    <a:moveTo>
                      <a:pt x="23" y="87"/>
                    </a:moveTo>
                    <a:lnTo>
                      <a:pt x="12" y="97"/>
                    </a:lnTo>
                    <a:lnTo>
                      <a:pt x="13" y="87"/>
                    </a:lnTo>
                    <a:lnTo>
                      <a:pt x="18" y="82"/>
                    </a:lnTo>
                    <a:lnTo>
                      <a:pt x="18" y="73"/>
                    </a:lnTo>
                    <a:lnTo>
                      <a:pt x="18" y="63"/>
                    </a:lnTo>
                    <a:lnTo>
                      <a:pt x="13" y="58"/>
                    </a:lnTo>
                    <a:lnTo>
                      <a:pt x="14" y="49"/>
                    </a:lnTo>
                    <a:lnTo>
                      <a:pt x="14" y="39"/>
                    </a:lnTo>
                    <a:lnTo>
                      <a:pt x="9" y="34"/>
                    </a:lnTo>
                    <a:lnTo>
                      <a:pt x="4" y="29"/>
                    </a:lnTo>
                    <a:lnTo>
                      <a:pt x="0" y="24"/>
                    </a:lnTo>
                    <a:lnTo>
                      <a:pt x="0" y="15"/>
                    </a:lnTo>
                    <a:lnTo>
                      <a:pt x="0" y="5"/>
                    </a:lnTo>
                    <a:lnTo>
                      <a:pt x="5" y="0"/>
                    </a:lnTo>
                    <a:lnTo>
                      <a:pt x="15" y="0"/>
                    </a:lnTo>
                    <a:lnTo>
                      <a:pt x="24" y="10"/>
                    </a:lnTo>
                    <a:lnTo>
                      <a:pt x="34" y="20"/>
                    </a:lnTo>
                    <a:lnTo>
                      <a:pt x="43" y="20"/>
                    </a:lnTo>
                    <a:lnTo>
                      <a:pt x="43" y="30"/>
                    </a:lnTo>
                    <a:lnTo>
                      <a:pt x="53" y="30"/>
                    </a:lnTo>
                    <a:lnTo>
                      <a:pt x="62" y="41"/>
                    </a:lnTo>
                    <a:lnTo>
                      <a:pt x="57" y="44"/>
                    </a:lnTo>
                    <a:lnTo>
                      <a:pt x="57" y="54"/>
                    </a:lnTo>
                    <a:lnTo>
                      <a:pt x="57" y="65"/>
                    </a:lnTo>
                    <a:lnTo>
                      <a:pt x="52" y="70"/>
                    </a:lnTo>
                    <a:lnTo>
                      <a:pt x="37" y="73"/>
                    </a:lnTo>
                    <a:lnTo>
                      <a:pt x="32" y="78"/>
                    </a:lnTo>
                    <a:lnTo>
                      <a:pt x="23" y="87"/>
                    </a:lnTo>
                  </a:path>
                </a:pathLst>
              </a:custGeom>
              <a:noFill/>
              <a:ln w="1588">
                <a:solidFill>
                  <a:srgbClr val="1E845B"/>
                </a:solidFill>
                <a:round/>
                <a:headEnd/>
                <a:tailEnd/>
              </a:ln>
            </p:spPr>
            <p:txBody>
              <a:bodyPr/>
              <a:lstStyle/>
              <a:p>
                <a:endParaRPr lang="ru-RU"/>
              </a:p>
            </p:txBody>
          </p:sp>
          <p:sp>
            <p:nvSpPr>
              <p:cNvPr id="1073" name="Freeform 34"/>
              <p:cNvSpPr>
                <a:spLocks/>
              </p:cNvSpPr>
              <p:nvPr/>
            </p:nvSpPr>
            <p:spPr bwMode="auto">
              <a:xfrm>
                <a:off x="2640" y="1498"/>
                <a:ext cx="34" cy="48"/>
              </a:xfrm>
              <a:custGeom>
                <a:avLst/>
                <a:gdLst>
                  <a:gd name="T0" fmla="*/ 20 w 34"/>
                  <a:gd name="T1" fmla="*/ 0 h 48"/>
                  <a:gd name="T2" fmla="*/ 30 w 34"/>
                  <a:gd name="T3" fmla="*/ 0 h 48"/>
                  <a:gd name="T4" fmla="*/ 25 w 34"/>
                  <a:gd name="T5" fmla="*/ 4 h 48"/>
                  <a:gd name="T6" fmla="*/ 29 w 34"/>
                  <a:gd name="T7" fmla="*/ 9 h 48"/>
                  <a:gd name="T8" fmla="*/ 29 w 34"/>
                  <a:gd name="T9" fmla="*/ 19 h 48"/>
                  <a:gd name="T10" fmla="*/ 34 w 34"/>
                  <a:gd name="T11" fmla="*/ 24 h 48"/>
                  <a:gd name="T12" fmla="*/ 34 w 34"/>
                  <a:gd name="T13" fmla="*/ 33 h 48"/>
                  <a:gd name="T14" fmla="*/ 29 w 34"/>
                  <a:gd name="T15" fmla="*/ 38 h 48"/>
                  <a:gd name="T16" fmla="*/ 24 w 34"/>
                  <a:gd name="T17" fmla="*/ 43 h 48"/>
                  <a:gd name="T18" fmla="*/ 19 w 34"/>
                  <a:gd name="T19" fmla="*/ 48 h 48"/>
                  <a:gd name="T20" fmla="*/ 9 w 34"/>
                  <a:gd name="T21" fmla="*/ 48 h 48"/>
                  <a:gd name="T22" fmla="*/ 4 w 34"/>
                  <a:gd name="T23" fmla="*/ 43 h 48"/>
                  <a:gd name="T24" fmla="*/ 5 w 34"/>
                  <a:gd name="T25" fmla="*/ 33 h 48"/>
                  <a:gd name="T26" fmla="*/ 5 w 34"/>
                  <a:gd name="T27" fmla="*/ 24 h 48"/>
                  <a:gd name="T28" fmla="*/ 0 w 34"/>
                  <a:gd name="T29" fmla="*/ 19 h 48"/>
                  <a:gd name="T30" fmla="*/ 5 w 34"/>
                  <a:gd name="T31" fmla="*/ 14 h 48"/>
                  <a:gd name="T32" fmla="*/ 5 w 34"/>
                  <a:gd name="T33" fmla="*/ 4 h 48"/>
                  <a:gd name="T34" fmla="*/ 20 w 34"/>
                  <a:gd name="T35" fmla="*/ 0 h 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
                  <a:gd name="T55" fmla="*/ 0 h 48"/>
                  <a:gd name="T56" fmla="*/ 34 w 34"/>
                  <a:gd name="T57" fmla="*/ 48 h 4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 h="48">
                    <a:moveTo>
                      <a:pt x="20" y="0"/>
                    </a:moveTo>
                    <a:lnTo>
                      <a:pt x="30" y="0"/>
                    </a:lnTo>
                    <a:lnTo>
                      <a:pt x="25" y="4"/>
                    </a:lnTo>
                    <a:lnTo>
                      <a:pt x="29" y="9"/>
                    </a:lnTo>
                    <a:lnTo>
                      <a:pt x="29" y="19"/>
                    </a:lnTo>
                    <a:lnTo>
                      <a:pt x="34" y="24"/>
                    </a:lnTo>
                    <a:lnTo>
                      <a:pt x="34" y="33"/>
                    </a:lnTo>
                    <a:lnTo>
                      <a:pt x="29" y="38"/>
                    </a:lnTo>
                    <a:lnTo>
                      <a:pt x="24" y="43"/>
                    </a:lnTo>
                    <a:lnTo>
                      <a:pt x="19" y="48"/>
                    </a:lnTo>
                    <a:lnTo>
                      <a:pt x="9" y="48"/>
                    </a:lnTo>
                    <a:lnTo>
                      <a:pt x="4" y="43"/>
                    </a:lnTo>
                    <a:lnTo>
                      <a:pt x="5" y="33"/>
                    </a:lnTo>
                    <a:lnTo>
                      <a:pt x="5" y="24"/>
                    </a:lnTo>
                    <a:lnTo>
                      <a:pt x="0" y="19"/>
                    </a:lnTo>
                    <a:lnTo>
                      <a:pt x="5" y="14"/>
                    </a:lnTo>
                    <a:lnTo>
                      <a:pt x="5" y="4"/>
                    </a:lnTo>
                    <a:lnTo>
                      <a:pt x="20" y="0"/>
                    </a:lnTo>
                    <a:close/>
                  </a:path>
                </a:pathLst>
              </a:custGeom>
              <a:solidFill>
                <a:srgbClr val="1E845B"/>
              </a:solidFill>
              <a:ln w="9525">
                <a:noFill/>
                <a:round/>
                <a:headEnd/>
                <a:tailEnd/>
              </a:ln>
            </p:spPr>
            <p:txBody>
              <a:bodyPr/>
              <a:lstStyle/>
              <a:p>
                <a:endParaRPr lang="ru-RU"/>
              </a:p>
            </p:txBody>
          </p:sp>
          <p:sp>
            <p:nvSpPr>
              <p:cNvPr id="1074" name="Freeform 35"/>
              <p:cNvSpPr>
                <a:spLocks/>
              </p:cNvSpPr>
              <p:nvPr/>
            </p:nvSpPr>
            <p:spPr bwMode="auto">
              <a:xfrm>
                <a:off x="2640" y="1498"/>
                <a:ext cx="34" cy="48"/>
              </a:xfrm>
              <a:custGeom>
                <a:avLst/>
                <a:gdLst>
                  <a:gd name="T0" fmla="*/ 20 w 34"/>
                  <a:gd name="T1" fmla="*/ 0 h 48"/>
                  <a:gd name="T2" fmla="*/ 30 w 34"/>
                  <a:gd name="T3" fmla="*/ 0 h 48"/>
                  <a:gd name="T4" fmla="*/ 25 w 34"/>
                  <a:gd name="T5" fmla="*/ 4 h 48"/>
                  <a:gd name="T6" fmla="*/ 29 w 34"/>
                  <a:gd name="T7" fmla="*/ 9 h 48"/>
                  <a:gd name="T8" fmla="*/ 29 w 34"/>
                  <a:gd name="T9" fmla="*/ 19 h 48"/>
                  <a:gd name="T10" fmla="*/ 34 w 34"/>
                  <a:gd name="T11" fmla="*/ 24 h 48"/>
                  <a:gd name="T12" fmla="*/ 34 w 34"/>
                  <a:gd name="T13" fmla="*/ 33 h 48"/>
                  <a:gd name="T14" fmla="*/ 29 w 34"/>
                  <a:gd name="T15" fmla="*/ 38 h 48"/>
                  <a:gd name="T16" fmla="*/ 24 w 34"/>
                  <a:gd name="T17" fmla="*/ 43 h 48"/>
                  <a:gd name="T18" fmla="*/ 19 w 34"/>
                  <a:gd name="T19" fmla="*/ 48 h 48"/>
                  <a:gd name="T20" fmla="*/ 9 w 34"/>
                  <a:gd name="T21" fmla="*/ 48 h 48"/>
                  <a:gd name="T22" fmla="*/ 4 w 34"/>
                  <a:gd name="T23" fmla="*/ 43 h 48"/>
                  <a:gd name="T24" fmla="*/ 5 w 34"/>
                  <a:gd name="T25" fmla="*/ 33 h 48"/>
                  <a:gd name="T26" fmla="*/ 5 w 34"/>
                  <a:gd name="T27" fmla="*/ 24 h 48"/>
                  <a:gd name="T28" fmla="*/ 0 w 34"/>
                  <a:gd name="T29" fmla="*/ 19 h 48"/>
                  <a:gd name="T30" fmla="*/ 5 w 34"/>
                  <a:gd name="T31" fmla="*/ 14 h 48"/>
                  <a:gd name="T32" fmla="*/ 5 w 34"/>
                  <a:gd name="T33" fmla="*/ 4 h 48"/>
                  <a:gd name="T34" fmla="*/ 20 w 34"/>
                  <a:gd name="T35" fmla="*/ 0 h 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
                  <a:gd name="T55" fmla="*/ 0 h 48"/>
                  <a:gd name="T56" fmla="*/ 34 w 34"/>
                  <a:gd name="T57" fmla="*/ 48 h 4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 h="48">
                    <a:moveTo>
                      <a:pt x="20" y="0"/>
                    </a:moveTo>
                    <a:lnTo>
                      <a:pt x="30" y="0"/>
                    </a:lnTo>
                    <a:lnTo>
                      <a:pt x="25" y="4"/>
                    </a:lnTo>
                    <a:lnTo>
                      <a:pt x="29" y="9"/>
                    </a:lnTo>
                    <a:lnTo>
                      <a:pt x="29" y="19"/>
                    </a:lnTo>
                    <a:lnTo>
                      <a:pt x="34" y="24"/>
                    </a:lnTo>
                    <a:lnTo>
                      <a:pt x="34" y="33"/>
                    </a:lnTo>
                    <a:lnTo>
                      <a:pt x="29" y="38"/>
                    </a:lnTo>
                    <a:lnTo>
                      <a:pt x="24" y="43"/>
                    </a:lnTo>
                    <a:lnTo>
                      <a:pt x="19" y="48"/>
                    </a:lnTo>
                    <a:lnTo>
                      <a:pt x="9" y="48"/>
                    </a:lnTo>
                    <a:lnTo>
                      <a:pt x="4" y="43"/>
                    </a:lnTo>
                    <a:lnTo>
                      <a:pt x="5" y="33"/>
                    </a:lnTo>
                    <a:lnTo>
                      <a:pt x="5" y="24"/>
                    </a:lnTo>
                    <a:lnTo>
                      <a:pt x="0" y="19"/>
                    </a:lnTo>
                    <a:lnTo>
                      <a:pt x="5" y="14"/>
                    </a:lnTo>
                    <a:lnTo>
                      <a:pt x="5" y="4"/>
                    </a:lnTo>
                    <a:lnTo>
                      <a:pt x="20" y="0"/>
                    </a:lnTo>
                  </a:path>
                </a:pathLst>
              </a:custGeom>
              <a:noFill/>
              <a:ln w="1588">
                <a:solidFill>
                  <a:srgbClr val="1E845B"/>
                </a:solidFill>
                <a:round/>
                <a:headEnd/>
                <a:tailEnd/>
              </a:ln>
            </p:spPr>
            <p:txBody>
              <a:bodyPr/>
              <a:lstStyle/>
              <a:p>
                <a:endParaRPr lang="ru-RU"/>
              </a:p>
            </p:txBody>
          </p:sp>
          <p:sp>
            <p:nvSpPr>
              <p:cNvPr id="1075" name="Freeform 36"/>
              <p:cNvSpPr>
                <a:spLocks/>
              </p:cNvSpPr>
              <p:nvPr/>
            </p:nvSpPr>
            <p:spPr bwMode="auto">
              <a:xfrm>
                <a:off x="3040" y="1375"/>
                <a:ext cx="96" cy="74"/>
              </a:xfrm>
              <a:custGeom>
                <a:avLst/>
                <a:gdLst>
                  <a:gd name="T0" fmla="*/ 5 w 96"/>
                  <a:gd name="T1" fmla="*/ 0 h 74"/>
                  <a:gd name="T2" fmla="*/ 0 w 96"/>
                  <a:gd name="T3" fmla="*/ 14 h 74"/>
                  <a:gd name="T4" fmla="*/ 9 w 96"/>
                  <a:gd name="T5" fmla="*/ 24 h 74"/>
                  <a:gd name="T6" fmla="*/ 14 w 96"/>
                  <a:gd name="T7" fmla="*/ 29 h 74"/>
                  <a:gd name="T8" fmla="*/ 17 w 96"/>
                  <a:gd name="T9" fmla="*/ 34 h 74"/>
                  <a:gd name="T10" fmla="*/ 27 w 96"/>
                  <a:gd name="T11" fmla="*/ 34 h 74"/>
                  <a:gd name="T12" fmla="*/ 46 w 96"/>
                  <a:gd name="T13" fmla="*/ 44 h 74"/>
                  <a:gd name="T14" fmla="*/ 51 w 96"/>
                  <a:gd name="T15" fmla="*/ 49 h 74"/>
                  <a:gd name="T16" fmla="*/ 60 w 96"/>
                  <a:gd name="T17" fmla="*/ 59 h 74"/>
                  <a:gd name="T18" fmla="*/ 65 w 96"/>
                  <a:gd name="T19" fmla="*/ 64 h 74"/>
                  <a:gd name="T20" fmla="*/ 74 w 96"/>
                  <a:gd name="T21" fmla="*/ 73 h 74"/>
                  <a:gd name="T22" fmla="*/ 85 w 96"/>
                  <a:gd name="T23" fmla="*/ 74 h 74"/>
                  <a:gd name="T24" fmla="*/ 89 w 96"/>
                  <a:gd name="T25" fmla="*/ 69 h 74"/>
                  <a:gd name="T26" fmla="*/ 96 w 96"/>
                  <a:gd name="T27" fmla="*/ 64 h 74"/>
                  <a:gd name="T28" fmla="*/ 89 w 96"/>
                  <a:gd name="T29" fmla="*/ 59 h 74"/>
                  <a:gd name="T30" fmla="*/ 80 w 96"/>
                  <a:gd name="T31" fmla="*/ 49 h 74"/>
                  <a:gd name="T32" fmla="*/ 72 w 96"/>
                  <a:gd name="T33" fmla="*/ 40 h 74"/>
                  <a:gd name="T34" fmla="*/ 67 w 96"/>
                  <a:gd name="T35" fmla="*/ 34 h 74"/>
                  <a:gd name="T36" fmla="*/ 58 w 96"/>
                  <a:gd name="T37" fmla="*/ 25 h 74"/>
                  <a:gd name="T38" fmla="*/ 43 w 96"/>
                  <a:gd name="T39" fmla="*/ 20 h 74"/>
                  <a:gd name="T40" fmla="*/ 38 w 96"/>
                  <a:gd name="T41" fmla="*/ 15 h 74"/>
                  <a:gd name="T42" fmla="*/ 29 w 96"/>
                  <a:gd name="T43" fmla="*/ 5 h 74"/>
                  <a:gd name="T44" fmla="*/ 19 w 96"/>
                  <a:gd name="T45" fmla="*/ 5 h 74"/>
                  <a:gd name="T46" fmla="*/ 5 w 96"/>
                  <a:gd name="T47" fmla="*/ 0 h 7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6"/>
                  <a:gd name="T73" fmla="*/ 0 h 74"/>
                  <a:gd name="T74" fmla="*/ 96 w 96"/>
                  <a:gd name="T75" fmla="*/ 74 h 7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6" h="74">
                    <a:moveTo>
                      <a:pt x="5" y="0"/>
                    </a:moveTo>
                    <a:lnTo>
                      <a:pt x="0" y="14"/>
                    </a:lnTo>
                    <a:lnTo>
                      <a:pt x="9" y="24"/>
                    </a:lnTo>
                    <a:lnTo>
                      <a:pt x="14" y="29"/>
                    </a:lnTo>
                    <a:lnTo>
                      <a:pt x="17" y="34"/>
                    </a:lnTo>
                    <a:lnTo>
                      <a:pt x="27" y="34"/>
                    </a:lnTo>
                    <a:lnTo>
                      <a:pt x="46" y="44"/>
                    </a:lnTo>
                    <a:lnTo>
                      <a:pt x="51" y="49"/>
                    </a:lnTo>
                    <a:lnTo>
                      <a:pt x="60" y="59"/>
                    </a:lnTo>
                    <a:lnTo>
                      <a:pt x="65" y="64"/>
                    </a:lnTo>
                    <a:lnTo>
                      <a:pt x="74" y="73"/>
                    </a:lnTo>
                    <a:lnTo>
                      <a:pt x="85" y="74"/>
                    </a:lnTo>
                    <a:lnTo>
                      <a:pt x="89" y="69"/>
                    </a:lnTo>
                    <a:lnTo>
                      <a:pt x="96" y="64"/>
                    </a:lnTo>
                    <a:lnTo>
                      <a:pt x="89" y="59"/>
                    </a:lnTo>
                    <a:lnTo>
                      <a:pt x="80" y="49"/>
                    </a:lnTo>
                    <a:lnTo>
                      <a:pt x="72" y="40"/>
                    </a:lnTo>
                    <a:lnTo>
                      <a:pt x="67" y="34"/>
                    </a:lnTo>
                    <a:lnTo>
                      <a:pt x="58" y="25"/>
                    </a:lnTo>
                    <a:lnTo>
                      <a:pt x="43" y="20"/>
                    </a:lnTo>
                    <a:lnTo>
                      <a:pt x="38" y="15"/>
                    </a:lnTo>
                    <a:lnTo>
                      <a:pt x="29" y="5"/>
                    </a:lnTo>
                    <a:lnTo>
                      <a:pt x="19" y="5"/>
                    </a:lnTo>
                    <a:lnTo>
                      <a:pt x="5" y="0"/>
                    </a:lnTo>
                    <a:close/>
                  </a:path>
                </a:pathLst>
              </a:custGeom>
              <a:solidFill>
                <a:srgbClr val="B2D1EF"/>
              </a:solidFill>
              <a:ln w="9525">
                <a:noFill/>
                <a:round/>
                <a:headEnd/>
                <a:tailEnd/>
              </a:ln>
            </p:spPr>
            <p:txBody>
              <a:bodyPr/>
              <a:lstStyle/>
              <a:p>
                <a:endParaRPr lang="ru-RU"/>
              </a:p>
            </p:txBody>
          </p:sp>
          <p:sp>
            <p:nvSpPr>
              <p:cNvPr id="1076" name="Freeform 37"/>
              <p:cNvSpPr>
                <a:spLocks/>
              </p:cNvSpPr>
              <p:nvPr/>
            </p:nvSpPr>
            <p:spPr bwMode="auto">
              <a:xfrm>
                <a:off x="3040" y="1375"/>
                <a:ext cx="96" cy="74"/>
              </a:xfrm>
              <a:custGeom>
                <a:avLst/>
                <a:gdLst>
                  <a:gd name="T0" fmla="*/ 5 w 96"/>
                  <a:gd name="T1" fmla="*/ 0 h 74"/>
                  <a:gd name="T2" fmla="*/ 0 w 96"/>
                  <a:gd name="T3" fmla="*/ 14 h 74"/>
                  <a:gd name="T4" fmla="*/ 9 w 96"/>
                  <a:gd name="T5" fmla="*/ 24 h 74"/>
                  <a:gd name="T6" fmla="*/ 14 w 96"/>
                  <a:gd name="T7" fmla="*/ 29 h 74"/>
                  <a:gd name="T8" fmla="*/ 17 w 96"/>
                  <a:gd name="T9" fmla="*/ 34 h 74"/>
                  <a:gd name="T10" fmla="*/ 27 w 96"/>
                  <a:gd name="T11" fmla="*/ 34 h 74"/>
                  <a:gd name="T12" fmla="*/ 46 w 96"/>
                  <a:gd name="T13" fmla="*/ 44 h 74"/>
                  <a:gd name="T14" fmla="*/ 51 w 96"/>
                  <a:gd name="T15" fmla="*/ 49 h 74"/>
                  <a:gd name="T16" fmla="*/ 60 w 96"/>
                  <a:gd name="T17" fmla="*/ 59 h 74"/>
                  <a:gd name="T18" fmla="*/ 65 w 96"/>
                  <a:gd name="T19" fmla="*/ 64 h 74"/>
                  <a:gd name="T20" fmla="*/ 74 w 96"/>
                  <a:gd name="T21" fmla="*/ 73 h 74"/>
                  <a:gd name="T22" fmla="*/ 85 w 96"/>
                  <a:gd name="T23" fmla="*/ 74 h 74"/>
                  <a:gd name="T24" fmla="*/ 89 w 96"/>
                  <a:gd name="T25" fmla="*/ 69 h 74"/>
                  <a:gd name="T26" fmla="*/ 96 w 96"/>
                  <a:gd name="T27" fmla="*/ 64 h 74"/>
                  <a:gd name="T28" fmla="*/ 89 w 96"/>
                  <a:gd name="T29" fmla="*/ 59 h 74"/>
                  <a:gd name="T30" fmla="*/ 80 w 96"/>
                  <a:gd name="T31" fmla="*/ 49 h 74"/>
                  <a:gd name="T32" fmla="*/ 72 w 96"/>
                  <a:gd name="T33" fmla="*/ 40 h 74"/>
                  <a:gd name="T34" fmla="*/ 67 w 96"/>
                  <a:gd name="T35" fmla="*/ 34 h 74"/>
                  <a:gd name="T36" fmla="*/ 58 w 96"/>
                  <a:gd name="T37" fmla="*/ 25 h 74"/>
                  <a:gd name="T38" fmla="*/ 43 w 96"/>
                  <a:gd name="T39" fmla="*/ 20 h 74"/>
                  <a:gd name="T40" fmla="*/ 38 w 96"/>
                  <a:gd name="T41" fmla="*/ 15 h 74"/>
                  <a:gd name="T42" fmla="*/ 29 w 96"/>
                  <a:gd name="T43" fmla="*/ 5 h 74"/>
                  <a:gd name="T44" fmla="*/ 19 w 96"/>
                  <a:gd name="T45" fmla="*/ 5 h 74"/>
                  <a:gd name="T46" fmla="*/ 5 w 96"/>
                  <a:gd name="T47" fmla="*/ 0 h 7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6"/>
                  <a:gd name="T73" fmla="*/ 0 h 74"/>
                  <a:gd name="T74" fmla="*/ 96 w 96"/>
                  <a:gd name="T75" fmla="*/ 74 h 7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6" h="74">
                    <a:moveTo>
                      <a:pt x="5" y="0"/>
                    </a:moveTo>
                    <a:lnTo>
                      <a:pt x="0" y="14"/>
                    </a:lnTo>
                    <a:lnTo>
                      <a:pt x="9" y="24"/>
                    </a:lnTo>
                    <a:lnTo>
                      <a:pt x="14" y="29"/>
                    </a:lnTo>
                    <a:lnTo>
                      <a:pt x="17" y="34"/>
                    </a:lnTo>
                    <a:lnTo>
                      <a:pt x="27" y="34"/>
                    </a:lnTo>
                    <a:lnTo>
                      <a:pt x="46" y="44"/>
                    </a:lnTo>
                    <a:lnTo>
                      <a:pt x="51" y="49"/>
                    </a:lnTo>
                    <a:lnTo>
                      <a:pt x="60" y="59"/>
                    </a:lnTo>
                    <a:lnTo>
                      <a:pt x="65" y="64"/>
                    </a:lnTo>
                    <a:lnTo>
                      <a:pt x="74" y="73"/>
                    </a:lnTo>
                    <a:lnTo>
                      <a:pt x="85" y="74"/>
                    </a:lnTo>
                    <a:lnTo>
                      <a:pt x="89" y="69"/>
                    </a:lnTo>
                    <a:lnTo>
                      <a:pt x="96" y="64"/>
                    </a:lnTo>
                    <a:lnTo>
                      <a:pt x="89" y="59"/>
                    </a:lnTo>
                    <a:lnTo>
                      <a:pt x="80" y="49"/>
                    </a:lnTo>
                    <a:lnTo>
                      <a:pt x="72" y="40"/>
                    </a:lnTo>
                    <a:lnTo>
                      <a:pt x="67" y="34"/>
                    </a:lnTo>
                    <a:lnTo>
                      <a:pt x="58" y="25"/>
                    </a:lnTo>
                    <a:lnTo>
                      <a:pt x="43" y="20"/>
                    </a:lnTo>
                    <a:lnTo>
                      <a:pt x="38" y="15"/>
                    </a:lnTo>
                    <a:lnTo>
                      <a:pt x="29" y="5"/>
                    </a:lnTo>
                    <a:lnTo>
                      <a:pt x="19" y="5"/>
                    </a:lnTo>
                    <a:lnTo>
                      <a:pt x="5" y="0"/>
                    </a:lnTo>
                  </a:path>
                </a:pathLst>
              </a:custGeom>
              <a:noFill/>
              <a:ln w="1588">
                <a:solidFill>
                  <a:srgbClr val="B2D1EF"/>
                </a:solidFill>
                <a:round/>
                <a:headEnd/>
                <a:tailEnd/>
              </a:ln>
            </p:spPr>
            <p:txBody>
              <a:bodyPr/>
              <a:lstStyle/>
              <a:p>
                <a:endParaRPr lang="ru-RU"/>
              </a:p>
            </p:txBody>
          </p:sp>
          <p:sp>
            <p:nvSpPr>
              <p:cNvPr id="1077" name="Freeform 38"/>
              <p:cNvSpPr>
                <a:spLocks/>
              </p:cNvSpPr>
              <p:nvPr/>
            </p:nvSpPr>
            <p:spPr bwMode="auto">
              <a:xfrm>
                <a:off x="3084" y="1361"/>
                <a:ext cx="29" cy="15"/>
              </a:xfrm>
              <a:custGeom>
                <a:avLst/>
                <a:gdLst>
                  <a:gd name="T0" fmla="*/ 0 w 29"/>
                  <a:gd name="T1" fmla="*/ 5 h 15"/>
                  <a:gd name="T2" fmla="*/ 4 w 29"/>
                  <a:gd name="T3" fmla="*/ 10 h 15"/>
                  <a:gd name="T4" fmla="*/ 14 w 29"/>
                  <a:gd name="T5" fmla="*/ 9 h 15"/>
                  <a:gd name="T6" fmla="*/ 24 w 29"/>
                  <a:gd name="T7" fmla="*/ 10 h 15"/>
                  <a:gd name="T8" fmla="*/ 28 w 29"/>
                  <a:gd name="T9" fmla="*/ 15 h 15"/>
                  <a:gd name="T10" fmla="*/ 29 w 29"/>
                  <a:gd name="T11" fmla="*/ 5 h 15"/>
                  <a:gd name="T12" fmla="*/ 24 w 29"/>
                  <a:gd name="T13" fmla="*/ 0 h 15"/>
                  <a:gd name="T14" fmla="*/ 14 w 29"/>
                  <a:gd name="T15" fmla="*/ 0 h 15"/>
                  <a:gd name="T16" fmla="*/ 9 w 29"/>
                  <a:gd name="T17" fmla="*/ 5 h 15"/>
                  <a:gd name="T18" fmla="*/ 0 w 29"/>
                  <a:gd name="T19" fmla="*/ 5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
                  <a:gd name="T31" fmla="*/ 0 h 15"/>
                  <a:gd name="T32" fmla="*/ 29 w 29"/>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 h="15">
                    <a:moveTo>
                      <a:pt x="0" y="5"/>
                    </a:moveTo>
                    <a:lnTo>
                      <a:pt x="4" y="10"/>
                    </a:lnTo>
                    <a:lnTo>
                      <a:pt x="14" y="9"/>
                    </a:lnTo>
                    <a:lnTo>
                      <a:pt x="24" y="10"/>
                    </a:lnTo>
                    <a:lnTo>
                      <a:pt x="28" y="15"/>
                    </a:lnTo>
                    <a:lnTo>
                      <a:pt x="29" y="5"/>
                    </a:lnTo>
                    <a:lnTo>
                      <a:pt x="24" y="0"/>
                    </a:lnTo>
                    <a:lnTo>
                      <a:pt x="14" y="0"/>
                    </a:lnTo>
                    <a:lnTo>
                      <a:pt x="9" y="5"/>
                    </a:lnTo>
                    <a:lnTo>
                      <a:pt x="0" y="5"/>
                    </a:lnTo>
                    <a:close/>
                  </a:path>
                </a:pathLst>
              </a:custGeom>
              <a:solidFill>
                <a:srgbClr val="B2D1EF"/>
              </a:solidFill>
              <a:ln w="9525">
                <a:noFill/>
                <a:round/>
                <a:headEnd/>
                <a:tailEnd/>
              </a:ln>
            </p:spPr>
            <p:txBody>
              <a:bodyPr/>
              <a:lstStyle/>
              <a:p>
                <a:endParaRPr lang="ru-RU"/>
              </a:p>
            </p:txBody>
          </p:sp>
          <p:sp>
            <p:nvSpPr>
              <p:cNvPr id="1078" name="Freeform 39"/>
              <p:cNvSpPr>
                <a:spLocks/>
              </p:cNvSpPr>
              <p:nvPr/>
            </p:nvSpPr>
            <p:spPr bwMode="auto">
              <a:xfrm>
                <a:off x="3084" y="1361"/>
                <a:ext cx="29" cy="15"/>
              </a:xfrm>
              <a:custGeom>
                <a:avLst/>
                <a:gdLst>
                  <a:gd name="T0" fmla="*/ 0 w 29"/>
                  <a:gd name="T1" fmla="*/ 5 h 15"/>
                  <a:gd name="T2" fmla="*/ 4 w 29"/>
                  <a:gd name="T3" fmla="*/ 10 h 15"/>
                  <a:gd name="T4" fmla="*/ 14 w 29"/>
                  <a:gd name="T5" fmla="*/ 9 h 15"/>
                  <a:gd name="T6" fmla="*/ 24 w 29"/>
                  <a:gd name="T7" fmla="*/ 10 h 15"/>
                  <a:gd name="T8" fmla="*/ 28 w 29"/>
                  <a:gd name="T9" fmla="*/ 15 h 15"/>
                  <a:gd name="T10" fmla="*/ 29 w 29"/>
                  <a:gd name="T11" fmla="*/ 5 h 15"/>
                  <a:gd name="T12" fmla="*/ 24 w 29"/>
                  <a:gd name="T13" fmla="*/ 0 h 15"/>
                  <a:gd name="T14" fmla="*/ 14 w 29"/>
                  <a:gd name="T15" fmla="*/ 0 h 15"/>
                  <a:gd name="T16" fmla="*/ 9 w 29"/>
                  <a:gd name="T17" fmla="*/ 5 h 15"/>
                  <a:gd name="T18" fmla="*/ 0 w 29"/>
                  <a:gd name="T19" fmla="*/ 5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
                  <a:gd name="T31" fmla="*/ 0 h 15"/>
                  <a:gd name="T32" fmla="*/ 29 w 29"/>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 h="15">
                    <a:moveTo>
                      <a:pt x="0" y="5"/>
                    </a:moveTo>
                    <a:lnTo>
                      <a:pt x="4" y="10"/>
                    </a:lnTo>
                    <a:lnTo>
                      <a:pt x="14" y="9"/>
                    </a:lnTo>
                    <a:lnTo>
                      <a:pt x="24" y="10"/>
                    </a:lnTo>
                    <a:lnTo>
                      <a:pt x="28" y="15"/>
                    </a:lnTo>
                    <a:lnTo>
                      <a:pt x="29" y="5"/>
                    </a:lnTo>
                    <a:lnTo>
                      <a:pt x="24" y="0"/>
                    </a:lnTo>
                    <a:lnTo>
                      <a:pt x="14" y="0"/>
                    </a:lnTo>
                    <a:lnTo>
                      <a:pt x="9" y="5"/>
                    </a:lnTo>
                    <a:lnTo>
                      <a:pt x="0" y="5"/>
                    </a:lnTo>
                  </a:path>
                </a:pathLst>
              </a:custGeom>
              <a:noFill/>
              <a:ln w="1588">
                <a:solidFill>
                  <a:srgbClr val="B2D1EF"/>
                </a:solidFill>
                <a:round/>
                <a:headEnd/>
                <a:tailEnd/>
              </a:ln>
            </p:spPr>
            <p:txBody>
              <a:bodyPr/>
              <a:lstStyle/>
              <a:p>
                <a:endParaRPr lang="ru-RU"/>
              </a:p>
            </p:txBody>
          </p:sp>
          <p:sp>
            <p:nvSpPr>
              <p:cNvPr id="1079" name="Freeform 40"/>
              <p:cNvSpPr>
                <a:spLocks/>
              </p:cNvSpPr>
              <p:nvPr/>
            </p:nvSpPr>
            <p:spPr bwMode="auto">
              <a:xfrm>
                <a:off x="3257" y="1419"/>
                <a:ext cx="26" cy="28"/>
              </a:xfrm>
              <a:custGeom>
                <a:avLst/>
                <a:gdLst>
                  <a:gd name="T0" fmla="*/ 0 w 26"/>
                  <a:gd name="T1" fmla="*/ 7 h 28"/>
                  <a:gd name="T2" fmla="*/ 0 w 26"/>
                  <a:gd name="T3" fmla="*/ 7 h 28"/>
                  <a:gd name="T4" fmla="*/ 19 w 26"/>
                  <a:gd name="T5" fmla="*/ 28 h 28"/>
                  <a:gd name="T6" fmla="*/ 26 w 26"/>
                  <a:gd name="T7" fmla="*/ 19 h 28"/>
                  <a:gd name="T8" fmla="*/ 7 w 26"/>
                  <a:gd name="T9" fmla="*/ 0 h 28"/>
                  <a:gd name="T10" fmla="*/ 7 w 26"/>
                  <a:gd name="T11" fmla="*/ 0 h 28"/>
                  <a:gd name="T12" fmla="*/ 0 w 26"/>
                  <a:gd name="T13" fmla="*/ 7 h 28"/>
                  <a:gd name="T14" fmla="*/ 0 60000 65536"/>
                  <a:gd name="T15" fmla="*/ 0 60000 65536"/>
                  <a:gd name="T16" fmla="*/ 0 60000 65536"/>
                  <a:gd name="T17" fmla="*/ 0 60000 65536"/>
                  <a:gd name="T18" fmla="*/ 0 60000 65536"/>
                  <a:gd name="T19" fmla="*/ 0 60000 65536"/>
                  <a:gd name="T20" fmla="*/ 0 60000 65536"/>
                  <a:gd name="T21" fmla="*/ 0 w 26"/>
                  <a:gd name="T22" fmla="*/ 0 h 28"/>
                  <a:gd name="T23" fmla="*/ 26 w 26"/>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28">
                    <a:moveTo>
                      <a:pt x="0" y="7"/>
                    </a:moveTo>
                    <a:lnTo>
                      <a:pt x="0" y="7"/>
                    </a:lnTo>
                    <a:lnTo>
                      <a:pt x="19" y="28"/>
                    </a:lnTo>
                    <a:lnTo>
                      <a:pt x="26" y="19"/>
                    </a:lnTo>
                    <a:lnTo>
                      <a:pt x="7" y="0"/>
                    </a:lnTo>
                    <a:lnTo>
                      <a:pt x="0" y="7"/>
                    </a:lnTo>
                    <a:close/>
                  </a:path>
                </a:pathLst>
              </a:custGeom>
              <a:solidFill>
                <a:srgbClr val="1F1A17"/>
              </a:solidFill>
              <a:ln w="9525">
                <a:noFill/>
                <a:round/>
                <a:headEnd/>
                <a:tailEnd/>
              </a:ln>
            </p:spPr>
            <p:txBody>
              <a:bodyPr/>
              <a:lstStyle/>
              <a:p>
                <a:endParaRPr lang="ru-RU"/>
              </a:p>
            </p:txBody>
          </p:sp>
          <p:sp>
            <p:nvSpPr>
              <p:cNvPr id="1080" name="Freeform 41"/>
              <p:cNvSpPr>
                <a:spLocks/>
              </p:cNvSpPr>
              <p:nvPr/>
            </p:nvSpPr>
            <p:spPr bwMode="auto">
              <a:xfrm>
                <a:off x="3236" y="1400"/>
                <a:ext cx="28" cy="26"/>
              </a:xfrm>
              <a:custGeom>
                <a:avLst/>
                <a:gdLst>
                  <a:gd name="T0" fmla="*/ 0 w 28"/>
                  <a:gd name="T1" fmla="*/ 8 h 26"/>
                  <a:gd name="T2" fmla="*/ 0 w 28"/>
                  <a:gd name="T3" fmla="*/ 8 h 26"/>
                  <a:gd name="T4" fmla="*/ 21 w 28"/>
                  <a:gd name="T5" fmla="*/ 26 h 26"/>
                  <a:gd name="T6" fmla="*/ 28 w 28"/>
                  <a:gd name="T7" fmla="*/ 19 h 26"/>
                  <a:gd name="T8" fmla="*/ 8 w 28"/>
                  <a:gd name="T9" fmla="*/ 0 h 26"/>
                  <a:gd name="T10" fmla="*/ 8 w 28"/>
                  <a:gd name="T11" fmla="*/ 0 h 26"/>
                  <a:gd name="T12" fmla="*/ 0 w 28"/>
                  <a:gd name="T13" fmla="*/ 8 h 26"/>
                  <a:gd name="T14" fmla="*/ 0 60000 65536"/>
                  <a:gd name="T15" fmla="*/ 0 60000 65536"/>
                  <a:gd name="T16" fmla="*/ 0 60000 65536"/>
                  <a:gd name="T17" fmla="*/ 0 60000 65536"/>
                  <a:gd name="T18" fmla="*/ 0 60000 65536"/>
                  <a:gd name="T19" fmla="*/ 0 60000 65536"/>
                  <a:gd name="T20" fmla="*/ 0 60000 65536"/>
                  <a:gd name="T21" fmla="*/ 0 w 28"/>
                  <a:gd name="T22" fmla="*/ 0 h 26"/>
                  <a:gd name="T23" fmla="*/ 28 w 28"/>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6">
                    <a:moveTo>
                      <a:pt x="0" y="8"/>
                    </a:moveTo>
                    <a:lnTo>
                      <a:pt x="0" y="8"/>
                    </a:lnTo>
                    <a:lnTo>
                      <a:pt x="21" y="26"/>
                    </a:lnTo>
                    <a:lnTo>
                      <a:pt x="28" y="19"/>
                    </a:lnTo>
                    <a:lnTo>
                      <a:pt x="8" y="0"/>
                    </a:lnTo>
                    <a:lnTo>
                      <a:pt x="0" y="8"/>
                    </a:lnTo>
                    <a:close/>
                  </a:path>
                </a:pathLst>
              </a:custGeom>
              <a:solidFill>
                <a:srgbClr val="1F1A17"/>
              </a:solidFill>
              <a:ln w="9525">
                <a:noFill/>
                <a:round/>
                <a:headEnd/>
                <a:tailEnd/>
              </a:ln>
            </p:spPr>
            <p:txBody>
              <a:bodyPr/>
              <a:lstStyle/>
              <a:p>
                <a:endParaRPr lang="ru-RU"/>
              </a:p>
            </p:txBody>
          </p:sp>
          <p:sp>
            <p:nvSpPr>
              <p:cNvPr id="1081" name="Freeform 42"/>
              <p:cNvSpPr>
                <a:spLocks/>
              </p:cNvSpPr>
              <p:nvPr/>
            </p:nvSpPr>
            <p:spPr bwMode="auto">
              <a:xfrm>
                <a:off x="3215" y="1382"/>
                <a:ext cx="29" cy="26"/>
              </a:xfrm>
              <a:custGeom>
                <a:avLst/>
                <a:gdLst>
                  <a:gd name="T0" fmla="*/ 0 w 29"/>
                  <a:gd name="T1" fmla="*/ 9 h 26"/>
                  <a:gd name="T2" fmla="*/ 0 w 29"/>
                  <a:gd name="T3" fmla="*/ 8 h 26"/>
                  <a:gd name="T4" fmla="*/ 21 w 29"/>
                  <a:gd name="T5" fmla="*/ 26 h 26"/>
                  <a:gd name="T6" fmla="*/ 29 w 29"/>
                  <a:gd name="T7" fmla="*/ 18 h 26"/>
                  <a:gd name="T8" fmla="*/ 8 w 29"/>
                  <a:gd name="T9" fmla="*/ 0 h 26"/>
                  <a:gd name="T10" fmla="*/ 8 w 29"/>
                  <a:gd name="T11" fmla="*/ 0 h 26"/>
                  <a:gd name="T12" fmla="*/ 0 w 29"/>
                  <a:gd name="T13" fmla="*/ 9 h 26"/>
                  <a:gd name="T14" fmla="*/ 0 60000 65536"/>
                  <a:gd name="T15" fmla="*/ 0 60000 65536"/>
                  <a:gd name="T16" fmla="*/ 0 60000 65536"/>
                  <a:gd name="T17" fmla="*/ 0 60000 65536"/>
                  <a:gd name="T18" fmla="*/ 0 60000 65536"/>
                  <a:gd name="T19" fmla="*/ 0 60000 65536"/>
                  <a:gd name="T20" fmla="*/ 0 60000 65536"/>
                  <a:gd name="T21" fmla="*/ 0 w 29"/>
                  <a:gd name="T22" fmla="*/ 0 h 26"/>
                  <a:gd name="T23" fmla="*/ 29 w 29"/>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6">
                    <a:moveTo>
                      <a:pt x="0" y="9"/>
                    </a:moveTo>
                    <a:lnTo>
                      <a:pt x="0" y="8"/>
                    </a:lnTo>
                    <a:lnTo>
                      <a:pt x="21" y="26"/>
                    </a:lnTo>
                    <a:lnTo>
                      <a:pt x="29" y="18"/>
                    </a:lnTo>
                    <a:lnTo>
                      <a:pt x="8" y="0"/>
                    </a:lnTo>
                    <a:lnTo>
                      <a:pt x="0" y="9"/>
                    </a:lnTo>
                    <a:close/>
                  </a:path>
                </a:pathLst>
              </a:custGeom>
              <a:solidFill>
                <a:srgbClr val="1F1A17"/>
              </a:solidFill>
              <a:ln w="9525">
                <a:noFill/>
                <a:round/>
                <a:headEnd/>
                <a:tailEnd/>
              </a:ln>
            </p:spPr>
            <p:txBody>
              <a:bodyPr/>
              <a:lstStyle/>
              <a:p>
                <a:endParaRPr lang="ru-RU"/>
              </a:p>
            </p:txBody>
          </p:sp>
          <p:sp>
            <p:nvSpPr>
              <p:cNvPr id="1082" name="Freeform 43"/>
              <p:cNvSpPr>
                <a:spLocks/>
              </p:cNvSpPr>
              <p:nvPr/>
            </p:nvSpPr>
            <p:spPr bwMode="auto">
              <a:xfrm>
                <a:off x="3194" y="1365"/>
                <a:ext cx="29" cy="26"/>
              </a:xfrm>
              <a:custGeom>
                <a:avLst/>
                <a:gdLst>
                  <a:gd name="T0" fmla="*/ 1 w 29"/>
                  <a:gd name="T1" fmla="*/ 9 h 26"/>
                  <a:gd name="T2" fmla="*/ 0 w 29"/>
                  <a:gd name="T3" fmla="*/ 9 h 26"/>
                  <a:gd name="T4" fmla="*/ 21 w 29"/>
                  <a:gd name="T5" fmla="*/ 26 h 26"/>
                  <a:gd name="T6" fmla="*/ 29 w 29"/>
                  <a:gd name="T7" fmla="*/ 17 h 26"/>
                  <a:gd name="T8" fmla="*/ 7 w 29"/>
                  <a:gd name="T9" fmla="*/ 0 h 26"/>
                  <a:gd name="T10" fmla="*/ 6 w 29"/>
                  <a:gd name="T11" fmla="*/ 0 h 26"/>
                  <a:gd name="T12" fmla="*/ 1 w 29"/>
                  <a:gd name="T13" fmla="*/ 9 h 26"/>
                  <a:gd name="T14" fmla="*/ 0 60000 65536"/>
                  <a:gd name="T15" fmla="*/ 0 60000 65536"/>
                  <a:gd name="T16" fmla="*/ 0 60000 65536"/>
                  <a:gd name="T17" fmla="*/ 0 60000 65536"/>
                  <a:gd name="T18" fmla="*/ 0 60000 65536"/>
                  <a:gd name="T19" fmla="*/ 0 60000 65536"/>
                  <a:gd name="T20" fmla="*/ 0 60000 65536"/>
                  <a:gd name="T21" fmla="*/ 0 w 29"/>
                  <a:gd name="T22" fmla="*/ 0 h 26"/>
                  <a:gd name="T23" fmla="*/ 29 w 29"/>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6">
                    <a:moveTo>
                      <a:pt x="1" y="9"/>
                    </a:moveTo>
                    <a:lnTo>
                      <a:pt x="0" y="9"/>
                    </a:lnTo>
                    <a:lnTo>
                      <a:pt x="21" y="26"/>
                    </a:lnTo>
                    <a:lnTo>
                      <a:pt x="29" y="17"/>
                    </a:lnTo>
                    <a:lnTo>
                      <a:pt x="7" y="0"/>
                    </a:lnTo>
                    <a:lnTo>
                      <a:pt x="6" y="0"/>
                    </a:lnTo>
                    <a:lnTo>
                      <a:pt x="1" y="9"/>
                    </a:lnTo>
                    <a:close/>
                  </a:path>
                </a:pathLst>
              </a:custGeom>
              <a:solidFill>
                <a:srgbClr val="1F1A17"/>
              </a:solidFill>
              <a:ln w="9525">
                <a:noFill/>
                <a:round/>
                <a:headEnd/>
                <a:tailEnd/>
              </a:ln>
            </p:spPr>
            <p:txBody>
              <a:bodyPr/>
              <a:lstStyle/>
              <a:p>
                <a:endParaRPr lang="ru-RU"/>
              </a:p>
            </p:txBody>
          </p:sp>
          <p:sp>
            <p:nvSpPr>
              <p:cNvPr id="1083" name="Freeform 44"/>
              <p:cNvSpPr>
                <a:spLocks/>
              </p:cNvSpPr>
              <p:nvPr/>
            </p:nvSpPr>
            <p:spPr bwMode="auto">
              <a:xfrm>
                <a:off x="3172" y="1350"/>
                <a:ext cx="28" cy="24"/>
              </a:xfrm>
              <a:custGeom>
                <a:avLst/>
                <a:gdLst>
                  <a:gd name="T0" fmla="*/ 0 w 28"/>
                  <a:gd name="T1" fmla="*/ 8 h 24"/>
                  <a:gd name="T2" fmla="*/ 0 w 28"/>
                  <a:gd name="T3" fmla="*/ 8 h 24"/>
                  <a:gd name="T4" fmla="*/ 23 w 28"/>
                  <a:gd name="T5" fmla="*/ 24 h 24"/>
                  <a:gd name="T6" fmla="*/ 28 w 28"/>
                  <a:gd name="T7" fmla="*/ 15 h 24"/>
                  <a:gd name="T8" fmla="*/ 5 w 28"/>
                  <a:gd name="T9" fmla="*/ 0 h 24"/>
                  <a:gd name="T10" fmla="*/ 5 w 28"/>
                  <a:gd name="T11" fmla="*/ 0 h 24"/>
                  <a:gd name="T12" fmla="*/ 0 w 28"/>
                  <a:gd name="T13" fmla="*/ 8 h 24"/>
                  <a:gd name="T14" fmla="*/ 0 60000 65536"/>
                  <a:gd name="T15" fmla="*/ 0 60000 65536"/>
                  <a:gd name="T16" fmla="*/ 0 60000 65536"/>
                  <a:gd name="T17" fmla="*/ 0 60000 65536"/>
                  <a:gd name="T18" fmla="*/ 0 60000 65536"/>
                  <a:gd name="T19" fmla="*/ 0 60000 65536"/>
                  <a:gd name="T20" fmla="*/ 0 60000 65536"/>
                  <a:gd name="T21" fmla="*/ 0 w 28"/>
                  <a:gd name="T22" fmla="*/ 0 h 24"/>
                  <a:gd name="T23" fmla="*/ 28 w 2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4">
                    <a:moveTo>
                      <a:pt x="0" y="8"/>
                    </a:moveTo>
                    <a:lnTo>
                      <a:pt x="0" y="8"/>
                    </a:lnTo>
                    <a:lnTo>
                      <a:pt x="23" y="24"/>
                    </a:lnTo>
                    <a:lnTo>
                      <a:pt x="28" y="15"/>
                    </a:lnTo>
                    <a:lnTo>
                      <a:pt x="5" y="0"/>
                    </a:lnTo>
                    <a:lnTo>
                      <a:pt x="0" y="8"/>
                    </a:lnTo>
                    <a:close/>
                  </a:path>
                </a:pathLst>
              </a:custGeom>
              <a:solidFill>
                <a:srgbClr val="1F1A17"/>
              </a:solidFill>
              <a:ln w="9525">
                <a:noFill/>
                <a:round/>
                <a:headEnd/>
                <a:tailEnd/>
              </a:ln>
            </p:spPr>
            <p:txBody>
              <a:bodyPr/>
              <a:lstStyle/>
              <a:p>
                <a:endParaRPr lang="ru-RU"/>
              </a:p>
            </p:txBody>
          </p:sp>
          <p:sp>
            <p:nvSpPr>
              <p:cNvPr id="1084" name="Freeform 45"/>
              <p:cNvSpPr>
                <a:spLocks/>
              </p:cNvSpPr>
              <p:nvPr/>
            </p:nvSpPr>
            <p:spPr bwMode="auto">
              <a:xfrm>
                <a:off x="3149" y="1334"/>
                <a:ext cx="28" cy="24"/>
              </a:xfrm>
              <a:custGeom>
                <a:avLst/>
                <a:gdLst>
                  <a:gd name="T0" fmla="*/ 0 w 28"/>
                  <a:gd name="T1" fmla="*/ 11 h 24"/>
                  <a:gd name="T2" fmla="*/ 0 w 28"/>
                  <a:gd name="T3" fmla="*/ 11 h 24"/>
                  <a:gd name="T4" fmla="*/ 23 w 28"/>
                  <a:gd name="T5" fmla="*/ 24 h 24"/>
                  <a:gd name="T6" fmla="*/ 28 w 28"/>
                  <a:gd name="T7" fmla="*/ 16 h 24"/>
                  <a:gd name="T8" fmla="*/ 7 w 28"/>
                  <a:gd name="T9" fmla="*/ 0 h 24"/>
                  <a:gd name="T10" fmla="*/ 7 w 28"/>
                  <a:gd name="T11" fmla="*/ 0 h 24"/>
                  <a:gd name="T12" fmla="*/ 0 w 28"/>
                  <a:gd name="T13" fmla="*/ 11 h 24"/>
                  <a:gd name="T14" fmla="*/ 0 60000 65536"/>
                  <a:gd name="T15" fmla="*/ 0 60000 65536"/>
                  <a:gd name="T16" fmla="*/ 0 60000 65536"/>
                  <a:gd name="T17" fmla="*/ 0 60000 65536"/>
                  <a:gd name="T18" fmla="*/ 0 60000 65536"/>
                  <a:gd name="T19" fmla="*/ 0 60000 65536"/>
                  <a:gd name="T20" fmla="*/ 0 60000 65536"/>
                  <a:gd name="T21" fmla="*/ 0 w 28"/>
                  <a:gd name="T22" fmla="*/ 0 h 24"/>
                  <a:gd name="T23" fmla="*/ 28 w 28"/>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4">
                    <a:moveTo>
                      <a:pt x="0" y="11"/>
                    </a:moveTo>
                    <a:lnTo>
                      <a:pt x="0" y="11"/>
                    </a:lnTo>
                    <a:lnTo>
                      <a:pt x="23" y="24"/>
                    </a:lnTo>
                    <a:lnTo>
                      <a:pt x="28" y="16"/>
                    </a:lnTo>
                    <a:lnTo>
                      <a:pt x="7" y="0"/>
                    </a:lnTo>
                    <a:lnTo>
                      <a:pt x="0" y="11"/>
                    </a:lnTo>
                    <a:close/>
                  </a:path>
                </a:pathLst>
              </a:custGeom>
              <a:solidFill>
                <a:srgbClr val="1F1A17"/>
              </a:solidFill>
              <a:ln w="9525">
                <a:noFill/>
                <a:round/>
                <a:headEnd/>
                <a:tailEnd/>
              </a:ln>
            </p:spPr>
            <p:txBody>
              <a:bodyPr/>
              <a:lstStyle/>
              <a:p>
                <a:endParaRPr lang="ru-RU"/>
              </a:p>
            </p:txBody>
          </p:sp>
          <p:sp>
            <p:nvSpPr>
              <p:cNvPr id="1085" name="Freeform 46"/>
              <p:cNvSpPr>
                <a:spLocks/>
              </p:cNvSpPr>
              <p:nvPr/>
            </p:nvSpPr>
            <p:spPr bwMode="auto">
              <a:xfrm>
                <a:off x="3125" y="1321"/>
                <a:ext cx="31" cy="24"/>
              </a:xfrm>
              <a:custGeom>
                <a:avLst/>
                <a:gdLst>
                  <a:gd name="T0" fmla="*/ 0 w 31"/>
                  <a:gd name="T1" fmla="*/ 10 h 24"/>
                  <a:gd name="T2" fmla="*/ 0 w 31"/>
                  <a:gd name="T3" fmla="*/ 10 h 24"/>
                  <a:gd name="T4" fmla="*/ 24 w 31"/>
                  <a:gd name="T5" fmla="*/ 24 h 24"/>
                  <a:gd name="T6" fmla="*/ 31 w 31"/>
                  <a:gd name="T7" fmla="*/ 13 h 24"/>
                  <a:gd name="T8" fmla="*/ 7 w 31"/>
                  <a:gd name="T9" fmla="*/ 0 h 24"/>
                  <a:gd name="T10" fmla="*/ 6 w 31"/>
                  <a:gd name="T11" fmla="*/ 0 h 24"/>
                  <a:gd name="T12" fmla="*/ 0 w 31"/>
                  <a:gd name="T13" fmla="*/ 10 h 24"/>
                  <a:gd name="T14" fmla="*/ 0 60000 65536"/>
                  <a:gd name="T15" fmla="*/ 0 60000 65536"/>
                  <a:gd name="T16" fmla="*/ 0 60000 65536"/>
                  <a:gd name="T17" fmla="*/ 0 60000 65536"/>
                  <a:gd name="T18" fmla="*/ 0 60000 65536"/>
                  <a:gd name="T19" fmla="*/ 0 60000 65536"/>
                  <a:gd name="T20" fmla="*/ 0 60000 65536"/>
                  <a:gd name="T21" fmla="*/ 0 w 31"/>
                  <a:gd name="T22" fmla="*/ 0 h 24"/>
                  <a:gd name="T23" fmla="*/ 31 w 31"/>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24">
                    <a:moveTo>
                      <a:pt x="0" y="10"/>
                    </a:moveTo>
                    <a:lnTo>
                      <a:pt x="0" y="10"/>
                    </a:lnTo>
                    <a:lnTo>
                      <a:pt x="24" y="24"/>
                    </a:lnTo>
                    <a:lnTo>
                      <a:pt x="31" y="13"/>
                    </a:lnTo>
                    <a:lnTo>
                      <a:pt x="7" y="0"/>
                    </a:lnTo>
                    <a:lnTo>
                      <a:pt x="6" y="0"/>
                    </a:lnTo>
                    <a:lnTo>
                      <a:pt x="0" y="10"/>
                    </a:lnTo>
                    <a:close/>
                  </a:path>
                </a:pathLst>
              </a:custGeom>
              <a:solidFill>
                <a:srgbClr val="1F1A17"/>
              </a:solidFill>
              <a:ln w="9525">
                <a:noFill/>
                <a:round/>
                <a:headEnd/>
                <a:tailEnd/>
              </a:ln>
            </p:spPr>
            <p:txBody>
              <a:bodyPr/>
              <a:lstStyle/>
              <a:p>
                <a:endParaRPr lang="ru-RU"/>
              </a:p>
            </p:txBody>
          </p:sp>
          <p:sp>
            <p:nvSpPr>
              <p:cNvPr id="1086" name="Freeform 47"/>
              <p:cNvSpPr>
                <a:spLocks/>
              </p:cNvSpPr>
              <p:nvPr/>
            </p:nvSpPr>
            <p:spPr bwMode="auto">
              <a:xfrm>
                <a:off x="3101" y="1307"/>
                <a:ext cx="30" cy="24"/>
              </a:xfrm>
              <a:custGeom>
                <a:avLst/>
                <a:gdLst>
                  <a:gd name="T0" fmla="*/ 0 w 30"/>
                  <a:gd name="T1" fmla="*/ 11 h 24"/>
                  <a:gd name="T2" fmla="*/ 0 w 30"/>
                  <a:gd name="T3" fmla="*/ 10 h 24"/>
                  <a:gd name="T4" fmla="*/ 24 w 30"/>
                  <a:gd name="T5" fmla="*/ 24 h 24"/>
                  <a:gd name="T6" fmla="*/ 30 w 30"/>
                  <a:gd name="T7" fmla="*/ 14 h 24"/>
                  <a:gd name="T8" fmla="*/ 6 w 30"/>
                  <a:gd name="T9" fmla="*/ 1 h 24"/>
                  <a:gd name="T10" fmla="*/ 6 w 30"/>
                  <a:gd name="T11" fmla="*/ 0 h 24"/>
                  <a:gd name="T12" fmla="*/ 0 w 30"/>
                  <a:gd name="T13" fmla="*/ 11 h 24"/>
                  <a:gd name="T14" fmla="*/ 0 60000 65536"/>
                  <a:gd name="T15" fmla="*/ 0 60000 65536"/>
                  <a:gd name="T16" fmla="*/ 0 60000 65536"/>
                  <a:gd name="T17" fmla="*/ 0 60000 65536"/>
                  <a:gd name="T18" fmla="*/ 0 60000 65536"/>
                  <a:gd name="T19" fmla="*/ 0 60000 65536"/>
                  <a:gd name="T20" fmla="*/ 0 60000 65536"/>
                  <a:gd name="T21" fmla="*/ 0 w 30"/>
                  <a:gd name="T22" fmla="*/ 0 h 24"/>
                  <a:gd name="T23" fmla="*/ 30 w 30"/>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4">
                    <a:moveTo>
                      <a:pt x="0" y="11"/>
                    </a:moveTo>
                    <a:lnTo>
                      <a:pt x="0" y="10"/>
                    </a:lnTo>
                    <a:lnTo>
                      <a:pt x="24" y="24"/>
                    </a:lnTo>
                    <a:lnTo>
                      <a:pt x="30" y="14"/>
                    </a:lnTo>
                    <a:lnTo>
                      <a:pt x="6" y="1"/>
                    </a:lnTo>
                    <a:lnTo>
                      <a:pt x="6" y="0"/>
                    </a:lnTo>
                    <a:lnTo>
                      <a:pt x="0" y="11"/>
                    </a:lnTo>
                    <a:close/>
                  </a:path>
                </a:pathLst>
              </a:custGeom>
              <a:solidFill>
                <a:srgbClr val="1F1A17"/>
              </a:solidFill>
              <a:ln w="9525">
                <a:noFill/>
                <a:round/>
                <a:headEnd/>
                <a:tailEnd/>
              </a:ln>
            </p:spPr>
            <p:txBody>
              <a:bodyPr/>
              <a:lstStyle/>
              <a:p>
                <a:endParaRPr lang="ru-RU"/>
              </a:p>
            </p:txBody>
          </p:sp>
          <p:sp>
            <p:nvSpPr>
              <p:cNvPr id="1087" name="Freeform 48"/>
              <p:cNvSpPr>
                <a:spLocks/>
              </p:cNvSpPr>
              <p:nvPr/>
            </p:nvSpPr>
            <p:spPr bwMode="auto">
              <a:xfrm>
                <a:off x="3076" y="1295"/>
                <a:ext cx="31" cy="23"/>
              </a:xfrm>
              <a:custGeom>
                <a:avLst/>
                <a:gdLst>
                  <a:gd name="T0" fmla="*/ 0 w 31"/>
                  <a:gd name="T1" fmla="*/ 12 h 23"/>
                  <a:gd name="T2" fmla="*/ 0 w 31"/>
                  <a:gd name="T3" fmla="*/ 12 h 23"/>
                  <a:gd name="T4" fmla="*/ 25 w 31"/>
                  <a:gd name="T5" fmla="*/ 23 h 23"/>
                  <a:gd name="T6" fmla="*/ 31 w 31"/>
                  <a:gd name="T7" fmla="*/ 12 h 23"/>
                  <a:gd name="T8" fmla="*/ 5 w 31"/>
                  <a:gd name="T9" fmla="*/ 0 h 23"/>
                  <a:gd name="T10" fmla="*/ 5 w 31"/>
                  <a:gd name="T11" fmla="*/ 0 h 23"/>
                  <a:gd name="T12" fmla="*/ 0 w 31"/>
                  <a:gd name="T13" fmla="*/ 12 h 23"/>
                  <a:gd name="T14" fmla="*/ 0 60000 65536"/>
                  <a:gd name="T15" fmla="*/ 0 60000 65536"/>
                  <a:gd name="T16" fmla="*/ 0 60000 65536"/>
                  <a:gd name="T17" fmla="*/ 0 60000 65536"/>
                  <a:gd name="T18" fmla="*/ 0 60000 65536"/>
                  <a:gd name="T19" fmla="*/ 0 60000 65536"/>
                  <a:gd name="T20" fmla="*/ 0 60000 65536"/>
                  <a:gd name="T21" fmla="*/ 0 w 31"/>
                  <a:gd name="T22" fmla="*/ 0 h 23"/>
                  <a:gd name="T23" fmla="*/ 31 w 31"/>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23">
                    <a:moveTo>
                      <a:pt x="0" y="12"/>
                    </a:moveTo>
                    <a:lnTo>
                      <a:pt x="0" y="12"/>
                    </a:lnTo>
                    <a:lnTo>
                      <a:pt x="25" y="23"/>
                    </a:lnTo>
                    <a:lnTo>
                      <a:pt x="31" y="12"/>
                    </a:lnTo>
                    <a:lnTo>
                      <a:pt x="5" y="0"/>
                    </a:lnTo>
                    <a:lnTo>
                      <a:pt x="0" y="12"/>
                    </a:lnTo>
                    <a:close/>
                  </a:path>
                </a:pathLst>
              </a:custGeom>
              <a:solidFill>
                <a:srgbClr val="1F1A17"/>
              </a:solidFill>
              <a:ln w="9525">
                <a:noFill/>
                <a:round/>
                <a:headEnd/>
                <a:tailEnd/>
              </a:ln>
            </p:spPr>
            <p:txBody>
              <a:bodyPr/>
              <a:lstStyle/>
              <a:p>
                <a:endParaRPr lang="ru-RU"/>
              </a:p>
            </p:txBody>
          </p:sp>
          <p:sp>
            <p:nvSpPr>
              <p:cNvPr id="1088" name="Freeform 49"/>
              <p:cNvSpPr>
                <a:spLocks/>
              </p:cNvSpPr>
              <p:nvPr/>
            </p:nvSpPr>
            <p:spPr bwMode="auto">
              <a:xfrm>
                <a:off x="3052" y="1285"/>
                <a:ext cx="29" cy="22"/>
              </a:xfrm>
              <a:custGeom>
                <a:avLst/>
                <a:gdLst>
                  <a:gd name="T0" fmla="*/ 0 w 29"/>
                  <a:gd name="T1" fmla="*/ 12 h 22"/>
                  <a:gd name="T2" fmla="*/ 0 w 29"/>
                  <a:gd name="T3" fmla="*/ 10 h 22"/>
                  <a:gd name="T4" fmla="*/ 24 w 29"/>
                  <a:gd name="T5" fmla="*/ 22 h 22"/>
                  <a:gd name="T6" fmla="*/ 29 w 29"/>
                  <a:gd name="T7" fmla="*/ 10 h 22"/>
                  <a:gd name="T8" fmla="*/ 4 w 29"/>
                  <a:gd name="T9" fmla="*/ 0 h 22"/>
                  <a:gd name="T10" fmla="*/ 4 w 29"/>
                  <a:gd name="T11" fmla="*/ 0 h 22"/>
                  <a:gd name="T12" fmla="*/ 0 w 29"/>
                  <a:gd name="T13" fmla="*/ 12 h 22"/>
                  <a:gd name="T14" fmla="*/ 0 60000 65536"/>
                  <a:gd name="T15" fmla="*/ 0 60000 65536"/>
                  <a:gd name="T16" fmla="*/ 0 60000 65536"/>
                  <a:gd name="T17" fmla="*/ 0 60000 65536"/>
                  <a:gd name="T18" fmla="*/ 0 60000 65536"/>
                  <a:gd name="T19" fmla="*/ 0 60000 65536"/>
                  <a:gd name="T20" fmla="*/ 0 60000 65536"/>
                  <a:gd name="T21" fmla="*/ 0 w 29"/>
                  <a:gd name="T22" fmla="*/ 0 h 22"/>
                  <a:gd name="T23" fmla="*/ 29 w 29"/>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2">
                    <a:moveTo>
                      <a:pt x="0" y="12"/>
                    </a:moveTo>
                    <a:lnTo>
                      <a:pt x="0" y="10"/>
                    </a:lnTo>
                    <a:lnTo>
                      <a:pt x="24" y="22"/>
                    </a:lnTo>
                    <a:lnTo>
                      <a:pt x="29" y="10"/>
                    </a:lnTo>
                    <a:lnTo>
                      <a:pt x="4" y="0"/>
                    </a:lnTo>
                    <a:lnTo>
                      <a:pt x="0" y="12"/>
                    </a:lnTo>
                    <a:close/>
                  </a:path>
                </a:pathLst>
              </a:custGeom>
              <a:solidFill>
                <a:srgbClr val="1F1A17"/>
              </a:solidFill>
              <a:ln w="9525">
                <a:noFill/>
                <a:round/>
                <a:headEnd/>
                <a:tailEnd/>
              </a:ln>
            </p:spPr>
            <p:txBody>
              <a:bodyPr/>
              <a:lstStyle/>
              <a:p>
                <a:endParaRPr lang="ru-RU"/>
              </a:p>
            </p:txBody>
          </p:sp>
          <p:sp>
            <p:nvSpPr>
              <p:cNvPr id="1089" name="Freeform 50"/>
              <p:cNvSpPr>
                <a:spLocks/>
              </p:cNvSpPr>
              <p:nvPr/>
            </p:nvSpPr>
            <p:spPr bwMode="auto">
              <a:xfrm>
                <a:off x="3026" y="1276"/>
                <a:ext cx="30" cy="21"/>
              </a:xfrm>
              <a:custGeom>
                <a:avLst/>
                <a:gdLst>
                  <a:gd name="T0" fmla="*/ 0 w 30"/>
                  <a:gd name="T1" fmla="*/ 10 h 21"/>
                  <a:gd name="T2" fmla="*/ 0 w 30"/>
                  <a:gd name="T3" fmla="*/ 10 h 21"/>
                  <a:gd name="T4" fmla="*/ 26 w 30"/>
                  <a:gd name="T5" fmla="*/ 21 h 21"/>
                  <a:gd name="T6" fmla="*/ 30 w 30"/>
                  <a:gd name="T7" fmla="*/ 9 h 21"/>
                  <a:gd name="T8" fmla="*/ 4 w 30"/>
                  <a:gd name="T9" fmla="*/ 0 h 21"/>
                  <a:gd name="T10" fmla="*/ 4 w 30"/>
                  <a:gd name="T11" fmla="*/ 0 h 21"/>
                  <a:gd name="T12" fmla="*/ 0 w 30"/>
                  <a:gd name="T13" fmla="*/ 10 h 21"/>
                  <a:gd name="T14" fmla="*/ 0 60000 65536"/>
                  <a:gd name="T15" fmla="*/ 0 60000 65536"/>
                  <a:gd name="T16" fmla="*/ 0 60000 65536"/>
                  <a:gd name="T17" fmla="*/ 0 60000 65536"/>
                  <a:gd name="T18" fmla="*/ 0 60000 65536"/>
                  <a:gd name="T19" fmla="*/ 0 60000 65536"/>
                  <a:gd name="T20" fmla="*/ 0 60000 65536"/>
                  <a:gd name="T21" fmla="*/ 0 w 30"/>
                  <a:gd name="T22" fmla="*/ 0 h 21"/>
                  <a:gd name="T23" fmla="*/ 30 w 30"/>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1">
                    <a:moveTo>
                      <a:pt x="0" y="10"/>
                    </a:moveTo>
                    <a:lnTo>
                      <a:pt x="0" y="10"/>
                    </a:lnTo>
                    <a:lnTo>
                      <a:pt x="26" y="21"/>
                    </a:lnTo>
                    <a:lnTo>
                      <a:pt x="30" y="9"/>
                    </a:lnTo>
                    <a:lnTo>
                      <a:pt x="4" y="0"/>
                    </a:lnTo>
                    <a:lnTo>
                      <a:pt x="0" y="10"/>
                    </a:lnTo>
                    <a:close/>
                  </a:path>
                </a:pathLst>
              </a:custGeom>
              <a:solidFill>
                <a:srgbClr val="1F1A17"/>
              </a:solidFill>
              <a:ln w="9525">
                <a:noFill/>
                <a:round/>
                <a:headEnd/>
                <a:tailEnd/>
              </a:ln>
            </p:spPr>
            <p:txBody>
              <a:bodyPr/>
              <a:lstStyle/>
              <a:p>
                <a:endParaRPr lang="ru-RU"/>
              </a:p>
            </p:txBody>
          </p:sp>
          <p:sp>
            <p:nvSpPr>
              <p:cNvPr id="1090" name="Freeform 51"/>
              <p:cNvSpPr>
                <a:spLocks/>
              </p:cNvSpPr>
              <p:nvPr/>
            </p:nvSpPr>
            <p:spPr bwMode="auto">
              <a:xfrm>
                <a:off x="3001" y="1268"/>
                <a:ext cx="29" cy="18"/>
              </a:xfrm>
              <a:custGeom>
                <a:avLst/>
                <a:gdLst>
                  <a:gd name="T0" fmla="*/ 0 w 29"/>
                  <a:gd name="T1" fmla="*/ 10 h 18"/>
                  <a:gd name="T2" fmla="*/ 0 w 29"/>
                  <a:gd name="T3" fmla="*/ 10 h 18"/>
                  <a:gd name="T4" fmla="*/ 25 w 29"/>
                  <a:gd name="T5" fmla="*/ 18 h 18"/>
                  <a:gd name="T6" fmla="*/ 29 w 29"/>
                  <a:gd name="T7" fmla="*/ 8 h 18"/>
                  <a:gd name="T8" fmla="*/ 3 w 29"/>
                  <a:gd name="T9" fmla="*/ 0 h 18"/>
                  <a:gd name="T10" fmla="*/ 3 w 29"/>
                  <a:gd name="T11" fmla="*/ 0 h 18"/>
                  <a:gd name="T12" fmla="*/ 0 w 29"/>
                  <a:gd name="T13" fmla="*/ 10 h 18"/>
                  <a:gd name="T14" fmla="*/ 0 60000 65536"/>
                  <a:gd name="T15" fmla="*/ 0 60000 65536"/>
                  <a:gd name="T16" fmla="*/ 0 60000 65536"/>
                  <a:gd name="T17" fmla="*/ 0 60000 65536"/>
                  <a:gd name="T18" fmla="*/ 0 60000 65536"/>
                  <a:gd name="T19" fmla="*/ 0 60000 65536"/>
                  <a:gd name="T20" fmla="*/ 0 60000 65536"/>
                  <a:gd name="T21" fmla="*/ 0 w 29"/>
                  <a:gd name="T22" fmla="*/ 0 h 18"/>
                  <a:gd name="T23" fmla="*/ 29 w 29"/>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8">
                    <a:moveTo>
                      <a:pt x="0" y="10"/>
                    </a:moveTo>
                    <a:lnTo>
                      <a:pt x="0" y="10"/>
                    </a:lnTo>
                    <a:lnTo>
                      <a:pt x="25" y="18"/>
                    </a:lnTo>
                    <a:lnTo>
                      <a:pt x="29" y="8"/>
                    </a:lnTo>
                    <a:lnTo>
                      <a:pt x="3" y="0"/>
                    </a:lnTo>
                    <a:lnTo>
                      <a:pt x="0" y="10"/>
                    </a:lnTo>
                    <a:close/>
                  </a:path>
                </a:pathLst>
              </a:custGeom>
              <a:solidFill>
                <a:srgbClr val="1F1A17"/>
              </a:solidFill>
              <a:ln w="9525">
                <a:noFill/>
                <a:round/>
                <a:headEnd/>
                <a:tailEnd/>
              </a:ln>
            </p:spPr>
            <p:txBody>
              <a:bodyPr/>
              <a:lstStyle/>
              <a:p>
                <a:endParaRPr lang="ru-RU"/>
              </a:p>
            </p:txBody>
          </p:sp>
          <p:sp>
            <p:nvSpPr>
              <p:cNvPr id="1091" name="Freeform 52"/>
              <p:cNvSpPr>
                <a:spLocks/>
              </p:cNvSpPr>
              <p:nvPr/>
            </p:nvSpPr>
            <p:spPr bwMode="auto">
              <a:xfrm>
                <a:off x="2974" y="1260"/>
                <a:ext cx="30" cy="18"/>
              </a:xfrm>
              <a:custGeom>
                <a:avLst/>
                <a:gdLst>
                  <a:gd name="T0" fmla="*/ 0 w 30"/>
                  <a:gd name="T1" fmla="*/ 11 h 18"/>
                  <a:gd name="T2" fmla="*/ 0 w 30"/>
                  <a:gd name="T3" fmla="*/ 11 h 18"/>
                  <a:gd name="T4" fmla="*/ 27 w 30"/>
                  <a:gd name="T5" fmla="*/ 18 h 18"/>
                  <a:gd name="T6" fmla="*/ 30 w 30"/>
                  <a:gd name="T7" fmla="*/ 8 h 18"/>
                  <a:gd name="T8" fmla="*/ 3 w 30"/>
                  <a:gd name="T9" fmla="*/ 0 h 18"/>
                  <a:gd name="T10" fmla="*/ 3 w 30"/>
                  <a:gd name="T11" fmla="*/ 0 h 18"/>
                  <a:gd name="T12" fmla="*/ 0 w 30"/>
                  <a:gd name="T13" fmla="*/ 11 h 18"/>
                  <a:gd name="T14" fmla="*/ 0 60000 65536"/>
                  <a:gd name="T15" fmla="*/ 0 60000 65536"/>
                  <a:gd name="T16" fmla="*/ 0 60000 65536"/>
                  <a:gd name="T17" fmla="*/ 0 60000 65536"/>
                  <a:gd name="T18" fmla="*/ 0 60000 65536"/>
                  <a:gd name="T19" fmla="*/ 0 60000 65536"/>
                  <a:gd name="T20" fmla="*/ 0 60000 65536"/>
                  <a:gd name="T21" fmla="*/ 0 w 30"/>
                  <a:gd name="T22" fmla="*/ 0 h 18"/>
                  <a:gd name="T23" fmla="*/ 30 w 3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8">
                    <a:moveTo>
                      <a:pt x="0" y="11"/>
                    </a:moveTo>
                    <a:lnTo>
                      <a:pt x="0" y="11"/>
                    </a:lnTo>
                    <a:lnTo>
                      <a:pt x="27" y="18"/>
                    </a:lnTo>
                    <a:lnTo>
                      <a:pt x="30" y="8"/>
                    </a:lnTo>
                    <a:lnTo>
                      <a:pt x="3" y="0"/>
                    </a:lnTo>
                    <a:lnTo>
                      <a:pt x="0" y="11"/>
                    </a:lnTo>
                    <a:close/>
                  </a:path>
                </a:pathLst>
              </a:custGeom>
              <a:solidFill>
                <a:srgbClr val="1F1A17"/>
              </a:solidFill>
              <a:ln w="9525">
                <a:noFill/>
                <a:round/>
                <a:headEnd/>
                <a:tailEnd/>
              </a:ln>
            </p:spPr>
            <p:txBody>
              <a:bodyPr/>
              <a:lstStyle/>
              <a:p>
                <a:endParaRPr lang="ru-RU"/>
              </a:p>
            </p:txBody>
          </p:sp>
          <p:sp>
            <p:nvSpPr>
              <p:cNvPr id="1092" name="Freeform 53"/>
              <p:cNvSpPr>
                <a:spLocks/>
              </p:cNvSpPr>
              <p:nvPr/>
            </p:nvSpPr>
            <p:spPr bwMode="auto">
              <a:xfrm>
                <a:off x="2948" y="1254"/>
                <a:ext cx="29" cy="17"/>
              </a:xfrm>
              <a:custGeom>
                <a:avLst/>
                <a:gdLst>
                  <a:gd name="T0" fmla="*/ 0 w 29"/>
                  <a:gd name="T1" fmla="*/ 11 h 17"/>
                  <a:gd name="T2" fmla="*/ 0 w 29"/>
                  <a:gd name="T3" fmla="*/ 11 h 17"/>
                  <a:gd name="T4" fmla="*/ 26 w 29"/>
                  <a:gd name="T5" fmla="*/ 17 h 17"/>
                  <a:gd name="T6" fmla="*/ 29 w 29"/>
                  <a:gd name="T7" fmla="*/ 6 h 17"/>
                  <a:gd name="T8" fmla="*/ 2 w 29"/>
                  <a:gd name="T9" fmla="*/ 0 h 17"/>
                  <a:gd name="T10" fmla="*/ 2 w 29"/>
                  <a:gd name="T11" fmla="*/ 0 h 17"/>
                  <a:gd name="T12" fmla="*/ 0 w 29"/>
                  <a:gd name="T13" fmla="*/ 11 h 17"/>
                  <a:gd name="T14" fmla="*/ 0 60000 65536"/>
                  <a:gd name="T15" fmla="*/ 0 60000 65536"/>
                  <a:gd name="T16" fmla="*/ 0 60000 65536"/>
                  <a:gd name="T17" fmla="*/ 0 60000 65536"/>
                  <a:gd name="T18" fmla="*/ 0 60000 65536"/>
                  <a:gd name="T19" fmla="*/ 0 60000 65536"/>
                  <a:gd name="T20" fmla="*/ 0 60000 65536"/>
                  <a:gd name="T21" fmla="*/ 0 w 29"/>
                  <a:gd name="T22" fmla="*/ 0 h 17"/>
                  <a:gd name="T23" fmla="*/ 29 w 29"/>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7">
                    <a:moveTo>
                      <a:pt x="0" y="11"/>
                    </a:moveTo>
                    <a:lnTo>
                      <a:pt x="0" y="11"/>
                    </a:lnTo>
                    <a:lnTo>
                      <a:pt x="26" y="17"/>
                    </a:lnTo>
                    <a:lnTo>
                      <a:pt x="29" y="6"/>
                    </a:lnTo>
                    <a:lnTo>
                      <a:pt x="2" y="0"/>
                    </a:lnTo>
                    <a:lnTo>
                      <a:pt x="0" y="11"/>
                    </a:lnTo>
                    <a:close/>
                  </a:path>
                </a:pathLst>
              </a:custGeom>
              <a:solidFill>
                <a:srgbClr val="1F1A17"/>
              </a:solidFill>
              <a:ln w="9525">
                <a:noFill/>
                <a:round/>
                <a:headEnd/>
                <a:tailEnd/>
              </a:ln>
            </p:spPr>
            <p:txBody>
              <a:bodyPr/>
              <a:lstStyle/>
              <a:p>
                <a:endParaRPr lang="ru-RU"/>
              </a:p>
            </p:txBody>
          </p:sp>
          <p:sp>
            <p:nvSpPr>
              <p:cNvPr id="1093" name="Freeform 54"/>
              <p:cNvSpPr>
                <a:spLocks/>
              </p:cNvSpPr>
              <p:nvPr/>
            </p:nvSpPr>
            <p:spPr bwMode="auto">
              <a:xfrm>
                <a:off x="2921" y="1249"/>
                <a:ext cx="29" cy="16"/>
              </a:xfrm>
              <a:custGeom>
                <a:avLst/>
                <a:gdLst>
                  <a:gd name="T0" fmla="*/ 0 w 29"/>
                  <a:gd name="T1" fmla="*/ 11 h 16"/>
                  <a:gd name="T2" fmla="*/ 0 w 29"/>
                  <a:gd name="T3" fmla="*/ 11 h 16"/>
                  <a:gd name="T4" fmla="*/ 27 w 29"/>
                  <a:gd name="T5" fmla="*/ 16 h 16"/>
                  <a:gd name="T6" fmla="*/ 29 w 29"/>
                  <a:gd name="T7" fmla="*/ 5 h 16"/>
                  <a:gd name="T8" fmla="*/ 1 w 29"/>
                  <a:gd name="T9" fmla="*/ 0 h 16"/>
                  <a:gd name="T10" fmla="*/ 1 w 29"/>
                  <a:gd name="T11" fmla="*/ 0 h 16"/>
                  <a:gd name="T12" fmla="*/ 0 w 29"/>
                  <a:gd name="T13" fmla="*/ 11 h 16"/>
                  <a:gd name="T14" fmla="*/ 0 60000 65536"/>
                  <a:gd name="T15" fmla="*/ 0 60000 65536"/>
                  <a:gd name="T16" fmla="*/ 0 60000 65536"/>
                  <a:gd name="T17" fmla="*/ 0 60000 65536"/>
                  <a:gd name="T18" fmla="*/ 0 60000 65536"/>
                  <a:gd name="T19" fmla="*/ 0 60000 65536"/>
                  <a:gd name="T20" fmla="*/ 0 60000 65536"/>
                  <a:gd name="T21" fmla="*/ 0 w 29"/>
                  <a:gd name="T22" fmla="*/ 0 h 16"/>
                  <a:gd name="T23" fmla="*/ 29 w 29"/>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6">
                    <a:moveTo>
                      <a:pt x="0" y="11"/>
                    </a:moveTo>
                    <a:lnTo>
                      <a:pt x="0" y="11"/>
                    </a:lnTo>
                    <a:lnTo>
                      <a:pt x="27" y="16"/>
                    </a:lnTo>
                    <a:lnTo>
                      <a:pt x="29" y="5"/>
                    </a:lnTo>
                    <a:lnTo>
                      <a:pt x="1" y="0"/>
                    </a:lnTo>
                    <a:lnTo>
                      <a:pt x="0" y="11"/>
                    </a:lnTo>
                    <a:close/>
                  </a:path>
                </a:pathLst>
              </a:custGeom>
              <a:solidFill>
                <a:srgbClr val="1F1A17"/>
              </a:solidFill>
              <a:ln w="9525">
                <a:noFill/>
                <a:round/>
                <a:headEnd/>
                <a:tailEnd/>
              </a:ln>
            </p:spPr>
            <p:txBody>
              <a:bodyPr/>
              <a:lstStyle/>
              <a:p>
                <a:endParaRPr lang="ru-RU"/>
              </a:p>
            </p:txBody>
          </p:sp>
          <p:sp>
            <p:nvSpPr>
              <p:cNvPr id="1094" name="Freeform 55"/>
              <p:cNvSpPr>
                <a:spLocks/>
              </p:cNvSpPr>
              <p:nvPr/>
            </p:nvSpPr>
            <p:spPr bwMode="auto">
              <a:xfrm>
                <a:off x="2895" y="1245"/>
                <a:ext cx="27" cy="15"/>
              </a:xfrm>
              <a:custGeom>
                <a:avLst/>
                <a:gdLst>
                  <a:gd name="T0" fmla="*/ 0 w 27"/>
                  <a:gd name="T1" fmla="*/ 11 h 15"/>
                  <a:gd name="T2" fmla="*/ 0 w 27"/>
                  <a:gd name="T3" fmla="*/ 11 h 15"/>
                  <a:gd name="T4" fmla="*/ 26 w 27"/>
                  <a:gd name="T5" fmla="*/ 15 h 15"/>
                  <a:gd name="T6" fmla="*/ 27 w 27"/>
                  <a:gd name="T7" fmla="*/ 4 h 15"/>
                  <a:gd name="T8" fmla="*/ 1 w 27"/>
                  <a:gd name="T9" fmla="*/ 0 h 15"/>
                  <a:gd name="T10" fmla="*/ 1 w 27"/>
                  <a:gd name="T11" fmla="*/ 0 h 15"/>
                  <a:gd name="T12" fmla="*/ 0 w 27"/>
                  <a:gd name="T13" fmla="*/ 11 h 15"/>
                  <a:gd name="T14" fmla="*/ 0 60000 65536"/>
                  <a:gd name="T15" fmla="*/ 0 60000 65536"/>
                  <a:gd name="T16" fmla="*/ 0 60000 65536"/>
                  <a:gd name="T17" fmla="*/ 0 60000 65536"/>
                  <a:gd name="T18" fmla="*/ 0 60000 65536"/>
                  <a:gd name="T19" fmla="*/ 0 60000 65536"/>
                  <a:gd name="T20" fmla="*/ 0 60000 65536"/>
                  <a:gd name="T21" fmla="*/ 0 w 27"/>
                  <a:gd name="T22" fmla="*/ 0 h 15"/>
                  <a:gd name="T23" fmla="*/ 27 w 27"/>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5">
                    <a:moveTo>
                      <a:pt x="0" y="11"/>
                    </a:moveTo>
                    <a:lnTo>
                      <a:pt x="0" y="11"/>
                    </a:lnTo>
                    <a:lnTo>
                      <a:pt x="26" y="15"/>
                    </a:lnTo>
                    <a:lnTo>
                      <a:pt x="27" y="4"/>
                    </a:lnTo>
                    <a:lnTo>
                      <a:pt x="1" y="0"/>
                    </a:lnTo>
                    <a:lnTo>
                      <a:pt x="0" y="11"/>
                    </a:lnTo>
                    <a:close/>
                  </a:path>
                </a:pathLst>
              </a:custGeom>
              <a:solidFill>
                <a:srgbClr val="1F1A17"/>
              </a:solidFill>
              <a:ln w="9525">
                <a:noFill/>
                <a:round/>
                <a:headEnd/>
                <a:tailEnd/>
              </a:ln>
            </p:spPr>
            <p:txBody>
              <a:bodyPr/>
              <a:lstStyle/>
              <a:p>
                <a:endParaRPr lang="ru-RU"/>
              </a:p>
            </p:txBody>
          </p:sp>
          <p:sp>
            <p:nvSpPr>
              <p:cNvPr id="1095" name="Freeform 56"/>
              <p:cNvSpPr>
                <a:spLocks/>
              </p:cNvSpPr>
              <p:nvPr/>
            </p:nvSpPr>
            <p:spPr bwMode="auto">
              <a:xfrm>
                <a:off x="2867" y="1242"/>
                <a:ext cx="29" cy="14"/>
              </a:xfrm>
              <a:custGeom>
                <a:avLst/>
                <a:gdLst>
                  <a:gd name="T0" fmla="*/ 0 w 29"/>
                  <a:gd name="T1" fmla="*/ 12 h 14"/>
                  <a:gd name="T2" fmla="*/ 0 w 29"/>
                  <a:gd name="T3" fmla="*/ 12 h 14"/>
                  <a:gd name="T4" fmla="*/ 28 w 29"/>
                  <a:gd name="T5" fmla="*/ 14 h 14"/>
                  <a:gd name="T6" fmla="*/ 29 w 29"/>
                  <a:gd name="T7" fmla="*/ 3 h 14"/>
                  <a:gd name="T8" fmla="*/ 1 w 29"/>
                  <a:gd name="T9" fmla="*/ 0 h 14"/>
                  <a:gd name="T10" fmla="*/ 0 w 29"/>
                  <a:gd name="T11" fmla="*/ 0 h 14"/>
                  <a:gd name="T12" fmla="*/ 0 w 29"/>
                  <a:gd name="T13" fmla="*/ 12 h 14"/>
                  <a:gd name="T14" fmla="*/ 0 60000 65536"/>
                  <a:gd name="T15" fmla="*/ 0 60000 65536"/>
                  <a:gd name="T16" fmla="*/ 0 60000 65536"/>
                  <a:gd name="T17" fmla="*/ 0 60000 65536"/>
                  <a:gd name="T18" fmla="*/ 0 60000 65536"/>
                  <a:gd name="T19" fmla="*/ 0 60000 65536"/>
                  <a:gd name="T20" fmla="*/ 0 60000 65536"/>
                  <a:gd name="T21" fmla="*/ 0 w 29"/>
                  <a:gd name="T22" fmla="*/ 0 h 14"/>
                  <a:gd name="T23" fmla="*/ 29 w 29"/>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4">
                    <a:moveTo>
                      <a:pt x="0" y="12"/>
                    </a:moveTo>
                    <a:lnTo>
                      <a:pt x="0" y="12"/>
                    </a:lnTo>
                    <a:lnTo>
                      <a:pt x="28" y="14"/>
                    </a:lnTo>
                    <a:lnTo>
                      <a:pt x="29" y="3"/>
                    </a:lnTo>
                    <a:lnTo>
                      <a:pt x="1" y="0"/>
                    </a:lnTo>
                    <a:lnTo>
                      <a:pt x="0" y="0"/>
                    </a:lnTo>
                    <a:lnTo>
                      <a:pt x="0" y="12"/>
                    </a:lnTo>
                    <a:close/>
                  </a:path>
                </a:pathLst>
              </a:custGeom>
              <a:solidFill>
                <a:srgbClr val="1F1A17"/>
              </a:solidFill>
              <a:ln w="9525">
                <a:noFill/>
                <a:round/>
                <a:headEnd/>
                <a:tailEnd/>
              </a:ln>
            </p:spPr>
            <p:txBody>
              <a:bodyPr/>
              <a:lstStyle/>
              <a:p>
                <a:endParaRPr lang="ru-RU"/>
              </a:p>
            </p:txBody>
          </p:sp>
          <p:sp>
            <p:nvSpPr>
              <p:cNvPr id="1096" name="Freeform 57"/>
              <p:cNvSpPr>
                <a:spLocks/>
              </p:cNvSpPr>
              <p:nvPr/>
            </p:nvSpPr>
            <p:spPr bwMode="auto">
              <a:xfrm>
                <a:off x="2839" y="1241"/>
                <a:ext cx="28" cy="13"/>
              </a:xfrm>
              <a:custGeom>
                <a:avLst/>
                <a:gdLst>
                  <a:gd name="T0" fmla="*/ 1 w 28"/>
                  <a:gd name="T1" fmla="*/ 11 h 13"/>
                  <a:gd name="T2" fmla="*/ 0 w 28"/>
                  <a:gd name="T3" fmla="*/ 11 h 13"/>
                  <a:gd name="T4" fmla="*/ 28 w 28"/>
                  <a:gd name="T5" fmla="*/ 13 h 13"/>
                  <a:gd name="T6" fmla="*/ 28 w 28"/>
                  <a:gd name="T7" fmla="*/ 1 h 13"/>
                  <a:gd name="T8" fmla="*/ 1 w 28"/>
                  <a:gd name="T9" fmla="*/ 0 h 13"/>
                  <a:gd name="T10" fmla="*/ 1 w 28"/>
                  <a:gd name="T11" fmla="*/ 0 h 13"/>
                  <a:gd name="T12" fmla="*/ 1 w 28"/>
                  <a:gd name="T13" fmla="*/ 11 h 13"/>
                  <a:gd name="T14" fmla="*/ 0 60000 65536"/>
                  <a:gd name="T15" fmla="*/ 0 60000 65536"/>
                  <a:gd name="T16" fmla="*/ 0 60000 65536"/>
                  <a:gd name="T17" fmla="*/ 0 60000 65536"/>
                  <a:gd name="T18" fmla="*/ 0 60000 65536"/>
                  <a:gd name="T19" fmla="*/ 0 60000 65536"/>
                  <a:gd name="T20" fmla="*/ 0 60000 65536"/>
                  <a:gd name="T21" fmla="*/ 0 w 28"/>
                  <a:gd name="T22" fmla="*/ 0 h 13"/>
                  <a:gd name="T23" fmla="*/ 28 w 2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13">
                    <a:moveTo>
                      <a:pt x="1" y="11"/>
                    </a:moveTo>
                    <a:lnTo>
                      <a:pt x="0" y="11"/>
                    </a:lnTo>
                    <a:lnTo>
                      <a:pt x="28" y="13"/>
                    </a:lnTo>
                    <a:lnTo>
                      <a:pt x="28" y="1"/>
                    </a:lnTo>
                    <a:lnTo>
                      <a:pt x="1" y="0"/>
                    </a:lnTo>
                    <a:lnTo>
                      <a:pt x="1" y="11"/>
                    </a:lnTo>
                    <a:close/>
                  </a:path>
                </a:pathLst>
              </a:custGeom>
              <a:solidFill>
                <a:srgbClr val="1F1A17"/>
              </a:solidFill>
              <a:ln w="9525">
                <a:noFill/>
                <a:round/>
                <a:headEnd/>
                <a:tailEnd/>
              </a:ln>
            </p:spPr>
            <p:txBody>
              <a:bodyPr/>
              <a:lstStyle/>
              <a:p>
                <a:endParaRPr lang="ru-RU"/>
              </a:p>
            </p:txBody>
          </p:sp>
          <p:sp>
            <p:nvSpPr>
              <p:cNvPr id="1097" name="Freeform 58"/>
              <p:cNvSpPr>
                <a:spLocks/>
              </p:cNvSpPr>
              <p:nvPr/>
            </p:nvSpPr>
            <p:spPr bwMode="auto">
              <a:xfrm>
                <a:off x="2813" y="1241"/>
                <a:ext cx="27" cy="11"/>
              </a:xfrm>
              <a:custGeom>
                <a:avLst/>
                <a:gdLst>
                  <a:gd name="T0" fmla="*/ 0 w 27"/>
                  <a:gd name="T1" fmla="*/ 11 h 11"/>
                  <a:gd name="T2" fmla="*/ 0 w 27"/>
                  <a:gd name="T3" fmla="*/ 11 h 11"/>
                  <a:gd name="T4" fmla="*/ 27 w 27"/>
                  <a:gd name="T5" fmla="*/ 11 h 11"/>
                  <a:gd name="T6" fmla="*/ 27 w 27"/>
                  <a:gd name="T7" fmla="*/ 0 h 11"/>
                  <a:gd name="T8" fmla="*/ 0 w 27"/>
                  <a:gd name="T9" fmla="*/ 0 h 11"/>
                  <a:gd name="T10" fmla="*/ 0 w 27"/>
                  <a:gd name="T11" fmla="*/ 0 h 11"/>
                  <a:gd name="T12" fmla="*/ 0 w 27"/>
                  <a:gd name="T13" fmla="*/ 11 h 11"/>
                  <a:gd name="T14" fmla="*/ 0 60000 65536"/>
                  <a:gd name="T15" fmla="*/ 0 60000 65536"/>
                  <a:gd name="T16" fmla="*/ 0 60000 65536"/>
                  <a:gd name="T17" fmla="*/ 0 60000 65536"/>
                  <a:gd name="T18" fmla="*/ 0 60000 65536"/>
                  <a:gd name="T19" fmla="*/ 0 60000 65536"/>
                  <a:gd name="T20" fmla="*/ 0 60000 65536"/>
                  <a:gd name="T21" fmla="*/ 0 w 27"/>
                  <a:gd name="T22" fmla="*/ 0 h 11"/>
                  <a:gd name="T23" fmla="*/ 27 w 27"/>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1">
                    <a:moveTo>
                      <a:pt x="0" y="11"/>
                    </a:moveTo>
                    <a:lnTo>
                      <a:pt x="0" y="11"/>
                    </a:lnTo>
                    <a:lnTo>
                      <a:pt x="27" y="11"/>
                    </a:lnTo>
                    <a:lnTo>
                      <a:pt x="27" y="0"/>
                    </a:lnTo>
                    <a:lnTo>
                      <a:pt x="0" y="0"/>
                    </a:lnTo>
                    <a:lnTo>
                      <a:pt x="0" y="11"/>
                    </a:lnTo>
                    <a:close/>
                  </a:path>
                </a:pathLst>
              </a:custGeom>
              <a:solidFill>
                <a:srgbClr val="1F1A17"/>
              </a:solidFill>
              <a:ln w="9525">
                <a:noFill/>
                <a:round/>
                <a:headEnd/>
                <a:tailEnd/>
              </a:ln>
            </p:spPr>
            <p:txBody>
              <a:bodyPr/>
              <a:lstStyle/>
              <a:p>
                <a:endParaRPr lang="ru-RU"/>
              </a:p>
            </p:txBody>
          </p:sp>
          <p:sp>
            <p:nvSpPr>
              <p:cNvPr id="1098" name="Freeform 59"/>
              <p:cNvSpPr>
                <a:spLocks/>
              </p:cNvSpPr>
              <p:nvPr/>
            </p:nvSpPr>
            <p:spPr bwMode="auto">
              <a:xfrm>
                <a:off x="2785" y="1241"/>
                <a:ext cx="28" cy="13"/>
              </a:xfrm>
              <a:custGeom>
                <a:avLst/>
                <a:gdLst>
                  <a:gd name="T0" fmla="*/ 1 w 28"/>
                  <a:gd name="T1" fmla="*/ 13 h 13"/>
                  <a:gd name="T2" fmla="*/ 0 w 28"/>
                  <a:gd name="T3" fmla="*/ 13 h 13"/>
                  <a:gd name="T4" fmla="*/ 28 w 28"/>
                  <a:gd name="T5" fmla="*/ 11 h 13"/>
                  <a:gd name="T6" fmla="*/ 28 w 28"/>
                  <a:gd name="T7" fmla="*/ 0 h 13"/>
                  <a:gd name="T8" fmla="*/ 0 w 28"/>
                  <a:gd name="T9" fmla="*/ 1 h 13"/>
                  <a:gd name="T10" fmla="*/ 0 w 28"/>
                  <a:gd name="T11" fmla="*/ 1 h 13"/>
                  <a:gd name="T12" fmla="*/ 1 w 28"/>
                  <a:gd name="T13" fmla="*/ 13 h 13"/>
                  <a:gd name="T14" fmla="*/ 0 60000 65536"/>
                  <a:gd name="T15" fmla="*/ 0 60000 65536"/>
                  <a:gd name="T16" fmla="*/ 0 60000 65536"/>
                  <a:gd name="T17" fmla="*/ 0 60000 65536"/>
                  <a:gd name="T18" fmla="*/ 0 60000 65536"/>
                  <a:gd name="T19" fmla="*/ 0 60000 65536"/>
                  <a:gd name="T20" fmla="*/ 0 60000 65536"/>
                  <a:gd name="T21" fmla="*/ 0 w 28"/>
                  <a:gd name="T22" fmla="*/ 0 h 13"/>
                  <a:gd name="T23" fmla="*/ 28 w 2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13">
                    <a:moveTo>
                      <a:pt x="1" y="13"/>
                    </a:moveTo>
                    <a:lnTo>
                      <a:pt x="0" y="13"/>
                    </a:lnTo>
                    <a:lnTo>
                      <a:pt x="28" y="11"/>
                    </a:lnTo>
                    <a:lnTo>
                      <a:pt x="28" y="0"/>
                    </a:lnTo>
                    <a:lnTo>
                      <a:pt x="0" y="1"/>
                    </a:lnTo>
                    <a:lnTo>
                      <a:pt x="1" y="13"/>
                    </a:lnTo>
                    <a:close/>
                  </a:path>
                </a:pathLst>
              </a:custGeom>
              <a:solidFill>
                <a:srgbClr val="1F1A17"/>
              </a:solidFill>
              <a:ln w="9525">
                <a:noFill/>
                <a:round/>
                <a:headEnd/>
                <a:tailEnd/>
              </a:ln>
            </p:spPr>
            <p:txBody>
              <a:bodyPr/>
              <a:lstStyle/>
              <a:p>
                <a:endParaRPr lang="ru-RU"/>
              </a:p>
            </p:txBody>
          </p:sp>
          <p:sp>
            <p:nvSpPr>
              <p:cNvPr id="1099" name="Freeform 60"/>
              <p:cNvSpPr>
                <a:spLocks/>
              </p:cNvSpPr>
              <p:nvPr/>
            </p:nvSpPr>
            <p:spPr bwMode="auto">
              <a:xfrm>
                <a:off x="2757" y="1242"/>
                <a:ext cx="29" cy="14"/>
              </a:xfrm>
              <a:custGeom>
                <a:avLst/>
                <a:gdLst>
                  <a:gd name="T0" fmla="*/ 1 w 29"/>
                  <a:gd name="T1" fmla="*/ 13 h 14"/>
                  <a:gd name="T2" fmla="*/ 1 w 29"/>
                  <a:gd name="T3" fmla="*/ 14 h 14"/>
                  <a:gd name="T4" fmla="*/ 29 w 29"/>
                  <a:gd name="T5" fmla="*/ 12 h 14"/>
                  <a:gd name="T6" fmla="*/ 28 w 29"/>
                  <a:gd name="T7" fmla="*/ 0 h 14"/>
                  <a:gd name="T8" fmla="*/ 1 w 29"/>
                  <a:gd name="T9" fmla="*/ 3 h 14"/>
                  <a:gd name="T10" fmla="*/ 0 w 29"/>
                  <a:gd name="T11" fmla="*/ 3 h 14"/>
                  <a:gd name="T12" fmla="*/ 1 w 29"/>
                  <a:gd name="T13" fmla="*/ 13 h 14"/>
                  <a:gd name="T14" fmla="*/ 0 60000 65536"/>
                  <a:gd name="T15" fmla="*/ 0 60000 65536"/>
                  <a:gd name="T16" fmla="*/ 0 60000 65536"/>
                  <a:gd name="T17" fmla="*/ 0 60000 65536"/>
                  <a:gd name="T18" fmla="*/ 0 60000 65536"/>
                  <a:gd name="T19" fmla="*/ 0 60000 65536"/>
                  <a:gd name="T20" fmla="*/ 0 60000 65536"/>
                  <a:gd name="T21" fmla="*/ 0 w 29"/>
                  <a:gd name="T22" fmla="*/ 0 h 14"/>
                  <a:gd name="T23" fmla="*/ 29 w 29"/>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4">
                    <a:moveTo>
                      <a:pt x="1" y="13"/>
                    </a:moveTo>
                    <a:lnTo>
                      <a:pt x="1" y="14"/>
                    </a:lnTo>
                    <a:lnTo>
                      <a:pt x="29" y="12"/>
                    </a:lnTo>
                    <a:lnTo>
                      <a:pt x="28" y="0"/>
                    </a:lnTo>
                    <a:lnTo>
                      <a:pt x="1" y="3"/>
                    </a:lnTo>
                    <a:lnTo>
                      <a:pt x="0" y="3"/>
                    </a:lnTo>
                    <a:lnTo>
                      <a:pt x="1" y="13"/>
                    </a:lnTo>
                    <a:close/>
                  </a:path>
                </a:pathLst>
              </a:custGeom>
              <a:solidFill>
                <a:srgbClr val="1F1A17"/>
              </a:solidFill>
              <a:ln w="9525">
                <a:noFill/>
                <a:round/>
                <a:headEnd/>
                <a:tailEnd/>
              </a:ln>
            </p:spPr>
            <p:txBody>
              <a:bodyPr/>
              <a:lstStyle/>
              <a:p>
                <a:endParaRPr lang="ru-RU"/>
              </a:p>
            </p:txBody>
          </p:sp>
          <p:sp>
            <p:nvSpPr>
              <p:cNvPr id="1100" name="Freeform 61"/>
              <p:cNvSpPr>
                <a:spLocks/>
              </p:cNvSpPr>
              <p:nvPr/>
            </p:nvSpPr>
            <p:spPr bwMode="auto">
              <a:xfrm>
                <a:off x="2729" y="1245"/>
                <a:ext cx="29" cy="15"/>
              </a:xfrm>
              <a:custGeom>
                <a:avLst/>
                <a:gdLst>
                  <a:gd name="T0" fmla="*/ 3 w 29"/>
                  <a:gd name="T1" fmla="*/ 15 h 15"/>
                  <a:gd name="T2" fmla="*/ 2 w 29"/>
                  <a:gd name="T3" fmla="*/ 15 h 15"/>
                  <a:gd name="T4" fmla="*/ 29 w 29"/>
                  <a:gd name="T5" fmla="*/ 10 h 15"/>
                  <a:gd name="T6" fmla="*/ 28 w 29"/>
                  <a:gd name="T7" fmla="*/ 0 h 15"/>
                  <a:gd name="T8" fmla="*/ 0 w 29"/>
                  <a:gd name="T9" fmla="*/ 4 h 15"/>
                  <a:gd name="T10" fmla="*/ 0 w 29"/>
                  <a:gd name="T11" fmla="*/ 4 h 15"/>
                  <a:gd name="T12" fmla="*/ 3 w 29"/>
                  <a:gd name="T13" fmla="*/ 15 h 15"/>
                  <a:gd name="T14" fmla="*/ 0 60000 65536"/>
                  <a:gd name="T15" fmla="*/ 0 60000 65536"/>
                  <a:gd name="T16" fmla="*/ 0 60000 65536"/>
                  <a:gd name="T17" fmla="*/ 0 60000 65536"/>
                  <a:gd name="T18" fmla="*/ 0 60000 65536"/>
                  <a:gd name="T19" fmla="*/ 0 60000 65536"/>
                  <a:gd name="T20" fmla="*/ 0 60000 65536"/>
                  <a:gd name="T21" fmla="*/ 0 w 29"/>
                  <a:gd name="T22" fmla="*/ 0 h 15"/>
                  <a:gd name="T23" fmla="*/ 29 w 29"/>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5">
                    <a:moveTo>
                      <a:pt x="3" y="15"/>
                    </a:moveTo>
                    <a:lnTo>
                      <a:pt x="2" y="15"/>
                    </a:lnTo>
                    <a:lnTo>
                      <a:pt x="29" y="10"/>
                    </a:lnTo>
                    <a:lnTo>
                      <a:pt x="28" y="0"/>
                    </a:lnTo>
                    <a:lnTo>
                      <a:pt x="0" y="4"/>
                    </a:lnTo>
                    <a:lnTo>
                      <a:pt x="3" y="15"/>
                    </a:lnTo>
                    <a:close/>
                  </a:path>
                </a:pathLst>
              </a:custGeom>
              <a:solidFill>
                <a:srgbClr val="1F1A17"/>
              </a:solidFill>
              <a:ln w="9525">
                <a:noFill/>
                <a:round/>
                <a:headEnd/>
                <a:tailEnd/>
              </a:ln>
            </p:spPr>
            <p:txBody>
              <a:bodyPr/>
              <a:lstStyle/>
              <a:p>
                <a:endParaRPr lang="ru-RU"/>
              </a:p>
            </p:txBody>
          </p:sp>
          <p:sp>
            <p:nvSpPr>
              <p:cNvPr id="1101" name="Freeform 62"/>
              <p:cNvSpPr>
                <a:spLocks/>
              </p:cNvSpPr>
              <p:nvPr/>
            </p:nvSpPr>
            <p:spPr bwMode="auto">
              <a:xfrm>
                <a:off x="2703" y="1249"/>
                <a:ext cx="29" cy="15"/>
              </a:xfrm>
              <a:custGeom>
                <a:avLst/>
                <a:gdLst>
                  <a:gd name="T0" fmla="*/ 1 w 29"/>
                  <a:gd name="T1" fmla="*/ 15 h 15"/>
                  <a:gd name="T2" fmla="*/ 1 w 29"/>
                  <a:gd name="T3" fmla="*/ 15 h 15"/>
                  <a:gd name="T4" fmla="*/ 29 w 29"/>
                  <a:gd name="T5" fmla="*/ 11 h 15"/>
                  <a:gd name="T6" fmla="*/ 26 w 29"/>
                  <a:gd name="T7" fmla="*/ 0 h 15"/>
                  <a:gd name="T8" fmla="*/ 0 w 29"/>
                  <a:gd name="T9" fmla="*/ 3 h 15"/>
                  <a:gd name="T10" fmla="*/ 0 w 29"/>
                  <a:gd name="T11" fmla="*/ 3 h 15"/>
                  <a:gd name="T12" fmla="*/ 1 w 29"/>
                  <a:gd name="T13" fmla="*/ 15 h 15"/>
                  <a:gd name="T14" fmla="*/ 0 60000 65536"/>
                  <a:gd name="T15" fmla="*/ 0 60000 65536"/>
                  <a:gd name="T16" fmla="*/ 0 60000 65536"/>
                  <a:gd name="T17" fmla="*/ 0 60000 65536"/>
                  <a:gd name="T18" fmla="*/ 0 60000 65536"/>
                  <a:gd name="T19" fmla="*/ 0 60000 65536"/>
                  <a:gd name="T20" fmla="*/ 0 60000 65536"/>
                  <a:gd name="T21" fmla="*/ 0 w 29"/>
                  <a:gd name="T22" fmla="*/ 0 h 15"/>
                  <a:gd name="T23" fmla="*/ 29 w 29"/>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5">
                    <a:moveTo>
                      <a:pt x="1" y="15"/>
                    </a:moveTo>
                    <a:lnTo>
                      <a:pt x="1" y="15"/>
                    </a:lnTo>
                    <a:lnTo>
                      <a:pt x="29" y="11"/>
                    </a:lnTo>
                    <a:lnTo>
                      <a:pt x="26" y="0"/>
                    </a:lnTo>
                    <a:lnTo>
                      <a:pt x="0" y="3"/>
                    </a:lnTo>
                    <a:lnTo>
                      <a:pt x="1" y="15"/>
                    </a:lnTo>
                    <a:close/>
                  </a:path>
                </a:pathLst>
              </a:custGeom>
              <a:solidFill>
                <a:srgbClr val="1F1A17"/>
              </a:solidFill>
              <a:ln w="9525">
                <a:noFill/>
                <a:round/>
                <a:headEnd/>
                <a:tailEnd/>
              </a:ln>
            </p:spPr>
            <p:txBody>
              <a:bodyPr/>
              <a:lstStyle/>
              <a:p>
                <a:endParaRPr lang="ru-RU"/>
              </a:p>
            </p:txBody>
          </p:sp>
          <p:sp>
            <p:nvSpPr>
              <p:cNvPr id="1102" name="Freeform 63"/>
              <p:cNvSpPr>
                <a:spLocks/>
              </p:cNvSpPr>
              <p:nvPr/>
            </p:nvSpPr>
            <p:spPr bwMode="auto">
              <a:xfrm>
                <a:off x="2675" y="1252"/>
                <a:ext cx="29" cy="17"/>
              </a:xfrm>
              <a:custGeom>
                <a:avLst/>
                <a:gdLst>
                  <a:gd name="T0" fmla="*/ 3 w 29"/>
                  <a:gd name="T1" fmla="*/ 17 h 17"/>
                  <a:gd name="T2" fmla="*/ 3 w 29"/>
                  <a:gd name="T3" fmla="*/ 17 h 17"/>
                  <a:gd name="T4" fmla="*/ 29 w 29"/>
                  <a:gd name="T5" fmla="*/ 12 h 17"/>
                  <a:gd name="T6" fmla="*/ 28 w 29"/>
                  <a:gd name="T7" fmla="*/ 0 h 17"/>
                  <a:gd name="T8" fmla="*/ 0 w 29"/>
                  <a:gd name="T9" fmla="*/ 7 h 17"/>
                  <a:gd name="T10" fmla="*/ 0 w 29"/>
                  <a:gd name="T11" fmla="*/ 7 h 17"/>
                  <a:gd name="T12" fmla="*/ 3 w 29"/>
                  <a:gd name="T13" fmla="*/ 17 h 17"/>
                  <a:gd name="T14" fmla="*/ 0 60000 65536"/>
                  <a:gd name="T15" fmla="*/ 0 60000 65536"/>
                  <a:gd name="T16" fmla="*/ 0 60000 65536"/>
                  <a:gd name="T17" fmla="*/ 0 60000 65536"/>
                  <a:gd name="T18" fmla="*/ 0 60000 65536"/>
                  <a:gd name="T19" fmla="*/ 0 60000 65536"/>
                  <a:gd name="T20" fmla="*/ 0 60000 65536"/>
                  <a:gd name="T21" fmla="*/ 0 w 29"/>
                  <a:gd name="T22" fmla="*/ 0 h 17"/>
                  <a:gd name="T23" fmla="*/ 29 w 29"/>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7">
                    <a:moveTo>
                      <a:pt x="3" y="17"/>
                    </a:moveTo>
                    <a:lnTo>
                      <a:pt x="3" y="17"/>
                    </a:lnTo>
                    <a:lnTo>
                      <a:pt x="29" y="12"/>
                    </a:lnTo>
                    <a:lnTo>
                      <a:pt x="28" y="0"/>
                    </a:lnTo>
                    <a:lnTo>
                      <a:pt x="0" y="7"/>
                    </a:lnTo>
                    <a:lnTo>
                      <a:pt x="3" y="17"/>
                    </a:lnTo>
                    <a:close/>
                  </a:path>
                </a:pathLst>
              </a:custGeom>
              <a:solidFill>
                <a:srgbClr val="1F1A17"/>
              </a:solidFill>
              <a:ln w="9525">
                <a:noFill/>
                <a:round/>
                <a:headEnd/>
                <a:tailEnd/>
              </a:ln>
            </p:spPr>
            <p:txBody>
              <a:bodyPr/>
              <a:lstStyle/>
              <a:p>
                <a:endParaRPr lang="ru-RU"/>
              </a:p>
            </p:txBody>
          </p:sp>
          <p:sp>
            <p:nvSpPr>
              <p:cNvPr id="1103" name="Freeform 64"/>
              <p:cNvSpPr>
                <a:spLocks/>
              </p:cNvSpPr>
              <p:nvPr/>
            </p:nvSpPr>
            <p:spPr bwMode="auto">
              <a:xfrm>
                <a:off x="2649" y="1259"/>
                <a:ext cx="29" cy="17"/>
              </a:xfrm>
              <a:custGeom>
                <a:avLst/>
                <a:gdLst>
                  <a:gd name="T0" fmla="*/ 3 w 29"/>
                  <a:gd name="T1" fmla="*/ 17 h 17"/>
                  <a:gd name="T2" fmla="*/ 2 w 29"/>
                  <a:gd name="T3" fmla="*/ 17 h 17"/>
                  <a:gd name="T4" fmla="*/ 29 w 29"/>
                  <a:gd name="T5" fmla="*/ 10 h 17"/>
                  <a:gd name="T6" fmla="*/ 26 w 29"/>
                  <a:gd name="T7" fmla="*/ 0 h 17"/>
                  <a:gd name="T8" fmla="*/ 0 w 29"/>
                  <a:gd name="T9" fmla="*/ 6 h 17"/>
                  <a:gd name="T10" fmla="*/ 0 w 29"/>
                  <a:gd name="T11" fmla="*/ 6 h 17"/>
                  <a:gd name="T12" fmla="*/ 3 w 29"/>
                  <a:gd name="T13" fmla="*/ 17 h 17"/>
                  <a:gd name="T14" fmla="*/ 0 60000 65536"/>
                  <a:gd name="T15" fmla="*/ 0 60000 65536"/>
                  <a:gd name="T16" fmla="*/ 0 60000 65536"/>
                  <a:gd name="T17" fmla="*/ 0 60000 65536"/>
                  <a:gd name="T18" fmla="*/ 0 60000 65536"/>
                  <a:gd name="T19" fmla="*/ 0 60000 65536"/>
                  <a:gd name="T20" fmla="*/ 0 60000 65536"/>
                  <a:gd name="T21" fmla="*/ 0 w 29"/>
                  <a:gd name="T22" fmla="*/ 0 h 17"/>
                  <a:gd name="T23" fmla="*/ 29 w 29"/>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7">
                    <a:moveTo>
                      <a:pt x="3" y="17"/>
                    </a:moveTo>
                    <a:lnTo>
                      <a:pt x="2" y="17"/>
                    </a:lnTo>
                    <a:lnTo>
                      <a:pt x="29" y="10"/>
                    </a:lnTo>
                    <a:lnTo>
                      <a:pt x="26" y="0"/>
                    </a:lnTo>
                    <a:lnTo>
                      <a:pt x="0" y="6"/>
                    </a:lnTo>
                    <a:lnTo>
                      <a:pt x="3" y="17"/>
                    </a:lnTo>
                    <a:close/>
                  </a:path>
                </a:pathLst>
              </a:custGeom>
              <a:solidFill>
                <a:srgbClr val="1F1A17"/>
              </a:solidFill>
              <a:ln w="9525">
                <a:noFill/>
                <a:round/>
                <a:headEnd/>
                <a:tailEnd/>
              </a:ln>
            </p:spPr>
            <p:txBody>
              <a:bodyPr/>
              <a:lstStyle/>
              <a:p>
                <a:endParaRPr lang="ru-RU"/>
              </a:p>
            </p:txBody>
          </p:sp>
          <p:sp>
            <p:nvSpPr>
              <p:cNvPr id="1104" name="Freeform 65"/>
              <p:cNvSpPr>
                <a:spLocks/>
              </p:cNvSpPr>
              <p:nvPr/>
            </p:nvSpPr>
            <p:spPr bwMode="auto">
              <a:xfrm>
                <a:off x="2622" y="1265"/>
                <a:ext cx="30" cy="19"/>
              </a:xfrm>
              <a:custGeom>
                <a:avLst/>
                <a:gdLst>
                  <a:gd name="T0" fmla="*/ 4 w 30"/>
                  <a:gd name="T1" fmla="*/ 19 h 19"/>
                  <a:gd name="T2" fmla="*/ 4 w 30"/>
                  <a:gd name="T3" fmla="*/ 19 h 19"/>
                  <a:gd name="T4" fmla="*/ 30 w 30"/>
                  <a:gd name="T5" fmla="*/ 11 h 19"/>
                  <a:gd name="T6" fmla="*/ 27 w 30"/>
                  <a:gd name="T7" fmla="*/ 0 h 19"/>
                  <a:gd name="T8" fmla="*/ 0 w 30"/>
                  <a:gd name="T9" fmla="*/ 9 h 19"/>
                  <a:gd name="T10" fmla="*/ 0 w 30"/>
                  <a:gd name="T11" fmla="*/ 9 h 19"/>
                  <a:gd name="T12" fmla="*/ 4 w 30"/>
                  <a:gd name="T13" fmla="*/ 19 h 19"/>
                  <a:gd name="T14" fmla="*/ 0 60000 65536"/>
                  <a:gd name="T15" fmla="*/ 0 60000 65536"/>
                  <a:gd name="T16" fmla="*/ 0 60000 65536"/>
                  <a:gd name="T17" fmla="*/ 0 60000 65536"/>
                  <a:gd name="T18" fmla="*/ 0 60000 65536"/>
                  <a:gd name="T19" fmla="*/ 0 60000 65536"/>
                  <a:gd name="T20" fmla="*/ 0 60000 65536"/>
                  <a:gd name="T21" fmla="*/ 0 w 30"/>
                  <a:gd name="T22" fmla="*/ 0 h 19"/>
                  <a:gd name="T23" fmla="*/ 30 w 3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9">
                    <a:moveTo>
                      <a:pt x="4" y="19"/>
                    </a:moveTo>
                    <a:lnTo>
                      <a:pt x="4" y="19"/>
                    </a:lnTo>
                    <a:lnTo>
                      <a:pt x="30" y="11"/>
                    </a:lnTo>
                    <a:lnTo>
                      <a:pt x="27" y="0"/>
                    </a:lnTo>
                    <a:lnTo>
                      <a:pt x="0" y="9"/>
                    </a:lnTo>
                    <a:lnTo>
                      <a:pt x="4" y="19"/>
                    </a:lnTo>
                    <a:close/>
                  </a:path>
                </a:pathLst>
              </a:custGeom>
              <a:solidFill>
                <a:srgbClr val="1F1A17"/>
              </a:solidFill>
              <a:ln w="9525">
                <a:noFill/>
                <a:round/>
                <a:headEnd/>
                <a:tailEnd/>
              </a:ln>
            </p:spPr>
            <p:txBody>
              <a:bodyPr/>
              <a:lstStyle/>
              <a:p>
                <a:endParaRPr lang="ru-RU"/>
              </a:p>
            </p:txBody>
          </p:sp>
          <p:sp>
            <p:nvSpPr>
              <p:cNvPr id="1105" name="Freeform 66"/>
              <p:cNvSpPr>
                <a:spLocks/>
              </p:cNvSpPr>
              <p:nvPr/>
            </p:nvSpPr>
            <p:spPr bwMode="auto">
              <a:xfrm>
                <a:off x="2596" y="1274"/>
                <a:ext cx="30" cy="19"/>
              </a:xfrm>
              <a:custGeom>
                <a:avLst/>
                <a:gdLst>
                  <a:gd name="T0" fmla="*/ 5 w 30"/>
                  <a:gd name="T1" fmla="*/ 19 h 19"/>
                  <a:gd name="T2" fmla="*/ 4 w 30"/>
                  <a:gd name="T3" fmla="*/ 19 h 19"/>
                  <a:gd name="T4" fmla="*/ 30 w 30"/>
                  <a:gd name="T5" fmla="*/ 10 h 19"/>
                  <a:gd name="T6" fmla="*/ 26 w 30"/>
                  <a:gd name="T7" fmla="*/ 0 h 19"/>
                  <a:gd name="T8" fmla="*/ 0 w 30"/>
                  <a:gd name="T9" fmla="*/ 9 h 19"/>
                  <a:gd name="T10" fmla="*/ 0 w 30"/>
                  <a:gd name="T11" fmla="*/ 9 h 19"/>
                  <a:gd name="T12" fmla="*/ 5 w 30"/>
                  <a:gd name="T13" fmla="*/ 19 h 19"/>
                  <a:gd name="T14" fmla="*/ 0 60000 65536"/>
                  <a:gd name="T15" fmla="*/ 0 60000 65536"/>
                  <a:gd name="T16" fmla="*/ 0 60000 65536"/>
                  <a:gd name="T17" fmla="*/ 0 60000 65536"/>
                  <a:gd name="T18" fmla="*/ 0 60000 65536"/>
                  <a:gd name="T19" fmla="*/ 0 60000 65536"/>
                  <a:gd name="T20" fmla="*/ 0 60000 65536"/>
                  <a:gd name="T21" fmla="*/ 0 w 30"/>
                  <a:gd name="T22" fmla="*/ 0 h 19"/>
                  <a:gd name="T23" fmla="*/ 30 w 3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9">
                    <a:moveTo>
                      <a:pt x="5" y="19"/>
                    </a:moveTo>
                    <a:lnTo>
                      <a:pt x="4" y="19"/>
                    </a:lnTo>
                    <a:lnTo>
                      <a:pt x="30" y="10"/>
                    </a:lnTo>
                    <a:lnTo>
                      <a:pt x="26" y="0"/>
                    </a:lnTo>
                    <a:lnTo>
                      <a:pt x="0" y="9"/>
                    </a:lnTo>
                    <a:lnTo>
                      <a:pt x="5" y="19"/>
                    </a:lnTo>
                    <a:close/>
                  </a:path>
                </a:pathLst>
              </a:custGeom>
              <a:solidFill>
                <a:srgbClr val="1F1A17"/>
              </a:solidFill>
              <a:ln w="9525">
                <a:noFill/>
                <a:round/>
                <a:headEnd/>
                <a:tailEnd/>
              </a:ln>
            </p:spPr>
            <p:txBody>
              <a:bodyPr/>
              <a:lstStyle/>
              <a:p>
                <a:endParaRPr lang="ru-RU"/>
              </a:p>
            </p:txBody>
          </p:sp>
          <p:sp>
            <p:nvSpPr>
              <p:cNvPr id="1106" name="Freeform 67"/>
              <p:cNvSpPr>
                <a:spLocks/>
              </p:cNvSpPr>
              <p:nvPr/>
            </p:nvSpPr>
            <p:spPr bwMode="auto">
              <a:xfrm>
                <a:off x="2571" y="1283"/>
                <a:ext cx="30" cy="20"/>
              </a:xfrm>
              <a:custGeom>
                <a:avLst/>
                <a:gdLst>
                  <a:gd name="T0" fmla="*/ 5 w 30"/>
                  <a:gd name="T1" fmla="*/ 20 h 20"/>
                  <a:gd name="T2" fmla="*/ 5 w 30"/>
                  <a:gd name="T3" fmla="*/ 20 h 20"/>
                  <a:gd name="T4" fmla="*/ 30 w 30"/>
                  <a:gd name="T5" fmla="*/ 10 h 20"/>
                  <a:gd name="T6" fmla="*/ 25 w 30"/>
                  <a:gd name="T7" fmla="*/ 0 h 20"/>
                  <a:gd name="T8" fmla="*/ 0 w 30"/>
                  <a:gd name="T9" fmla="*/ 10 h 20"/>
                  <a:gd name="T10" fmla="*/ 0 w 30"/>
                  <a:gd name="T11" fmla="*/ 10 h 20"/>
                  <a:gd name="T12" fmla="*/ 5 w 30"/>
                  <a:gd name="T13" fmla="*/ 20 h 20"/>
                  <a:gd name="T14" fmla="*/ 0 60000 65536"/>
                  <a:gd name="T15" fmla="*/ 0 60000 65536"/>
                  <a:gd name="T16" fmla="*/ 0 60000 65536"/>
                  <a:gd name="T17" fmla="*/ 0 60000 65536"/>
                  <a:gd name="T18" fmla="*/ 0 60000 65536"/>
                  <a:gd name="T19" fmla="*/ 0 60000 65536"/>
                  <a:gd name="T20" fmla="*/ 0 60000 65536"/>
                  <a:gd name="T21" fmla="*/ 0 w 30"/>
                  <a:gd name="T22" fmla="*/ 0 h 20"/>
                  <a:gd name="T23" fmla="*/ 30 w 30"/>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0">
                    <a:moveTo>
                      <a:pt x="5" y="20"/>
                    </a:moveTo>
                    <a:lnTo>
                      <a:pt x="5" y="20"/>
                    </a:lnTo>
                    <a:lnTo>
                      <a:pt x="30" y="10"/>
                    </a:lnTo>
                    <a:lnTo>
                      <a:pt x="25" y="0"/>
                    </a:lnTo>
                    <a:lnTo>
                      <a:pt x="0" y="10"/>
                    </a:lnTo>
                    <a:lnTo>
                      <a:pt x="5" y="20"/>
                    </a:lnTo>
                    <a:close/>
                  </a:path>
                </a:pathLst>
              </a:custGeom>
              <a:solidFill>
                <a:srgbClr val="1F1A17"/>
              </a:solidFill>
              <a:ln w="9525">
                <a:noFill/>
                <a:round/>
                <a:headEnd/>
                <a:tailEnd/>
              </a:ln>
            </p:spPr>
            <p:txBody>
              <a:bodyPr/>
              <a:lstStyle/>
              <a:p>
                <a:endParaRPr lang="ru-RU"/>
              </a:p>
            </p:txBody>
          </p:sp>
          <p:sp>
            <p:nvSpPr>
              <p:cNvPr id="1107" name="Freeform 68"/>
              <p:cNvSpPr>
                <a:spLocks/>
              </p:cNvSpPr>
              <p:nvPr/>
            </p:nvSpPr>
            <p:spPr bwMode="auto">
              <a:xfrm>
                <a:off x="2545" y="1293"/>
                <a:ext cx="31" cy="21"/>
              </a:xfrm>
              <a:custGeom>
                <a:avLst/>
                <a:gdLst>
                  <a:gd name="T0" fmla="*/ 5 w 31"/>
                  <a:gd name="T1" fmla="*/ 21 h 21"/>
                  <a:gd name="T2" fmla="*/ 5 w 31"/>
                  <a:gd name="T3" fmla="*/ 21 h 21"/>
                  <a:gd name="T4" fmla="*/ 31 w 31"/>
                  <a:gd name="T5" fmla="*/ 10 h 21"/>
                  <a:gd name="T6" fmla="*/ 26 w 31"/>
                  <a:gd name="T7" fmla="*/ 0 h 21"/>
                  <a:gd name="T8" fmla="*/ 0 w 31"/>
                  <a:gd name="T9" fmla="*/ 11 h 21"/>
                  <a:gd name="T10" fmla="*/ 0 w 31"/>
                  <a:gd name="T11" fmla="*/ 11 h 21"/>
                  <a:gd name="T12" fmla="*/ 5 w 31"/>
                  <a:gd name="T13" fmla="*/ 21 h 21"/>
                  <a:gd name="T14" fmla="*/ 0 60000 65536"/>
                  <a:gd name="T15" fmla="*/ 0 60000 65536"/>
                  <a:gd name="T16" fmla="*/ 0 60000 65536"/>
                  <a:gd name="T17" fmla="*/ 0 60000 65536"/>
                  <a:gd name="T18" fmla="*/ 0 60000 65536"/>
                  <a:gd name="T19" fmla="*/ 0 60000 65536"/>
                  <a:gd name="T20" fmla="*/ 0 60000 65536"/>
                  <a:gd name="T21" fmla="*/ 0 w 31"/>
                  <a:gd name="T22" fmla="*/ 0 h 21"/>
                  <a:gd name="T23" fmla="*/ 31 w 31"/>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21">
                    <a:moveTo>
                      <a:pt x="5" y="21"/>
                    </a:moveTo>
                    <a:lnTo>
                      <a:pt x="5" y="21"/>
                    </a:lnTo>
                    <a:lnTo>
                      <a:pt x="31" y="10"/>
                    </a:lnTo>
                    <a:lnTo>
                      <a:pt x="26" y="0"/>
                    </a:lnTo>
                    <a:lnTo>
                      <a:pt x="0" y="11"/>
                    </a:lnTo>
                    <a:lnTo>
                      <a:pt x="5" y="21"/>
                    </a:lnTo>
                    <a:close/>
                  </a:path>
                </a:pathLst>
              </a:custGeom>
              <a:solidFill>
                <a:srgbClr val="1F1A17"/>
              </a:solidFill>
              <a:ln w="9525">
                <a:noFill/>
                <a:round/>
                <a:headEnd/>
                <a:tailEnd/>
              </a:ln>
            </p:spPr>
            <p:txBody>
              <a:bodyPr/>
              <a:lstStyle/>
              <a:p>
                <a:endParaRPr lang="ru-RU"/>
              </a:p>
            </p:txBody>
          </p:sp>
          <p:sp>
            <p:nvSpPr>
              <p:cNvPr id="1108" name="Freeform 69"/>
              <p:cNvSpPr>
                <a:spLocks/>
              </p:cNvSpPr>
              <p:nvPr/>
            </p:nvSpPr>
            <p:spPr bwMode="auto">
              <a:xfrm>
                <a:off x="2520" y="1304"/>
                <a:ext cx="30" cy="23"/>
              </a:xfrm>
              <a:custGeom>
                <a:avLst/>
                <a:gdLst>
                  <a:gd name="T0" fmla="*/ 6 w 30"/>
                  <a:gd name="T1" fmla="*/ 23 h 23"/>
                  <a:gd name="T2" fmla="*/ 5 w 30"/>
                  <a:gd name="T3" fmla="*/ 23 h 23"/>
                  <a:gd name="T4" fmla="*/ 30 w 30"/>
                  <a:gd name="T5" fmla="*/ 10 h 23"/>
                  <a:gd name="T6" fmla="*/ 25 w 30"/>
                  <a:gd name="T7" fmla="*/ 0 h 23"/>
                  <a:gd name="T8" fmla="*/ 0 w 30"/>
                  <a:gd name="T9" fmla="*/ 13 h 23"/>
                  <a:gd name="T10" fmla="*/ 0 w 30"/>
                  <a:gd name="T11" fmla="*/ 13 h 23"/>
                  <a:gd name="T12" fmla="*/ 6 w 30"/>
                  <a:gd name="T13" fmla="*/ 23 h 23"/>
                  <a:gd name="T14" fmla="*/ 0 60000 65536"/>
                  <a:gd name="T15" fmla="*/ 0 60000 65536"/>
                  <a:gd name="T16" fmla="*/ 0 60000 65536"/>
                  <a:gd name="T17" fmla="*/ 0 60000 65536"/>
                  <a:gd name="T18" fmla="*/ 0 60000 65536"/>
                  <a:gd name="T19" fmla="*/ 0 60000 65536"/>
                  <a:gd name="T20" fmla="*/ 0 60000 65536"/>
                  <a:gd name="T21" fmla="*/ 0 w 30"/>
                  <a:gd name="T22" fmla="*/ 0 h 23"/>
                  <a:gd name="T23" fmla="*/ 30 w 30"/>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3">
                    <a:moveTo>
                      <a:pt x="6" y="23"/>
                    </a:moveTo>
                    <a:lnTo>
                      <a:pt x="5" y="23"/>
                    </a:lnTo>
                    <a:lnTo>
                      <a:pt x="30" y="10"/>
                    </a:lnTo>
                    <a:lnTo>
                      <a:pt x="25" y="0"/>
                    </a:lnTo>
                    <a:lnTo>
                      <a:pt x="0" y="13"/>
                    </a:lnTo>
                    <a:lnTo>
                      <a:pt x="6" y="23"/>
                    </a:lnTo>
                    <a:close/>
                  </a:path>
                </a:pathLst>
              </a:custGeom>
              <a:solidFill>
                <a:srgbClr val="1F1A17"/>
              </a:solidFill>
              <a:ln w="9525">
                <a:noFill/>
                <a:round/>
                <a:headEnd/>
                <a:tailEnd/>
              </a:ln>
            </p:spPr>
            <p:txBody>
              <a:bodyPr/>
              <a:lstStyle/>
              <a:p>
                <a:endParaRPr lang="ru-RU"/>
              </a:p>
            </p:txBody>
          </p:sp>
          <p:sp>
            <p:nvSpPr>
              <p:cNvPr id="1109" name="Freeform 70"/>
              <p:cNvSpPr>
                <a:spLocks/>
              </p:cNvSpPr>
              <p:nvPr/>
            </p:nvSpPr>
            <p:spPr bwMode="auto">
              <a:xfrm>
                <a:off x="2496" y="1317"/>
                <a:ext cx="30" cy="24"/>
              </a:xfrm>
              <a:custGeom>
                <a:avLst/>
                <a:gdLst>
                  <a:gd name="T0" fmla="*/ 6 w 30"/>
                  <a:gd name="T1" fmla="*/ 24 h 24"/>
                  <a:gd name="T2" fmla="*/ 6 w 30"/>
                  <a:gd name="T3" fmla="*/ 24 h 24"/>
                  <a:gd name="T4" fmla="*/ 30 w 30"/>
                  <a:gd name="T5" fmla="*/ 10 h 24"/>
                  <a:gd name="T6" fmla="*/ 24 w 30"/>
                  <a:gd name="T7" fmla="*/ 0 h 24"/>
                  <a:gd name="T8" fmla="*/ 0 w 30"/>
                  <a:gd name="T9" fmla="*/ 14 h 24"/>
                  <a:gd name="T10" fmla="*/ 0 w 30"/>
                  <a:gd name="T11" fmla="*/ 14 h 24"/>
                  <a:gd name="T12" fmla="*/ 6 w 30"/>
                  <a:gd name="T13" fmla="*/ 24 h 24"/>
                  <a:gd name="T14" fmla="*/ 0 60000 65536"/>
                  <a:gd name="T15" fmla="*/ 0 60000 65536"/>
                  <a:gd name="T16" fmla="*/ 0 60000 65536"/>
                  <a:gd name="T17" fmla="*/ 0 60000 65536"/>
                  <a:gd name="T18" fmla="*/ 0 60000 65536"/>
                  <a:gd name="T19" fmla="*/ 0 60000 65536"/>
                  <a:gd name="T20" fmla="*/ 0 60000 65536"/>
                  <a:gd name="T21" fmla="*/ 0 w 30"/>
                  <a:gd name="T22" fmla="*/ 0 h 24"/>
                  <a:gd name="T23" fmla="*/ 30 w 30"/>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4">
                    <a:moveTo>
                      <a:pt x="6" y="24"/>
                    </a:moveTo>
                    <a:lnTo>
                      <a:pt x="6" y="24"/>
                    </a:lnTo>
                    <a:lnTo>
                      <a:pt x="30" y="10"/>
                    </a:lnTo>
                    <a:lnTo>
                      <a:pt x="24" y="0"/>
                    </a:lnTo>
                    <a:lnTo>
                      <a:pt x="0" y="14"/>
                    </a:lnTo>
                    <a:lnTo>
                      <a:pt x="6" y="24"/>
                    </a:lnTo>
                    <a:close/>
                  </a:path>
                </a:pathLst>
              </a:custGeom>
              <a:solidFill>
                <a:srgbClr val="1F1A17"/>
              </a:solidFill>
              <a:ln w="9525">
                <a:noFill/>
                <a:round/>
                <a:headEnd/>
                <a:tailEnd/>
              </a:ln>
            </p:spPr>
            <p:txBody>
              <a:bodyPr/>
              <a:lstStyle/>
              <a:p>
                <a:endParaRPr lang="ru-RU"/>
              </a:p>
            </p:txBody>
          </p:sp>
          <p:sp>
            <p:nvSpPr>
              <p:cNvPr id="1110" name="Freeform 71"/>
              <p:cNvSpPr>
                <a:spLocks/>
              </p:cNvSpPr>
              <p:nvPr/>
            </p:nvSpPr>
            <p:spPr bwMode="auto">
              <a:xfrm>
                <a:off x="2472" y="1331"/>
                <a:ext cx="30" cy="24"/>
              </a:xfrm>
              <a:custGeom>
                <a:avLst/>
                <a:gdLst>
                  <a:gd name="T0" fmla="*/ 8 w 30"/>
                  <a:gd name="T1" fmla="*/ 24 h 24"/>
                  <a:gd name="T2" fmla="*/ 6 w 30"/>
                  <a:gd name="T3" fmla="*/ 24 h 24"/>
                  <a:gd name="T4" fmla="*/ 30 w 30"/>
                  <a:gd name="T5" fmla="*/ 10 h 24"/>
                  <a:gd name="T6" fmla="*/ 24 w 30"/>
                  <a:gd name="T7" fmla="*/ 0 h 24"/>
                  <a:gd name="T8" fmla="*/ 1 w 30"/>
                  <a:gd name="T9" fmla="*/ 14 h 24"/>
                  <a:gd name="T10" fmla="*/ 0 w 30"/>
                  <a:gd name="T11" fmla="*/ 14 h 24"/>
                  <a:gd name="T12" fmla="*/ 8 w 30"/>
                  <a:gd name="T13" fmla="*/ 24 h 24"/>
                  <a:gd name="T14" fmla="*/ 0 60000 65536"/>
                  <a:gd name="T15" fmla="*/ 0 60000 65536"/>
                  <a:gd name="T16" fmla="*/ 0 60000 65536"/>
                  <a:gd name="T17" fmla="*/ 0 60000 65536"/>
                  <a:gd name="T18" fmla="*/ 0 60000 65536"/>
                  <a:gd name="T19" fmla="*/ 0 60000 65536"/>
                  <a:gd name="T20" fmla="*/ 0 60000 65536"/>
                  <a:gd name="T21" fmla="*/ 0 w 30"/>
                  <a:gd name="T22" fmla="*/ 0 h 24"/>
                  <a:gd name="T23" fmla="*/ 30 w 30"/>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4">
                    <a:moveTo>
                      <a:pt x="8" y="24"/>
                    </a:moveTo>
                    <a:lnTo>
                      <a:pt x="6" y="24"/>
                    </a:lnTo>
                    <a:lnTo>
                      <a:pt x="30" y="10"/>
                    </a:lnTo>
                    <a:lnTo>
                      <a:pt x="24" y="0"/>
                    </a:lnTo>
                    <a:lnTo>
                      <a:pt x="1" y="14"/>
                    </a:lnTo>
                    <a:lnTo>
                      <a:pt x="0" y="14"/>
                    </a:lnTo>
                    <a:lnTo>
                      <a:pt x="8" y="24"/>
                    </a:lnTo>
                    <a:close/>
                  </a:path>
                </a:pathLst>
              </a:custGeom>
              <a:solidFill>
                <a:srgbClr val="1F1A17"/>
              </a:solidFill>
              <a:ln w="9525">
                <a:noFill/>
                <a:round/>
                <a:headEnd/>
                <a:tailEnd/>
              </a:ln>
            </p:spPr>
            <p:txBody>
              <a:bodyPr/>
              <a:lstStyle/>
              <a:p>
                <a:endParaRPr lang="ru-RU"/>
              </a:p>
            </p:txBody>
          </p:sp>
          <p:sp>
            <p:nvSpPr>
              <p:cNvPr id="1111" name="Freeform 72"/>
              <p:cNvSpPr>
                <a:spLocks/>
              </p:cNvSpPr>
              <p:nvPr/>
            </p:nvSpPr>
            <p:spPr bwMode="auto">
              <a:xfrm>
                <a:off x="2451" y="1345"/>
                <a:ext cx="29" cy="25"/>
              </a:xfrm>
              <a:custGeom>
                <a:avLst/>
                <a:gdLst>
                  <a:gd name="T0" fmla="*/ 6 w 29"/>
                  <a:gd name="T1" fmla="*/ 25 h 25"/>
                  <a:gd name="T2" fmla="*/ 6 w 29"/>
                  <a:gd name="T3" fmla="*/ 25 h 25"/>
                  <a:gd name="T4" fmla="*/ 29 w 29"/>
                  <a:gd name="T5" fmla="*/ 10 h 25"/>
                  <a:gd name="T6" fmla="*/ 21 w 29"/>
                  <a:gd name="T7" fmla="*/ 0 h 25"/>
                  <a:gd name="T8" fmla="*/ 0 w 29"/>
                  <a:gd name="T9" fmla="*/ 16 h 25"/>
                  <a:gd name="T10" fmla="*/ 0 w 29"/>
                  <a:gd name="T11" fmla="*/ 16 h 25"/>
                  <a:gd name="T12" fmla="*/ 6 w 29"/>
                  <a:gd name="T13" fmla="*/ 25 h 25"/>
                  <a:gd name="T14" fmla="*/ 0 60000 65536"/>
                  <a:gd name="T15" fmla="*/ 0 60000 65536"/>
                  <a:gd name="T16" fmla="*/ 0 60000 65536"/>
                  <a:gd name="T17" fmla="*/ 0 60000 65536"/>
                  <a:gd name="T18" fmla="*/ 0 60000 65536"/>
                  <a:gd name="T19" fmla="*/ 0 60000 65536"/>
                  <a:gd name="T20" fmla="*/ 0 60000 65536"/>
                  <a:gd name="T21" fmla="*/ 0 w 29"/>
                  <a:gd name="T22" fmla="*/ 0 h 25"/>
                  <a:gd name="T23" fmla="*/ 29 w 29"/>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5">
                    <a:moveTo>
                      <a:pt x="6" y="25"/>
                    </a:moveTo>
                    <a:lnTo>
                      <a:pt x="6" y="25"/>
                    </a:lnTo>
                    <a:lnTo>
                      <a:pt x="29" y="10"/>
                    </a:lnTo>
                    <a:lnTo>
                      <a:pt x="21" y="0"/>
                    </a:lnTo>
                    <a:lnTo>
                      <a:pt x="0" y="16"/>
                    </a:lnTo>
                    <a:lnTo>
                      <a:pt x="6" y="25"/>
                    </a:lnTo>
                    <a:close/>
                  </a:path>
                </a:pathLst>
              </a:custGeom>
              <a:solidFill>
                <a:srgbClr val="1F1A17"/>
              </a:solidFill>
              <a:ln w="9525">
                <a:noFill/>
                <a:round/>
                <a:headEnd/>
                <a:tailEnd/>
              </a:ln>
            </p:spPr>
            <p:txBody>
              <a:bodyPr/>
              <a:lstStyle/>
              <a:p>
                <a:endParaRPr lang="ru-RU"/>
              </a:p>
            </p:txBody>
          </p:sp>
          <p:sp>
            <p:nvSpPr>
              <p:cNvPr id="1112" name="Freeform 73"/>
              <p:cNvSpPr>
                <a:spLocks/>
              </p:cNvSpPr>
              <p:nvPr/>
            </p:nvSpPr>
            <p:spPr bwMode="auto">
              <a:xfrm>
                <a:off x="2428" y="1361"/>
                <a:ext cx="29" cy="25"/>
              </a:xfrm>
              <a:custGeom>
                <a:avLst/>
                <a:gdLst>
                  <a:gd name="T0" fmla="*/ 8 w 29"/>
                  <a:gd name="T1" fmla="*/ 25 h 25"/>
                  <a:gd name="T2" fmla="*/ 8 w 29"/>
                  <a:gd name="T3" fmla="*/ 25 h 25"/>
                  <a:gd name="T4" fmla="*/ 29 w 29"/>
                  <a:gd name="T5" fmla="*/ 9 h 25"/>
                  <a:gd name="T6" fmla="*/ 23 w 29"/>
                  <a:gd name="T7" fmla="*/ 0 h 25"/>
                  <a:gd name="T8" fmla="*/ 0 w 29"/>
                  <a:gd name="T9" fmla="*/ 16 h 25"/>
                  <a:gd name="T10" fmla="*/ 0 w 29"/>
                  <a:gd name="T11" fmla="*/ 16 h 25"/>
                  <a:gd name="T12" fmla="*/ 8 w 29"/>
                  <a:gd name="T13" fmla="*/ 25 h 25"/>
                  <a:gd name="T14" fmla="*/ 0 60000 65536"/>
                  <a:gd name="T15" fmla="*/ 0 60000 65536"/>
                  <a:gd name="T16" fmla="*/ 0 60000 65536"/>
                  <a:gd name="T17" fmla="*/ 0 60000 65536"/>
                  <a:gd name="T18" fmla="*/ 0 60000 65536"/>
                  <a:gd name="T19" fmla="*/ 0 60000 65536"/>
                  <a:gd name="T20" fmla="*/ 0 60000 65536"/>
                  <a:gd name="T21" fmla="*/ 0 w 29"/>
                  <a:gd name="T22" fmla="*/ 0 h 25"/>
                  <a:gd name="T23" fmla="*/ 29 w 29"/>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5">
                    <a:moveTo>
                      <a:pt x="8" y="25"/>
                    </a:moveTo>
                    <a:lnTo>
                      <a:pt x="8" y="25"/>
                    </a:lnTo>
                    <a:lnTo>
                      <a:pt x="29" y="9"/>
                    </a:lnTo>
                    <a:lnTo>
                      <a:pt x="23" y="0"/>
                    </a:lnTo>
                    <a:lnTo>
                      <a:pt x="0" y="16"/>
                    </a:lnTo>
                    <a:lnTo>
                      <a:pt x="8" y="25"/>
                    </a:lnTo>
                    <a:close/>
                  </a:path>
                </a:pathLst>
              </a:custGeom>
              <a:solidFill>
                <a:srgbClr val="1F1A17"/>
              </a:solidFill>
              <a:ln w="9525">
                <a:noFill/>
                <a:round/>
                <a:headEnd/>
                <a:tailEnd/>
              </a:ln>
            </p:spPr>
            <p:txBody>
              <a:bodyPr/>
              <a:lstStyle/>
              <a:p>
                <a:endParaRPr lang="ru-RU"/>
              </a:p>
            </p:txBody>
          </p:sp>
          <p:sp>
            <p:nvSpPr>
              <p:cNvPr id="1113" name="Freeform 74"/>
              <p:cNvSpPr>
                <a:spLocks/>
              </p:cNvSpPr>
              <p:nvPr/>
            </p:nvSpPr>
            <p:spPr bwMode="auto">
              <a:xfrm>
                <a:off x="2407" y="1377"/>
                <a:ext cx="29" cy="27"/>
              </a:xfrm>
              <a:custGeom>
                <a:avLst/>
                <a:gdLst>
                  <a:gd name="T0" fmla="*/ 7 w 29"/>
                  <a:gd name="T1" fmla="*/ 27 h 27"/>
                  <a:gd name="T2" fmla="*/ 6 w 29"/>
                  <a:gd name="T3" fmla="*/ 27 h 27"/>
                  <a:gd name="T4" fmla="*/ 29 w 29"/>
                  <a:gd name="T5" fmla="*/ 9 h 27"/>
                  <a:gd name="T6" fmla="*/ 21 w 29"/>
                  <a:gd name="T7" fmla="*/ 0 h 27"/>
                  <a:gd name="T8" fmla="*/ 0 w 29"/>
                  <a:gd name="T9" fmla="*/ 18 h 27"/>
                  <a:gd name="T10" fmla="*/ 0 w 29"/>
                  <a:gd name="T11" fmla="*/ 18 h 27"/>
                  <a:gd name="T12" fmla="*/ 7 w 29"/>
                  <a:gd name="T13" fmla="*/ 27 h 27"/>
                  <a:gd name="T14" fmla="*/ 0 60000 65536"/>
                  <a:gd name="T15" fmla="*/ 0 60000 65536"/>
                  <a:gd name="T16" fmla="*/ 0 60000 65536"/>
                  <a:gd name="T17" fmla="*/ 0 60000 65536"/>
                  <a:gd name="T18" fmla="*/ 0 60000 65536"/>
                  <a:gd name="T19" fmla="*/ 0 60000 65536"/>
                  <a:gd name="T20" fmla="*/ 0 60000 65536"/>
                  <a:gd name="T21" fmla="*/ 0 w 29"/>
                  <a:gd name="T22" fmla="*/ 0 h 27"/>
                  <a:gd name="T23" fmla="*/ 29 w 29"/>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7">
                    <a:moveTo>
                      <a:pt x="7" y="27"/>
                    </a:moveTo>
                    <a:lnTo>
                      <a:pt x="6" y="27"/>
                    </a:lnTo>
                    <a:lnTo>
                      <a:pt x="29" y="9"/>
                    </a:lnTo>
                    <a:lnTo>
                      <a:pt x="21" y="0"/>
                    </a:lnTo>
                    <a:lnTo>
                      <a:pt x="0" y="18"/>
                    </a:lnTo>
                    <a:lnTo>
                      <a:pt x="7" y="27"/>
                    </a:lnTo>
                    <a:close/>
                  </a:path>
                </a:pathLst>
              </a:custGeom>
              <a:solidFill>
                <a:srgbClr val="1F1A17"/>
              </a:solidFill>
              <a:ln w="9525">
                <a:noFill/>
                <a:round/>
                <a:headEnd/>
                <a:tailEnd/>
              </a:ln>
            </p:spPr>
            <p:txBody>
              <a:bodyPr/>
              <a:lstStyle/>
              <a:p>
                <a:endParaRPr lang="ru-RU"/>
              </a:p>
            </p:txBody>
          </p:sp>
          <p:sp>
            <p:nvSpPr>
              <p:cNvPr id="1114" name="Freeform 75"/>
              <p:cNvSpPr>
                <a:spLocks/>
              </p:cNvSpPr>
              <p:nvPr/>
            </p:nvSpPr>
            <p:spPr bwMode="auto">
              <a:xfrm>
                <a:off x="2385" y="1395"/>
                <a:ext cx="29" cy="26"/>
              </a:xfrm>
              <a:custGeom>
                <a:avLst/>
                <a:gdLst>
                  <a:gd name="T0" fmla="*/ 9 w 29"/>
                  <a:gd name="T1" fmla="*/ 26 h 26"/>
                  <a:gd name="T2" fmla="*/ 8 w 29"/>
                  <a:gd name="T3" fmla="*/ 26 h 26"/>
                  <a:gd name="T4" fmla="*/ 29 w 29"/>
                  <a:gd name="T5" fmla="*/ 9 h 26"/>
                  <a:gd name="T6" fmla="*/ 22 w 29"/>
                  <a:gd name="T7" fmla="*/ 0 h 26"/>
                  <a:gd name="T8" fmla="*/ 0 w 29"/>
                  <a:gd name="T9" fmla="*/ 19 h 26"/>
                  <a:gd name="T10" fmla="*/ 0 w 29"/>
                  <a:gd name="T11" fmla="*/ 19 h 26"/>
                  <a:gd name="T12" fmla="*/ 9 w 29"/>
                  <a:gd name="T13" fmla="*/ 26 h 26"/>
                  <a:gd name="T14" fmla="*/ 0 60000 65536"/>
                  <a:gd name="T15" fmla="*/ 0 60000 65536"/>
                  <a:gd name="T16" fmla="*/ 0 60000 65536"/>
                  <a:gd name="T17" fmla="*/ 0 60000 65536"/>
                  <a:gd name="T18" fmla="*/ 0 60000 65536"/>
                  <a:gd name="T19" fmla="*/ 0 60000 65536"/>
                  <a:gd name="T20" fmla="*/ 0 60000 65536"/>
                  <a:gd name="T21" fmla="*/ 0 w 29"/>
                  <a:gd name="T22" fmla="*/ 0 h 26"/>
                  <a:gd name="T23" fmla="*/ 29 w 29"/>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6">
                    <a:moveTo>
                      <a:pt x="9" y="26"/>
                    </a:moveTo>
                    <a:lnTo>
                      <a:pt x="8" y="26"/>
                    </a:lnTo>
                    <a:lnTo>
                      <a:pt x="29" y="9"/>
                    </a:lnTo>
                    <a:lnTo>
                      <a:pt x="22" y="0"/>
                    </a:lnTo>
                    <a:lnTo>
                      <a:pt x="0" y="19"/>
                    </a:lnTo>
                    <a:lnTo>
                      <a:pt x="9" y="26"/>
                    </a:lnTo>
                    <a:close/>
                  </a:path>
                </a:pathLst>
              </a:custGeom>
              <a:solidFill>
                <a:srgbClr val="1F1A17"/>
              </a:solidFill>
              <a:ln w="9525">
                <a:noFill/>
                <a:round/>
                <a:headEnd/>
                <a:tailEnd/>
              </a:ln>
            </p:spPr>
            <p:txBody>
              <a:bodyPr/>
              <a:lstStyle/>
              <a:p>
                <a:endParaRPr lang="ru-RU"/>
              </a:p>
            </p:txBody>
          </p:sp>
          <p:sp>
            <p:nvSpPr>
              <p:cNvPr id="1115" name="Freeform 76"/>
              <p:cNvSpPr>
                <a:spLocks/>
              </p:cNvSpPr>
              <p:nvPr/>
            </p:nvSpPr>
            <p:spPr bwMode="auto">
              <a:xfrm>
                <a:off x="2365" y="1414"/>
                <a:ext cx="29" cy="26"/>
              </a:xfrm>
              <a:custGeom>
                <a:avLst/>
                <a:gdLst>
                  <a:gd name="T0" fmla="*/ 9 w 29"/>
                  <a:gd name="T1" fmla="*/ 26 h 26"/>
                  <a:gd name="T2" fmla="*/ 9 w 29"/>
                  <a:gd name="T3" fmla="*/ 26 h 26"/>
                  <a:gd name="T4" fmla="*/ 29 w 29"/>
                  <a:gd name="T5" fmla="*/ 7 h 26"/>
                  <a:gd name="T6" fmla="*/ 20 w 29"/>
                  <a:gd name="T7" fmla="*/ 0 h 26"/>
                  <a:gd name="T8" fmla="*/ 1 w 29"/>
                  <a:gd name="T9" fmla="*/ 19 h 26"/>
                  <a:gd name="T10" fmla="*/ 0 w 29"/>
                  <a:gd name="T11" fmla="*/ 19 h 26"/>
                  <a:gd name="T12" fmla="*/ 9 w 29"/>
                  <a:gd name="T13" fmla="*/ 26 h 26"/>
                  <a:gd name="T14" fmla="*/ 0 60000 65536"/>
                  <a:gd name="T15" fmla="*/ 0 60000 65536"/>
                  <a:gd name="T16" fmla="*/ 0 60000 65536"/>
                  <a:gd name="T17" fmla="*/ 0 60000 65536"/>
                  <a:gd name="T18" fmla="*/ 0 60000 65536"/>
                  <a:gd name="T19" fmla="*/ 0 60000 65536"/>
                  <a:gd name="T20" fmla="*/ 0 60000 65536"/>
                  <a:gd name="T21" fmla="*/ 0 w 29"/>
                  <a:gd name="T22" fmla="*/ 0 h 26"/>
                  <a:gd name="T23" fmla="*/ 29 w 29"/>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6">
                    <a:moveTo>
                      <a:pt x="9" y="26"/>
                    </a:moveTo>
                    <a:lnTo>
                      <a:pt x="9" y="26"/>
                    </a:lnTo>
                    <a:lnTo>
                      <a:pt x="29" y="7"/>
                    </a:lnTo>
                    <a:lnTo>
                      <a:pt x="20" y="0"/>
                    </a:lnTo>
                    <a:lnTo>
                      <a:pt x="1" y="19"/>
                    </a:lnTo>
                    <a:lnTo>
                      <a:pt x="0" y="19"/>
                    </a:lnTo>
                    <a:lnTo>
                      <a:pt x="9" y="26"/>
                    </a:lnTo>
                    <a:close/>
                  </a:path>
                </a:pathLst>
              </a:custGeom>
              <a:solidFill>
                <a:srgbClr val="1F1A17"/>
              </a:solidFill>
              <a:ln w="9525">
                <a:noFill/>
                <a:round/>
                <a:headEnd/>
                <a:tailEnd/>
              </a:ln>
            </p:spPr>
            <p:txBody>
              <a:bodyPr/>
              <a:lstStyle/>
              <a:p>
                <a:endParaRPr lang="ru-RU"/>
              </a:p>
            </p:txBody>
          </p:sp>
          <p:sp>
            <p:nvSpPr>
              <p:cNvPr id="1116" name="Freeform 77"/>
              <p:cNvSpPr>
                <a:spLocks/>
              </p:cNvSpPr>
              <p:nvPr/>
            </p:nvSpPr>
            <p:spPr bwMode="auto">
              <a:xfrm>
                <a:off x="2347" y="1433"/>
                <a:ext cx="27" cy="28"/>
              </a:xfrm>
              <a:custGeom>
                <a:avLst/>
                <a:gdLst>
                  <a:gd name="T0" fmla="*/ 9 w 27"/>
                  <a:gd name="T1" fmla="*/ 28 h 28"/>
                  <a:gd name="T2" fmla="*/ 9 w 27"/>
                  <a:gd name="T3" fmla="*/ 28 h 28"/>
                  <a:gd name="T4" fmla="*/ 27 w 27"/>
                  <a:gd name="T5" fmla="*/ 7 h 28"/>
                  <a:gd name="T6" fmla="*/ 18 w 27"/>
                  <a:gd name="T7" fmla="*/ 0 h 28"/>
                  <a:gd name="T8" fmla="*/ 0 w 27"/>
                  <a:gd name="T9" fmla="*/ 20 h 28"/>
                  <a:gd name="T10" fmla="*/ 0 w 27"/>
                  <a:gd name="T11" fmla="*/ 20 h 28"/>
                  <a:gd name="T12" fmla="*/ 9 w 27"/>
                  <a:gd name="T13" fmla="*/ 28 h 28"/>
                  <a:gd name="T14" fmla="*/ 0 60000 65536"/>
                  <a:gd name="T15" fmla="*/ 0 60000 65536"/>
                  <a:gd name="T16" fmla="*/ 0 60000 65536"/>
                  <a:gd name="T17" fmla="*/ 0 60000 65536"/>
                  <a:gd name="T18" fmla="*/ 0 60000 65536"/>
                  <a:gd name="T19" fmla="*/ 0 60000 65536"/>
                  <a:gd name="T20" fmla="*/ 0 60000 65536"/>
                  <a:gd name="T21" fmla="*/ 0 w 27"/>
                  <a:gd name="T22" fmla="*/ 0 h 28"/>
                  <a:gd name="T23" fmla="*/ 27 w 27"/>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28">
                    <a:moveTo>
                      <a:pt x="9" y="28"/>
                    </a:moveTo>
                    <a:lnTo>
                      <a:pt x="9" y="28"/>
                    </a:lnTo>
                    <a:lnTo>
                      <a:pt x="27" y="7"/>
                    </a:lnTo>
                    <a:lnTo>
                      <a:pt x="18" y="0"/>
                    </a:lnTo>
                    <a:lnTo>
                      <a:pt x="0" y="20"/>
                    </a:lnTo>
                    <a:lnTo>
                      <a:pt x="9" y="28"/>
                    </a:lnTo>
                    <a:close/>
                  </a:path>
                </a:pathLst>
              </a:custGeom>
              <a:solidFill>
                <a:srgbClr val="1F1A17"/>
              </a:solidFill>
              <a:ln w="9525">
                <a:noFill/>
                <a:round/>
                <a:headEnd/>
                <a:tailEnd/>
              </a:ln>
            </p:spPr>
            <p:txBody>
              <a:bodyPr/>
              <a:lstStyle/>
              <a:p>
                <a:endParaRPr lang="ru-RU"/>
              </a:p>
            </p:txBody>
          </p:sp>
          <p:sp>
            <p:nvSpPr>
              <p:cNvPr id="1117" name="Freeform 78"/>
              <p:cNvSpPr>
                <a:spLocks/>
              </p:cNvSpPr>
              <p:nvPr/>
            </p:nvSpPr>
            <p:spPr bwMode="auto">
              <a:xfrm>
                <a:off x="2328" y="1453"/>
                <a:ext cx="28" cy="28"/>
              </a:xfrm>
              <a:custGeom>
                <a:avLst/>
                <a:gdLst>
                  <a:gd name="T0" fmla="*/ 9 w 28"/>
                  <a:gd name="T1" fmla="*/ 28 h 28"/>
                  <a:gd name="T2" fmla="*/ 9 w 28"/>
                  <a:gd name="T3" fmla="*/ 28 h 28"/>
                  <a:gd name="T4" fmla="*/ 28 w 28"/>
                  <a:gd name="T5" fmla="*/ 8 h 28"/>
                  <a:gd name="T6" fmla="*/ 19 w 28"/>
                  <a:gd name="T7" fmla="*/ 0 h 28"/>
                  <a:gd name="T8" fmla="*/ 0 w 28"/>
                  <a:gd name="T9" fmla="*/ 20 h 28"/>
                  <a:gd name="T10" fmla="*/ 0 w 28"/>
                  <a:gd name="T11" fmla="*/ 20 h 28"/>
                  <a:gd name="T12" fmla="*/ 9 w 28"/>
                  <a:gd name="T13" fmla="*/ 28 h 28"/>
                  <a:gd name="T14" fmla="*/ 0 60000 65536"/>
                  <a:gd name="T15" fmla="*/ 0 60000 65536"/>
                  <a:gd name="T16" fmla="*/ 0 60000 65536"/>
                  <a:gd name="T17" fmla="*/ 0 60000 65536"/>
                  <a:gd name="T18" fmla="*/ 0 60000 65536"/>
                  <a:gd name="T19" fmla="*/ 0 60000 65536"/>
                  <a:gd name="T20" fmla="*/ 0 60000 65536"/>
                  <a:gd name="T21" fmla="*/ 0 w 28"/>
                  <a:gd name="T22" fmla="*/ 0 h 28"/>
                  <a:gd name="T23" fmla="*/ 28 w 28"/>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8">
                    <a:moveTo>
                      <a:pt x="9" y="28"/>
                    </a:moveTo>
                    <a:lnTo>
                      <a:pt x="9" y="28"/>
                    </a:lnTo>
                    <a:lnTo>
                      <a:pt x="28" y="8"/>
                    </a:lnTo>
                    <a:lnTo>
                      <a:pt x="19" y="0"/>
                    </a:lnTo>
                    <a:lnTo>
                      <a:pt x="0" y="20"/>
                    </a:lnTo>
                    <a:lnTo>
                      <a:pt x="9" y="28"/>
                    </a:lnTo>
                    <a:close/>
                  </a:path>
                </a:pathLst>
              </a:custGeom>
              <a:solidFill>
                <a:srgbClr val="1F1A17"/>
              </a:solidFill>
              <a:ln w="9525">
                <a:noFill/>
                <a:round/>
                <a:headEnd/>
                <a:tailEnd/>
              </a:ln>
            </p:spPr>
            <p:txBody>
              <a:bodyPr/>
              <a:lstStyle/>
              <a:p>
                <a:endParaRPr lang="ru-RU"/>
              </a:p>
            </p:txBody>
          </p:sp>
          <p:sp>
            <p:nvSpPr>
              <p:cNvPr id="1118" name="Freeform 79"/>
              <p:cNvSpPr>
                <a:spLocks/>
              </p:cNvSpPr>
              <p:nvPr/>
            </p:nvSpPr>
            <p:spPr bwMode="auto">
              <a:xfrm>
                <a:off x="2312" y="1473"/>
                <a:ext cx="25" cy="29"/>
              </a:xfrm>
              <a:custGeom>
                <a:avLst/>
                <a:gdLst>
                  <a:gd name="T0" fmla="*/ 9 w 25"/>
                  <a:gd name="T1" fmla="*/ 29 h 29"/>
                  <a:gd name="T2" fmla="*/ 9 w 25"/>
                  <a:gd name="T3" fmla="*/ 29 h 29"/>
                  <a:gd name="T4" fmla="*/ 25 w 25"/>
                  <a:gd name="T5" fmla="*/ 8 h 29"/>
                  <a:gd name="T6" fmla="*/ 16 w 25"/>
                  <a:gd name="T7" fmla="*/ 0 h 29"/>
                  <a:gd name="T8" fmla="*/ 0 w 25"/>
                  <a:gd name="T9" fmla="*/ 22 h 29"/>
                  <a:gd name="T10" fmla="*/ 0 w 25"/>
                  <a:gd name="T11" fmla="*/ 23 h 29"/>
                  <a:gd name="T12" fmla="*/ 9 w 25"/>
                  <a:gd name="T13" fmla="*/ 29 h 29"/>
                  <a:gd name="T14" fmla="*/ 0 60000 65536"/>
                  <a:gd name="T15" fmla="*/ 0 60000 65536"/>
                  <a:gd name="T16" fmla="*/ 0 60000 65536"/>
                  <a:gd name="T17" fmla="*/ 0 60000 65536"/>
                  <a:gd name="T18" fmla="*/ 0 60000 65536"/>
                  <a:gd name="T19" fmla="*/ 0 60000 65536"/>
                  <a:gd name="T20" fmla="*/ 0 60000 65536"/>
                  <a:gd name="T21" fmla="*/ 0 w 25"/>
                  <a:gd name="T22" fmla="*/ 0 h 29"/>
                  <a:gd name="T23" fmla="*/ 25 w 2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9">
                    <a:moveTo>
                      <a:pt x="9" y="29"/>
                    </a:moveTo>
                    <a:lnTo>
                      <a:pt x="9" y="29"/>
                    </a:lnTo>
                    <a:lnTo>
                      <a:pt x="25" y="8"/>
                    </a:lnTo>
                    <a:lnTo>
                      <a:pt x="16" y="0"/>
                    </a:lnTo>
                    <a:lnTo>
                      <a:pt x="0" y="22"/>
                    </a:lnTo>
                    <a:lnTo>
                      <a:pt x="0" y="23"/>
                    </a:lnTo>
                    <a:lnTo>
                      <a:pt x="9" y="29"/>
                    </a:lnTo>
                    <a:close/>
                  </a:path>
                </a:pathLst>
              </a:custGeom>
              <a:solidFill>
                <a:srgbClr val="1F1A17"/>
              </a:solidFill>
              <a:ln w="9525">
                <a:noFill/>
                <a:round/>
                <a:headEnd/>
                <a:tailEnd/>
              </a:ln>
            </p:spPr>
            <p:txBody>
              <a:bodyPr/>
              <a:lstStyle/>
              <a:p>
                <a:endParaRPr lang="ru-RU"/>
              </a:p>
            </p:txBody>
          </p:sp>
          <p:sp>
            <p:nvSpPr>
              <p:cNvPr id="1119" name="Freeform 80"/>
              <p:cNvSpPr>
                <a:spLocks/>
              </p:cNvSpPr>
              <p:nvPr/>
            </p:nvSpPr>
            <p:spPr bwMode="auto">
              <a:xfrm>
                <a:off x="2296" y="1496"/>
                <a:ext cx="25" cy="29"/>
              </a:xfrm>
              <a:custGeom>
                <a:avLst/>
                <a:gdLst>
                  <a:gd name="T0" fmla="*/ 8 w 25"/>
                  <a:gd name="T1" fmla="*/ 29 h 29"/>
                  <a:gd name="T2" fmla="*/ 8 w 25"/>
                  <a:gd name="T3" fmla="*/ 29 h 29"/>
                  <a:gd name="T4" fmla="*/ 25 w 25"/>
                  <a:gd name="T5" fmla="*/ 6 h 29"/>
                  <a:gd name="T6" fmla="*/ 16 w 25"/>
                  <a:gd name="T7" fmla="*/ 0 h 29"/>
                  <a:gd name="T8" fmla="*/ 0 w 25"/>
                  <a:gd name="T9" fmla="*/ 21 h 29"/>
                  <a:gd name="T10" fmla="*/ 0 w 25"/>
                  <a:gd name="T11" fmla="*/ 21 h 29"/>
                  <a:gd name="T12" fmla="*/ 8 w 25"/>
                  <a:gd name="T13" fmla="*/ 29 h 29"/>
                  <a:gd name="T14" fmla="*/ 0 60000 65536"/>
                  <a:gd name="T15" fmla="*/ 0 60000 65536"/>
                  <a:gd name="T16" fmla="*/ 0 60000 65536"/>
                  <a:gd name="T17" fmla="*/ 0 60000 65536"/>
                  <a:gd name="T18" fmla="*/ 0 60000 65536"/>
                  <a:gd name="T19" fmla="*/ 0 60000 65536"/>
                  <a:gd name="T20" fmla="*/ 0 60000 65536"/>
                  <a:gd name="T21" fmla="*/ 0 w 25"/>
                  <a:gd name="T22" fmla="*/ 0 h 29"/>
                  <a:gd name="T23" fmla="*/ 25 w 2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9">
                    <a:moveTo>
                      <a:pt x="8" y="29"/>
                    </a:moveTo>
                    <a:lnTo>
                      <a:pt x="8" y="29"/>
                    </a:lnTo>
                    <a:lnTo>
                      <a:pt x="25" y="6"/>
                    </a:lnTo>
                    <a:lnTo>
                      <a:pt x="16" y="0"/>
                    </a:lnTo>
                    <a:lnTo>
                      <a:pt x="0" y="21"/>
                    </a:lnTo>
                    <a:lnTo>
                      <a:pt x="8" y="29"/>
                    </a:lnTo>
                    <a:close/>
                  </a:path>
                </a:pathLst>
              </a:custGeom>
              <a:solidFill>
                <a:srgbClr val="1F1A17"/>
              </a:solidFill>
              <a:ln w="9525">
                <a:noFill/>
                <a:round/>
                <a:headEnd/>
                <a:tailEnd/>
              </a:ln>
            </p:spPr>
            <p:txBody>
              <a:bodyPr/>
              <a:lstStyle/>
              <a:p>
                <a:endParaRPr lang="ru-RU"/>
              </a:p>
            </p:txBody>
          </p:sp>
          <p:sp>
            <p:nvSpPr>
              <p:cNvPr id="1120" name="Freeform 81"/>
              <p:cNvSpPr>
                <a:spLocks/>
              </p:cNvSpPr>
              <p:nvPr/>
            </p:nvSpPr>
            <p:spPr bwMode="auto">
              <a:xfrm>
                <a:off x="2279" y="1517"/>
                <a:ext cx="25" cy="31"/>
              </a:xfrm>
              <a:custGeom>
                <a:avLst/>
                <a:gdLst>
                  <a:gd name="T0" fmla="*/ 10 w 25"/>
                  <a:gd name="T1" fmla="*/ 31 h 31"/>
                  <a:gd name="T2" fmla="*/ 10 w 25"/>
                  <a:gd name="T3" fmla="*/ 31 h 31"/>
                  <a:gd name="T4" fmla="*/ 25 w 25"/>
                  <a:gd name="T5" fmla="*/ 8 h 31"/>
                  <a:gd name="T6" fmla="*/ 17 w 25"/>
                  <a:gd name="T7" fmla="*/ 0 h 31"/>
                  <a:gd name="T8" fmla="*/ 1 w 25"/>
                  <a:gd name="T9" fmla="*/ 24 h 31"/>
                  <a:gd name="T10" fmla="*/ 0 w 25"/>
                  <a:gd name="T11" fmla="*/ 24 h 31"/>
                  <a:gd name="T12" fmla="*/ 10 w 25"/>
                  <a:gd name="T13" fmla="*/ 31 h 31"/>
                  <a:gd name="T14" fmla="*/ 0 60000 65536"/>
                  <a:gd name="T15" fmla="*/ 0 60000 65536"/>
                  <a:gd name="T16" fmla="*/ 0 60000 65536"/>
                  <a:gd name="T17" fmla="*/ 0 60000 65536"/>
                  <a:gd name="T18" fmla="*/ 0 60000 65536"/>
                  <a:gd name="T19" fmla="*/ 0 60000 65536"/>
                  <a:gd name="T20" fmla="*/ 0 60000 65536"/>
                  <a:gd name="T21" fmla="*/ 0 w 25"/>
                  <a:gd name="T22" fmla="*/ 0 h 31"/>
                  <a:gd name="T23" fmla="*/ 25 w 25"/>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31">
                    <a:moveTo>
                      <a:pt x="10" y="31"/>
                    </a:moveTo>
                    <a:lnTo>
                      <a:pt x="10" y="31"/>
                    </a:lnTo>
                    <a:lnTo>
                      <a:pt x="25" y="8"/>
                    </a:lnTo>
                    <a:lnTo>
                      <a:pt x="17" y="0"/>
                    </a:lnTo>
                    <a:lnTo>
                      <a:pt x="1" y="24"/>
                    </a:lnTo>
                    <a:lnTo>
                      <a:pt x="0" y="24"/>
                    </a:lnTo>
                    <a:lnTo>
                      <a:pt x="10" y="31"/>
                    </a:lnTo>
                    <a:close/>
                  </a:path>
                </a:pathLst>
              </a:custGeom>
              <a:solidFill>
                <a:srgbClr val="1F1A17"/>
              </a:solidFill>
              <a:ln w="9525">
                <a:noFill/>
                <a:round/>
                <a:headEnd/>
                <a:tailEnd/>
              </a:ln>
            </p:spPr>
            <p:txBody>
              <a:bodyPr/>
              <a:lstStyle/>
              <a:p>
                <a:endParaRPr lang="ru-RU"/>
              </a:p>
            </p:txBody>
          </p:sp>
          <p:sp>
            <p:nvSpPr>
              <p:cNvPr id="1121" name="Freeform 82"/>
              <p:cNvSpPr>
                <a:spLocks/>
              </p:cNvSpPr>
              <p:nvPr/>
            </p:nvSpPr>
            <p:spPr bwMode="auto">
              <a:xfrm>
                <a:off x="2265" y="1541"/>
                <a:ext cx="24" cy="29"/>
              </a:xfrm>
              <a:custGeom>
                <a:avLst/>
                <a:gdLst>
                  <a:gd name="T0" fmla="*/ 10 w 24"/>
                  <a:gd name="T1" fmla="*/ 29 h 29"/>
                  <a:gd name="T2" fmla="*/ 10 w 24"/>
                  <a:gd name="T3" fmla="*/ 29 h 29"/>
                  <a:gd name="T4" fmla="*/ 24 w 24"/>
                  <a:gd name="T5" fmla="*/ 7 h 29"/>
                  <a:gd name="T6" fmla="*/ 14 w 24"/>
                  <a:gd name="T7" fmla="*/ 0 h 29"/>
                  <a:gd name="T8" fmla="*/ 0 w 24"/>
                  <a:gd name="T9" fmla="*/ 24 h 29"/>
                  <a:gd name="T10" fmla="*/ 0 w 24"/>
                  <a:gd name="T11" fmla="*/ 24 h 29"/>
                  <a:gd name="T12" fmla="*/ 10 w 24"/>
                  <a:gd name="T13" fmla="*/ 29 h 29"/>
                  <a:gd name="T14" fmla="*/ 0 60000 65536"/>
                  <a:gd name="T15" fmla="*/ 0 60000 65536"/>
                  <a:gd name="T16" fmla="*/ 0 60000 65536"/>
                  <a:gd name="T17" fmla="*/ 0 60000 65536"/>
                  <a:gd name="T18" fmla="*/ 0 60000 65536"/>
                  <a:gd name="T19" fmla="*/ 0 60000 65536"/>
                  <a:gd name="T20" fmla="*/ 0 60000 65536"/>
                  <a:gd name="T21" fmla="*/ 0 w 24"/>
                  <a:gd name="T22" fmla="*/ 0 h 29"/>
                  <a:gd name="T23" fmla="*/ 24 w 24"/>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9">
                    <a:moveTo>
                      <a:pt x="10" y="29"/>
                    </a:moveTo>
                    <a:lnTo>
                      <a:pt x="10" y="29"/>
                    </a:lnTo>
                    <a:lnTo>
                      <a:pt x="24" y="7"/>
                    </a:lnTo>
                    <a:lnTo>
                      <a:pt x="14" y="0"/>
                    </a:lnTo>
                    <a:lnTo>
                      <a:pt x="0" y="24"/>
                    </a:lnTo>
                    <a:lnTo>
                      <a:pt x="10" y="29"/>
                    </a:lnTo>
                    <a:close/>
                  </a:path>
                </a:pathLst>
              </a:custGeom>
              <a:solidFill>
                <a:srgbClr val="1F1A17"/>
              </a:solidFill>
              <a:ln w="9525">
                <a:noFill/>
                <a:round/>
                <a:headEnd/>
                <a:tailEnd/>
              </a:ln>
            </p:spPr>
            <p:txBody>
              <a:bodyPr/>
              <a:lstStyle/>
              <a:p>
                <a:endParaRPr lang="ru-RU"/>
              </a:p>
            </p:txBody>
          </p:sp>
          <p:sp>
            <p:nvSpPr>
              <p:cNvPr id="1122" name="Freeform 83"/>
              <p:cNvSpPr>
                <a:spLocks/>
              </p:cNvSpPr>
              <p:nvPr/>
            </p:nvSpPr>
            <p:spPr bwMode="auto">
              <a:xfrm>
                <a:off x="2253" y="1565"/>
                <a:ext cx="22" cy="29"/>
              </a:xfrm>
              <a:custGeom>
                <a:avLst/>
                <a:gdLst>
                  <a:gd name="T0" fmla="*/ 10 w 22"/>
                  <a:gd name="T1" fmla="*/ 29 h 29"/>
                  <a:gd name="T2" fmla="*/ 10 w 22"/>
                  <a:gd name="T3" fmla="*/ 29 h 29"/>
                  <a:gd name="T4" fmla="*/ 22 w 22"/>
                  <a:gd name="T5" fmla="*/ 5 h 29"/>
                  <a:gd name="T6" fmla="*/ 12 w 22"/>
                  <a:gd name="T7" fmla="*/ 0 h 29"/>
                  <a:gd name="T8" fmla="*/ 0 w 22"/>
                  <a:gd name="T9" fmla="*/ 24 h 29"/>
                  <a:gd name="T10" fmla="*/ 0 w 22"/>
                  <a:gd name="T11" fmla="*/ 24 h 29"/>
                  <a:gd name="T12" fmla="*/ 10 w 22"/>
                  <a:gd name="T13" fmla="*/ 29 h 29"/>
                  <a:gd name="T14" fmla="*/ 0 60000 65536"/>
                  <a:gd name="T15" fmla="*/ 0 60000 65536"/>
                  <a:gd name="T16" fmla="*/ 0 60000 65536"/>
                  <a:gd name="T17" fmla="*/ 0 60000 65536"/>
                  <a:gd name="T18" fmla="*/ 0 60000 65536"/>
                  <a:gd name="T19" fmla="*/ 0 60000 65536"/>
                  <a:gd name="T20" fmla="*/ 0 60000 65536"/>
                  <a:gd name="T21" fmla="*/ 0 w 22"/>
                  <a:gd name="T22" fmla="*/ 0 h 29"/>
                  <a:gd name="T23" fmla="*/ 22 w 22"/>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29">
                    <a:moveTo>
                      <a:pt x="10" y="29"/>
                    </a:moveTo>
                    <a:lnTo>
                      <a:pt x="10" y="29"/>
                    </a:lnTo>
                    <a:lnTo>
                      <a:pt x="22" y="5"/>
                    </a:lnTo>
                    <a:lnTo>
                      <a:pt x="12" y="0"/>
                    </a:lnTo>
                    <a:lnTo>
                      <a:pt x="0" y="24"/>
                    </a:lnTo>
                    <a:lnTo>
                      <a:pt x="10" y="29"/>
                    </a:lnTo>
                    <a:close/>
                  </a:path>
                </a:pathLst>
              </a:custGeom>
              <a:solidFill>
                <a:srgbClr val="1F1A17"/>
              </a:solidFill>
              <a:ln w="9525">
                <a:noFill/>
                <a:round/>
                <a:headEnd/>
                <a:tailEnd/>
              </a:ln>
            </p:spPr>
            <p:txBody>
              <a:bodyPr/>
              <a:lstStyle/>
              <a:p>
                <a:endParaRPr lang="ru-RU"/>
              </a:p>
            </p:txBody>
          </p:sp>
          <p:sp>
            <p:nvSpPr>
              <p:cNvPr id="1123" name="Freeform 84"/>
              <p:cNvSpPr>
                <a:spLocks/>
              </p:cNvSpPr>
              <p:nvPr/>
            </p:nvSpPr>
            <p:spPr bwMode="auto">
              <a:xfrm>
                <a:off x="2240" y="1589"/>
                <a:ext cx="23" cy="30"/>
              </a:xfrm>
              <a:custGeom>
                <a:avLst/>
                <a:gdLst>
                  <a:gd name="T0" fmla="*/ 10 w 23"/>
                  <a:gd name="T1" fmla="*/ 29 h 30"/>
                  <a:gd name="T2" fmla="*/ 10 w 23"/>
                  <a:gd name="T3" fmla="*/ 30 h 30"/>
                  <a:gd name="T4" fmla="*/ 23 w 23"/>
                  <a:gd name="T5" fmla="*/ 5 h 30"/>
                  <a:gd name="T6" fmla="*/ 13 w 23"/>
                  <a:gd name="T7" fmla="*/ 0 h 30"/>
                  <a:gd name="T8" fmla="*/ 0 w 23"/>
                  <a:gd name="T9" fmla="*/ 25 h 30"/>
                  <a:gd name="T10" fmla="*/ 0 w 23"/>
                  <a:gd name="T11" fmla="*/ 25 h 30"/>
                  <a:gd name="T12" fmla="*/ 10 w 23"/>
                  <a:gd name="T13" fmla="*/ 29 h 30"/>
                  <a:gd name="T14" fmla="*/ 0 60000 65536"/>
                  <a:gd name="T15" fmla="*/ 0 60000 65536"/>
                  <a:gd name="T16" fmla="*/ 0 60000 65536"/>
                  <a:gd name="T17" fmla="*/ 0 60000 65536"/>
                  <a:gd name="T18" fmla="*/ 0 60000 65536"/>
                  <a:gd name="T19" fmla="*/ 0 60000 65536"/>
                  <a:gd name="T20" fmla="*/ 0 60000 65536"/>
                  <a:gd name="T21" fmla="*/ 0 w 23"/>
                  <a:gd name="T22" fmla="*/ 0 h 30"/>
                  <a:gd name="T23" fmla="*/ 23 w 23"/>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30">
                    <a:moveTo>
                      <a:pt x="10" y="29"/>
                    </a:moveTo>
                    <a:lnTo>
                      <a:pt x="10" y="30"/>
                    </a:lnTo>
                    <a:lnTo>
                      <a:pt x="23" y="5"/>
                    </a:lnTo>
                    <a:lnTo>
                      <a:pt x="13" y="0"/>
                    </a:lnTo>
                    <a:lnTo>
                      <a:pt x="0" y="25"/>
                    </a:lnTo>
                    <a:lnTo>
                      <a:pt x="10" y="29"/>
                    </a:lnTo>
                    <a:close/>
                  </a:path>
                </a:pathLst>
              </a:custGeom>
              <a:solidFill>
                <a:srgbClr val="1F1A17"/>
              </a:solidFill>
              <a:ln w="9525">
                <a:noFill/>
                <a:round/>
                <a:headEnd/>
                <a:tailEnd/>
              </a:ln>
            </p:spPr>
            <p:txBody>
              <a:bodyPr/>
              <a:lstStyle/>
              <a:p>
                <a:endParaRPr lang="ru-RU"/>
              </a:p>
            </p:txBody>
          </p:sp>
          <p:sp>
            <p:nvSpPr>
              <p:cNvPr id="1124" name="Freeform 85"/>
              <p:cNvSpPr>
                <a:spLocks/>
              </p:cNvSpPr>
              <p:nvPr/>
            </p:nvSpPr>
            <p:spPr bwMode="auto">
              <a:xfrm>
                <a:off x="2230" y="1614"/>
                <a:ext cx="20" cy="29"/>
              </a:xfrm>
              <a:custGeom>
                <a:avLst/>
                <a:gdLst>
                  <a:gd name="T0" fmla="*/ 10 w 20"/>
                  <a:gd name="T1" fmla="*/ 29 h 29"/>
                  <a:gd name="T2" fmla="*/ 10 w 20"/>
                  <a:gd name="T3" fmla="*/ 29 h 29"/>
                  <a:gd name="T4" fmla="*/ 20 w 20"/>
                  <a:gd name="T5" fmla="*/ 4 h 29"/>
                  <a:gd name="T6" fmla="*/ 10 w 20"/>
                  <a:gd name="T7" fmla="*/ 0 h 29"/>
                  <a:gd name="T8" fmla="*/ 0 w 20"/>
                  <a:gd name="T9" fmla="*/ 26 h 29"/>
                  <a:gd name="T10" fmla="*/ 0 w 20"/>
                  <a:gd name="T11" fmla="*/ 26 h 29"/>
                  <a:gd name="T12" fmla="*/ 10 w 20"/>
                  <a:gd name="T13" fmla="*/ 29 h 29"/>
                  <a:gd name="T14" fmla="*/ 0 60000 65536"/>
                  <a:gd name="T15" fmla="*/ 0 60000 65536"/>
                  <a:gd name="T16" fmla="*/ 0 60000 65536"/>
                  <a:gd name="T17" fmla="*/ 0 60000 65536"/>
                  <a:gd name="T18" fmla="*/ 0 60000 65536"/>
                  <a:gd name="T19" fmla="*/ 0 60000 65536"/>
                  <a:gd name="T20" fmla="*/ 0 60000 65536"/>
                  <a:gd name="T21" fmla="*/ 0 w 20"/>
                  <a:gd name="T22" fmla="*/ 0 h 29"/>
                  <a:gd name="T23" fmla="*/ 20 w 20"/>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29">
                    <a:moveTo>
                      <a:pt x="10" y="29"/>
                    </a:moveTo>
                    <a:lnTo>
                      <a:pt x="10" y="29"/>
                    </a:lnTo>
                    <a:lnTo>
                      <a:pt x="20" y="4"/>
                    </a:lnTo>
                    <a:lnTo>
                      <a:pt x="10" y="0"/>
                    </a:lnTo>
                    <a:lnTo>
                      <a:pt x="0" y="26"/>
                    </a:lnTo>
                    <a:lnTo>
                      <a:pt x="10" y="29"/>
                    </a:lnTo>
                    <a:close/>
                  </a:path>
                </a:pathLst>
              </a:custGeom>
              <a:solidFill>
                <a:srgbClr val="1F1A17"/>
              </a:solidFill>
              <a:ln w="9525">
                <a:noFill/>
                <a:round/>
                <a:headEnd/>
                <a:tailEnd/>
              </a:ln>
            </p:spPr>
            <p:txBody>
              <a:bodyPr/>
              <a:lstStyle/>
              <a:p>
                <a:endParaRPr lang="ru-RU"/>
              </a:p>
            </p:txBody>
          </p:sp>
          <p:sp>
            <p:nvSpPr>
              <p:cNvPr id="1125" name="Freeform 86"/>
              <p:cNvSpPr>
                <a:spLocks/>
              </p:cNvSpPr>
              <p:nvPr/>
            </p:nvSpPr>
            <p:spPr bwMode="auto">
              <a:xfrm>
                <a:off x="2219" y="1640"/>
                <a:ext cx="21" cy="30"/>
              </a:xfrm>
              <a:custGeom>
                <a:avLst/>
                <a:gdLst>
                  <a:gd name="T0" fmla="*/ 11 w 21"/>
                  <a:gd name="T1" fmla="*/ 30 h 30"/>
                  <a:gd name="T2" fmla="*/ 11 w 21"/>
                  <a:gd name="T3" fmla="*/ 30 h 30"/>
                  <a:gd name="T4" fmla="*/ 21 w 21"/>
                  <a:gd name="T5" fmla="*/ 3 h 30"/>
                  <a:gd name="T6" fmla="*/ 11 w 21"/>
                  <a:gd name="T7" fmla="*/ 0 h 30"/>
                  <a:gd name="T8" fmla="*/ 0 w 21"/>
                  <a:gd name="T9" fmla="*/ 25 h 30"/>
                  <a:gd name="T10" fmla="*/ 0 w 21"/>
                  <a:gd name="T11" fmla="*/ 26 h 30"/>
                  <a:gd name="T12" fmla="*/ 11 w 21"/>
                  <a:gd name="T13" fmla="*/ 30 h 30"/>
                  <a:gd name="T14" fmla="*/ 0 60000 65536"/>
                  <a:gd name="T15" fmla="*/ 0 60000 65536"/>
                  <a:gd name="T16" fmla="*/ 0 60000 65536"/>
                  <a:gd name="T17" fmla="*/ 0 60000 65536"/>
                  <a:gd name="T18" fmla="*/ 0 60000 65536"/>
                  <a:gd name="T19" fmla="*/ 0 60000 65536"/>
                  <a:gd name="T20" fmla="*/ 0 60000 65536"/>
                  <a:gd name="T21" fmla="*/ 0 w 21"/>
                  <a:gd name="T22" fmla="*/ 0 h 30"/>
                  <a:gd name="T23" fmla="*/ 21 w 21"/>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30">
                    <a:moveTo>
                      <a:pt x="11" y="30"/>
                    </a:moveTo>
                    <a:lnTo>
                      <a:pt x="11" y="30"/>
                    </a:lnTo>
                    <a:lnTo>
                      <a:pt x="21" y="3"/>
                    </a:lnTo>
                    <a:lnTo>
                      <a:pt x="11" y="0"/>
                    </a:lnTo>
                    <a:lnTo>
                      <a:pt x="0" y="25"/>
                    </a:lnTo>
                    <a:lnTo>
                      <a:pt x="0" y="26"/>
                    </a:lnTo>
                    <a:lnTo>
                      <a:pt x="11" y="30"/>
                    </a:lnTo>
                    <a:close/>
                  </a:path>
                </a:pathLst>
              </a:custGeom>
              <a:solidFill>
                <a:srgbClr val="1F1A17"/>
              </a:solidFill>
              <a:ln w="9525">
                <a:noFill/>
                <a:round/>
                <a:headEnd/>
                <a:tailEnd/>
              </a:ln>
            </p:spPr>
            <p:txBody>
              <a:bodyPr/>
              <a:lstStyle/>
              <a:p>
                <a:endParaRPr lang="ru-RU"/>
              </a:p>
            </p:txBody>
          </p:sp>
          <p:sp>
            <p:nvSpPr>
              <p:cNvPr id="1126" name="Freeform 87"/>
              <p:cNvSpPr>
                <a:spLocks/>
              </p:cNvSpPr>
              <p:nvPr/>
            </p:nvSpPr>
            <p:spPr bwMode="auto">
              <a:xfrm>
                <a:off x="2210" y="1666"/>
                <a:ext cx="20" cy="29"/>
              </a:xfrm>
              <a:custGeom>
                <a:avLst/>
                <a:gdLst>
                  <a:gd name="T0" fmla="*/ 11 w 20"/>
                  <a:gd name="T1" fmla="*/ 29 h 29"/>
                  <a:gd name="T2" fmla="*/ 11 w 20"/>
                  <a:gd name="T3" fmla="*/ 29 h 29"/>
                  <a:gd name="T4" fmla="*/ 20 w 20"/>
                  <a:gd name="T5" fmla="*/ 4 h 29"/>
                  <a:gd name="T6" fmla="*/ 9 w 20"/>
                  <a:gd name="T7" fmla="*/ 0 h 29"/>
                  <a:gd name="T8" fmla="*/ 1 w 20"/>
                  <a:gd name="T9" fmla="*/ 25 h 29"/>
                  <a:gd name="T10" fmla="*/ 0 w 20"/>
                  <a:gd name="T11" fmla="*/ 25 h 29"/>
                  <a:gd name="T12" fmla="*/ 11 w 20"/>
                  <a:gd name="T13" fmla="*/ 29 h 29"/>
                  <a:gd name="T14" fmla="*/ 0 60000 65536"/>
                  <a:gd name="T15" fmla="*/ 0 60000 65536"/>
                  <a:gd name="T16" fmla="*/ 0 60000 65536"/>
                  <a:gd name="T17" fmla="*/ 0 60000 65536"/>
                  <a:gd name="T18" fmla="*/ 0 60000 65536"/>
                  <a:gd name="T19" fmla="*/ 0 60000 65536"/>
                  <a:gd name="T20" fmla="*/ 0 60000 65536"/>
                  <a:gd name="T21" fmla="*/ 0 w 20"/>
                  <a:gd name="T22" fmla="*/ 0 h 29"/>
                  <a:gd name="T23" fmla="*/ 20 w 20"/>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29">
                    <a:moveTo>
                      <a:pt x="11" y="29"/>
                    </a:moveTo>
                    <a:lnTo>
                      <a:pt x="11" y="29"/>
                    </a:lnTo>
                    <a:lnTo>
                      <a:pt x="20" y="4"/>
                    </a:lnTo>
                    <a:lnTo>
                      <a:pt x="9" y="0"/>
                    </a:lnTo>
                    <a:lnTo>
                      <a:pt x="1" y="25"/>
                    </a:lnTo>
                    <a:lnTo>
                      <a:pt x="0" y="25"/>
                    </a:lnTo>
                    <a:lnTo>
                      <a:pt x="11" y="29"/>
                    </a:lnTo>
                    <a:close/>
                  </a:path>
                </a:pathLst>
              </a:custGeom>
              <a:solidFill>
                <a:srgbClr val="1F1A17"/>
              </a:solidFill>
              <a:ln w="9525">
                <a:noFill/>
                <a:round/>
                <a:headEnd/>
                <a:tailEnd/>
              </a:ln>
            </p:spPr>
            <p:txBody>
              <a:bodyPr/>
              <a:lstStyle/>
              <a:p>
                <a:endParaRPr lang="ru-RU"/>
              </a:p>
            </p:txBody>
          </p:sp>
          <p:sp>
            <p:nvSpPr>
              <p:cNvPr id="1127" name="Freeform 88"/>
              <p:cNvSpPr>
                <a:spLocks/>
              </p:cNvSpPr>
              <p:nvPr/>
            </p:nvSpPr>
            <p:spPr bwMode="auto">
              <a:xfrm>
                <a:off x="2202" y="1691"/>
                <a:ext cx="19" cy="31"/>
              </a:xfrm>
              <a:custGeom>
                <a:avLst/>
                <a:gdLst>
                  <a:gd name="T0" fmla="*/ 12 w 19"/>
                  <a:gd name="T1" fmla="*/ 29 h 31"/>
                  <a:gd name="T2" fmla="*/ 12 w 19"/>
                  <a:gd name="T3" fmla="*/ 31 h 31"/>
                  <a:gd name="T4" fmla="*/ 19 w 19"/>
                  <a:gd name="T5" fmla="*/ 4 h 31"/>
                  <a:gd name="T6" fmla="*/ 8 w 19"/>
                  <a:gd name="T7" fmla="*/ 0 h 31"/>
                  <a:gd name="T8" fmla="*/ 0 w 19"/>
                  <a:gd name="T9" fmla="*/ 27 h 31"/>
                  <a:gd name="T10" fmla="*/ 0 w 19"/>
                  <a:gd name="T11" fmla="*/ 27 h 31"/>
                  <a:gd name="T12" fmla="*/ 12 w 19"/>
                  <a:gd name="T13" fmla="*/ 29 h 31"/>
                  <a:gd name="T14" fmla="*/ 0 60000 65536"/>
                  <a:gd name="T15" fmla="*/ 0 60000 65536"/>
                  <a:gd name="T16" fmla="*/ 0 60000 65536"/>
                  <a:gd name="T17" fmla="*/ 0 60000 65536"/>
                  <a:gd name="T18" fmla="*/ 0 60000 65536"/>
                  <a:gd name="T19" fmla="*/ 0 60000 65536"/>
                  <a:gd name="T20" fmla="*/ 0 60000 65536"/>
                  <a:gd name="T21" fmla="*/ 0 w 19"/>
                  <a:gd name="T22" fmla="*/ 0 h 31"/>
                  <a:gd name="T23" fmla="*/ 19 w 19"/>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1">
                    <a:moveTo>
                      <a:pt x="12" y="29"/>
                    </a:moveTo>
                    <a:lnTo>
                      <a:pt x="12" y="31"/>
                    </a:lnTo>
                    <a:lnTo>
                      <a:pt x="19" y="4"/>
                    </a:lnTo>
                    <a:lnTo>
                      <a:pt x="8" y="0"/>
                    </a:lnTo>
                    <a:lnTo>
                      <a:pt x="0" y="27"/>
                    </a:lnTo>
                    <a:lnTo>
                      <a:pt x="12" y="29"/>
                    </a:lnTo>
                    <a:close/>
                  </a:path>
                </a:pathLst>
              </a:custGeom>
              <a:solidFill>
                <a:srgbClr val="1F1A17"/>
              </a:solidFill>
              <a:ln w="9525">
                <a:noFill/>
                <a:round/>
                <a:headEnd/>
                <a:tailEnd/>
              </a:ln>
            </p:spPr>
            <p:txBody>
              <a:bodyPr/>
              <a:lstStyle/>
              <a:p>
                <a:endParaRPr lang="ru-RU"/>
              </a:p>
            </p:txBody>
          </p:sp>
          <p:sp>
            <p:nvSpPr>
              <p:cNvPr id="1128" name="Freeform 89"/>
              <p:cNvSpPr>
                <a:spLocks/>
              </p:cNvSpPr>
              <p:nvPr/>
            </p:nvSpPr>
            <p:spPr bwMode="auto">
              <a:xfrm>
                <a:off x="2196" y="1718"/>
                <a:ext cx="18" cy="30"/>
              </a:xfrm>
              <a:custGeom>
                <a:avLst/>
                <a:gdLst>
                  <a:gd name="T0" fmla="*/ 11 w 18"/>
                  <a:gd name="T1" fmla="*/ 29 h 30"/>
                  <a:gd name="T2" fmla="*/ 11 w 18"/>
                  <a:gd name="T3" fmla="*/ 30 h 30"/>
                  <a:gd name="T4" fmla="*/ 18 w 18"/>
                  <a:gd name="T5" fmla="*/ 2 h 30"/>
                  <a:gd name="T6" fmla="*/ 6 w 18"/>
                  <a:gd name="T7" fmla="*/ 0 h 30"/>
                  <a:gd name="T8" fmla="*/ 0 w 18"/>
                  <a:gd name="T9" fmla="*/ 26 h 30"/>
                  <a:gd name="T10" fmla="*/ 0 w 18"/>
                  <a:gd name="T11" fmla="*/ 28 h 30"/>
                  <a:gd name="T12" fmla="*/ 11 w 18"/>
                  <a:gd name="T13" fmla="*/ 29 h 30"/>
                  <a:gd name="T14" fmla="*/ 0 60000 65536"/>
                  <a:gd name="T15" fmla="*/ 0 60000 65536"/>
                  <a:gd name="T16" fmla="*/ 0 60000 65536"/>
                  <a:gd name="T17" fmla="*/ 0 60000 65536"/>
                  <a:gd name="T18" fmla="*/ 0 60000 65536"/>
                  <a:gd name="T19" fmla="*/ 0 60000 65536"/>
                  <a:gd name="T20" fmla="*/ 0 60000 65536"/>
                  <a:gd name="T21" fmla="*/ 0 w 18"/>
                  <a:gd name="T22" fmla="*/ 0 h 30"/>
                  <a:gd name="T23" fmla="*/ 18 w 1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0">
                    <a:moveTo>
                      <a:pt x="11" y="29"/>
                    </a:moveTo>
                    <a:lnTo>
                      <a:pt x="11" y="30"/>
                    </a:lnTo>
                    <a:lnTo>
                      <a:pt x="18" y="2"/>
                    </a:lnTo>
                    <a:lnTo>
                      <a:pt x="6" y="0"/>
                    </a:lnTo>
                    <a:lnTo>
                      <a:pt x="0" y="26"/>
                    </a:lnTo>
                    <a:lnTo>
                      <a:pt x="0" y="28"/>
                    </a:lnTo>
                    <a:lnTo>
                      <a:pt x="11" y="29"/>
                    </a:lnTo>
                    <a:close/>
                  </a:path>
                </a:pathLst>
              </a:custGeom>
              <a:solidFill>
                <a:srgbClr val="1F1A17"/>
              </a:solidFill>
              <a:ln w="9525">
                <a:noFill/>
                <a:round/>
                <a:headEnd/>
                <a:tailEnd/>
              </a:ln>
            </p:spPr>
            <p:txBody>
              <a:bodyPr/>
              <a:lstStyle/>
              <a:p>
                <a:endParaRPr lang="ru-RU"/>
              </a:p>
            </p:txBody>
          </p:sp>
          <p:sp>
            <p:nvSpPr>
              <p:cNvPr id="1129" name="Freeform 90"/>
              <p:cNvSpPr>
                <a:spLocks/>
              </p:cNvSpPr>
              <p:nvPr/>
            </p:nvSpPr>
            <p:spPr bwMode="auto">
              <a:xfrm>
                <a:off x="2191" y="1746"/>
                <a:ext cx="16" cy="29"/>
              </a:xfrm>
              <a:custGeom>
                <a:avLst/>
                <a:gdLst>
                  <a:gd name="T0" fmla="*/ 11 w 16"/>
                  <a:gd name="T1" fmla="*/ 27 h 29"/>
                  <a:gd name="T2" fmla="*/ 11 w 16"/>
                  <a:gd name="T3" fmla="*/ 29 h 29"/>
                  <a:gd name="T4" fmla="*/ 16 w 16"/>
                  <a:gd name="T5" fmla="*/ 1 h 29"/>
                  <a:gd name="T6" fmla="*/ 5 w 16"/>
                  <a:gd name="T7" fmla="*/ 0 h 29"/>
                  <a:gd name="T8" fmla="*/ 0 w 16"/>
                  <a:gd name="T9" fmla="*/ 26 h 29"/>
                  <a:gd name="T10" fmla="*/ 0 w 16"/>
                  <a:gd name="T11" fmla="*/ 26 h 29"/>
                  <a:gd name="T12" fmla="*/ 11 w 16"/>
                  <a:gd name="T13" fmla="*/ 27 h 29"/>
                  <a:gd name="T14" fmla="*/ 0 60000 65536"/>
                  <a:gd name="T15" fmla="*/ 0 60000 65536"/>
                  <a:gd name="T16" fmla="*/ 0 60000 65536"/>
                  <a:gd name="T17" fmla="*/ 0 60000 65536"/>
                  <a:gd name="T18" fmla="*/ 0 60000 65536"/>
                  <a:gd name="T19" fmla="*/ 0 60000 65536"/>
                  <a:gd name="T20" fmla="*/ 0 60000 65536"/>
                  <a:gd name="T21" fmla="*/ 0 w 16"/>
                  <a:gd name="T22" fmla="*/ 0 h 29"/>
                  <a:gd name="T23" fmla="*/ 16 w 16"/>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29">
                    <a:moveTo>
                      <a:pt x="11" y="27"/>
                    </a:moveTo>
                    <a:lnTo>
                      <a:pt x="11" y="29"/>
                    </a:lnTo>
                    <a:lnTo>
                      <a:pt x="16" y="1"/>
                    </a:lnTo>
                    <a:lnTo>
                      <a:pt x="5" y="0"/>
                    </a:lnTo>
                    <a:lnTo>
                      <a:pt x="0" y="26"/>
                    </a:lnTo>
                    <a:lnTo>
                      <a:pt x="11" y="27"/>
                    </a:lnTo>
                    <a:close/>
                  </a:path>
                </a:pathLst>
              </a:custGeom>
              <a:solidFill>
                <a:srgbClr val="1F1A17"/>
              </a:solidFill>
              <a:ln w="9525">
                <a:noFill/>
                <a:round/>
                <a:headEnd/>
                <a:tailEnd/>
              </a:ln>
            </p:spPr>
            <p:txBody>
              <a:bodyPr/>
              <a:lstStyle/>
              <a:p>
                <a:endParaRPr lang="ru-RU"/>
              </a:p>
            </p:txBody>
          </p:sp>
          <p:sp>
            <p:nvSpPr>
              <p:cNvPr id="1130" name="Freeform 91"/>
              <p:cNvSpPr>
                <a:spLocks/>
              </p:cNvSpPr>
              <p:nvPr/>
            </p:nvSpPr>
            <p:spPr bwMode="auto">
              <a:xfrm>
                <a:off x="2187" y="1772"/>
                <a:ext cx="15" cy="29"/>
              </a:xfrm>
              <a:custGeom>
                <a:avLst/>
                <a:gdLst>
                  <a:gd name="T0" fmla="*/ 11 w 15"/>
                  <a:gd name="T1" fmla="*/ 29 h 29"/>
                  <a:gd name="T2" fmla="*/ 11 w 15"/>
                  <a:gd name="T3" fmla="*/ 29 h 29"/>
                  <a:gd name="T4" fmla="*/ 15 w 15"/>
                  <a:gd name="T5" fmla="*/ 1 h 29"/>
                  <a:gd name="T6" fmla="*/ 4 w 15"/>
                  <a:gd name="T7" fmla="*/ 0 h 29"/>
                  <a:gd name="T8" fmla="*/ 0 w 15"/>
                  <a:gd name="T9" fmla="*/ 28 h 29"/>
                  <a:gd name="T10" fmla="*/ 0 w 15"/>
                  <a:gd name="T11" fmla="*/ 28 h 29"/>
                  <a:gd name="T12" fmla="*/ 11 w 15"/>
                  <a:gd name="T13" fmla="*/ 29 h 29"/>
                  <a:gd name="T14" fmla="*/ 0 60000 65536"/>
                  <a:gd name="T15" fmla="*/ 0 60000 65536"/>
                  <a:gd name="T16" fmla="*/ 0 60000 65536"/>
                  <a:gd name="T17" fmla="*/ 0 60000 65536"/>
                  <a:gd name="T18" fmla="*/ 0 60000 65536"/>
                  <a:gd name="T19" fmla="*/ 0 60000 65536"/>
                  <a:gd name="T20" fmla="*/ 0 60000 65536"/>
                  <a:gd name="T21" fmla="*/ 0 w 15"/>
                  <a:gd name="T22" fmla="*/ 0 h 29"/>
                  <a:gd name="T23" fmla="*/ 15 w 1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9">
                    <a:moveTo>
                      <a:pt x="11" y="29"/>
                    </a:moveTo>
                    <a:lnTo>
                      <a:pt x="11" y="29"/>
                    </a:lnTo>
                    <a:lnTo>
                      <a:pt x="15" y="1"/>
                    </a:lnTo>
                    <a:lnTo>
                      <a:pt x="4" y="0"/>
                    </a:lnTo>
                    <a:lnTo>
                      <a:pt x="0" y="28"/>
                    </a:lnTo>
                    <a:lnTo>
                      <a:pt x="11" y="29"/>
                    </a:lnTo>
                    <a:close/>
                  </a:path>
                </a:pathLst>
              </a:custGeom>
              <a:solidFill>
                <a:srgbClr val="1F1A17"/>
              </a:solidFill>
              <a:ln w="9525">
                <a:noFill/>
                <a:round/>
                <a:headEnd/>
                <a:tailEnd/>
              </a:ln>
            </p:spPr>
            <p:txBody>
              <a:bodyPr/>
              <a:lstStyle/>
              <a:p>
                <a:endParaRPr lang="ru-RU"/>
              </a:p>
            </p:txBody>
          </p:sp>
          <p:sp>
            <p:nvSpPr>
              <p:cNvPr id="1131" name="Freeform 92"/>
              <p:cNvSpPr>
                <a:spLocks/>
              </p:cNvSpPr>
              <p:nvPr/>
            </p:nvSpPr>
            <p:spPr bwMode="auto">
              <a:xfrm>
                <a:off x="2183" y="1800"/>
                <a:ext cx="15" cy="28"/>
              </a:xfrm>
              <a:custGeom>
                <a:avLst/>
                <a:gdLst>
                  <a:gd name="T0" fmla="*/ 12 w 15"/>
                  <a:gd name="T1" fmla="*/ 28 h 28"/>
                  <a:gd name="T2" fmla="*/ 12 w 15"/>
                  <a:gd name="T3" fmla="*/ 28 h 28"/>
                  <a:gd name="T4" fmla="*/ 15 w 15"/>
                  <a:gd name="T5" fmla="*/ 1 h 28"/>
                  <a:gd name="T6" fmla="*/ 4 w 15"/>
                  <a:gd name="T7" fmla="*/ 0 h 28"/>
                  <a:gd name="T8" fmla="*/ 0 w 15"/>
                  <a:gd name="T9" fmla="*/ 26 h 28"/>
                  <a:gd name="T10" fmla="*/ 0 w 15"/>
                  <a:gd name="T11" fmla="*/ 26 h 28"/>
                  <a:gd name="T12" fmla="*/ 12 w 15"/>
                  <a:gd name="T13" fmla="*/ 28 h 28"/>
                  <a:gd name="T14" fmla="*/ 0 60000 65536"/>
                  <a:gd name="T15" fmla="*/ 0 60000 65536"/>
                  <a:gd name="T16" fmla="*/ 0 60000 65536"/>
                  <a:gd name="T17" fmla="*/ 0 60000 65536"/>
                  <a:gd name="T18" fmla="*/ 0 60000 65536"/>
                  <a:gd name="T19" fmla="*/ 0 60000 65536"/>
                  <a:gd name="T20" fmla="*/ 0 60000 65536"/>
                  <a:gd name="T21" fmla="*/ 0 w 15"/>
                  <a:gd name="T22" fmla="*/ 0 h 28"/>
                  <a:gd name="T23" fmla="*/ 15 w 15"/>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8">
                    <a:moveTo>
                      <a:pt x="12" y="28"/>
                    </a:moveTo>
                    <a:lnTo>
                      <a:pt x="12" y="28"/>
                    </a:lnTo>
                    <a:lnTo>
                      <a:pt x="15" y="1"/>
                    </a:lnTo>
                    <a:lnTo>
                      <a:pt x="4" y="0"/>
                    </a:lnTo>
                    <a:lnTo>
                      <a:pt x="0" y="26"/>
                    </a:lnTo>
                    <a:lnTo>
                      <a:pt x="12" y="28"/>
                    </a:lnTo>
                    <a:close/>
                  </a:path>
                </a:pathLst>
              </a:custGeom>
              <a:solidFill>
                <a:srgbClr val="1F1A17"/>
              </a:solidFill>
              <a:ln w="9525">
                <a:noFill/>
                <a:round/>
                <a:headEnd/>
                <a:tailEnd/>
              </a:ln>
            </p:spPr>
            <p:txBody>
              <a:bodyPr/>
              <a:lstStyle/>
              <a:p>
                <a:endParaRPr lang="ru-RU"/>
              </a:p>
            </p:txBody>
          </p:sp>
          <p:sp>
            <p:nvSpPr>
              <p:cNvPr id="1132" name="Freeform 93"/>
              <p:cNvSpPr>
                <a:spLocks/>
              </p:cNvSpPr>
              <p:nvPr/>
            </p:nvSpPr>
            <p:spPr bwMode="auto">
              <a:xfrm>
                <a:off x="2182" y="1826"/>
                <a:ext cx="13" cy="29"/>
              </a:xfrm>
              <a:custGeom>
                <a:avLst/>
                <a:gdLst>
                  <a:gd name="T0" fmla="*/ 11 w 13"/>
                  <a:gd name="T1" fmla="*/ 29 h 29"/>
                  <a:gd name="T2" fmla="*/ 11 w 13"/>
                  <a:gd name="T3" fmla="*/ 29 h 29"/>
                  <a:gd name="T4" fmla="*/ 13 w 13"/>
                  <a:gd name="T5" fmla="*/ 2 h 29"/>
                  <a:gd name="T6" fmla="*/ 1 w 13"/>
                  <a:gd name="T7" fmla="*/ 0 h 29"/>
                  <a:gd name="T8" fmla="*/ 0 w 13"/>
                  <a:gd name="T9" fmla="*/ 28 h 29"/>
                  <a:gd name="T10" fmla="*/ 0 w 13"/>
                  <a:gd name="T11" fmla="*/ 28 h 29"/>
                  <a:gd name="T12" fmla="*/ 11 w 13"/>
                  <a:gd name="T13" fmla="*/ 29 h 29"/>
                  <a:gd name="T14" fmla="*/ 0 60000 65536"/>
                  <a:gd name="T15" fmla="*/ 0 60000 65536"/>
                  <a:gd name="T16" fmla="*/ 0 60000 65536"/>
                  <a:gd name="T17" fmla="*/ 0 60000 65536"/>
                  <a:gd name="T18" fmla="*/ 0 60000 65536"/>
                  <a:gd name="T19" fmla="*/ 0 60000 65536"/>
                  <a:gd name="T20" fmla="*/ 0 60000 65536"/>
                  <a:gd name="T21" fmla="*/ 0 w 13"/>
                  <a:gd name="T22" fmla="*/ 0 h 29"/>
                  <a:gd name="T23" fmla="*/ 13 w 1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29">
                    <a:moveTo>
                      <a:pt x="11" y="29"/>
                    </a:moveTo>
                    <a:lnTo>
                      <a:pt x="11" y="29"/>
                    </a:lnTo>
                    <a:lnTo>
                      <a:pt x="13" y="2"/>
                    </a:lnTo>
                    <a:lnTo>
                      <a:pt x="1" y="0"/>
                    </a:lnTo>
                    <a:lnTo>
                      <a:pt x="0" y="28"/>
                    </a:lnTo>
                    <a:lnTo>
                      <a:pt x="11" y="29"/>
                    </a:lnTo>
                    <a:close/>
                  </a:path>
                </a:pathLst>
              </a:custGeom>
              <a:solidFill>
                <a:srgbClr val="1F1A17"/>
              </a:solidFill>
              <a:ln w="9525">
                <a:noFill/>
                <a:round/>
                <a:headEnd/>
                <a:tailEnd/>
              </a:ln>
            </p:spPr>
            <p:txBody>
              <a:bodyPr/>
              <a:lstStyle/>
              <a:p>
                <a:endParaRPr lang="ru-RU"/>
              </a:p>
            </p:txBody>
          </p:sp>
          <p:sp>
            <p:nvSpPr>
              <p:cNvPr id="1133" name="Freeform 94"/>
              <p:cNvSpPr>
                <a:spLocks/>
              </p:cNvSpPr>
              <p:nvPr/>
            </p:nvSpPr>
            <p:spPr bwMode="auto">
              <a:xfrm>
                <a:off x="2181" y="1854"/>
                <a:ext cx="12" cy="28"/>
              </a:xfrm>
              <a:custGeom>
                <a:avLst/>
                <a:gdLst>
                  <a:gd name="T0" fmla="*/ 11 w 12"/>
                  <a:gd name="T1" fmla="*/ 28 h 28"/>
                  <a:gd name="T2" fmla="*/ 11 w 12"/>
                  <a:gd name="T3" fmla="*/ 28 h 28"/>
                  <a:gd name="T4" fmla="*/ 12 w 12"/>
                  <a:gd name="T5" fmla="*/ 1 h 28"/>
                  <a:gd name="T6" fmla="*/ 1 w 12"/>
                  <a:gd name="T7" fmla="*/ 0 h 28"/>
                  <a:gd name="T8" fmla="*/ 0 w 12"/>
                  <a:gd name="T9" fmla="*/ 28 h 28"/>
                  <a:gd name="T10" fmla="*/ 0 w 12"/>
                  <a:gd name="T11" fmla="*/ 28 h 28"/>
                  <a:gd name="T12" fmla="*/ 11 w 12"/>
                  <a:gd name="T13" fmla="*/ 28 h 28"/>
                  <a:gd name="T14" fmla="*/ 0 60000 65536"/>
                  <a:gd name="T15" fmla="*/ 0 60000 65536"/>
                  <a:gd name="T16" fmla="*/ 0 60000 65536"/>
                  <a:gd name="T17" fmla="*/ 0 60000 65536"/>
                  <a:gd name="T18" fmla="*/ 0 60000 65536"/>
                  <a:gd name="T19" fmla="*/ 0 60000 65536"/>
                  <a:gd name="T20" fmla="*/ 0 60000 65536"/>
                  <a:gd name="T21" fmla="*/ 0 w 12"/>
                  <a:gd name="T22" fmla="*/ 0 h 28"/>
                  <a:gd name="T23" fmla="*/ 12 w 12"/>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28">
                    <a:moveTo>
                      <a:pt x="11" y="28"/>
                    </a:moveTo>
                    <a:lnTo>
                      <a:pt x="11" y="28"/>
                    </a:lnTo>
                    <a:lnTo>
                      <a:pt x="12" y="1"/>
                    </a:lnTo>
                    <a:lnTo>
                      <a:pt x="1" y="0"/>
                    </a:lnTo>
                    <a:lnTo>
                      <a:pt x="0" y="28"/>
                    </a:lnTo>
                    <a:lnTo>
                      <a:pt x="11" y="28"/>
                    </a:lnTo>
                    <a:close/>
                  </a:path>
                </a:pathLst>
              </a:custGeom>
              <a:solidFill>
                <a:srgbClr val="1F1A17"/>
              </a:solidFill>
              <a:ln w="9525">
                <a:noFill/>
                <a:round/>
                <a:headEnd/>
                <a:tailEnd/>
              </a:ln>
            </p:spPr>
            <p:txBody>
              <a:bodyPr/>
              <a:lstStyle/>
              <a:p>
                <a:endParaRPr lang="ru-RU"/>
              </a:p>
            </p:txBody>
          </p:sp>
          <p:sp>
            <p:nvSpPr>
              <p:cNvPr id="1134" name="Freeform 95"/>
              <p:cNvSpPr>
                <a:spLocks/>
              </p:cNvSpPr>
              <p:nvPr/>
            </p:nvSpPr>
            <p:spPr bwMode="auto">
              <a:xfrm>
                <a:off x="2181" y="1882"/>
                <a:ext cx="12" cy="28"/>
              </a:xfrm>
              <a:custGeom>
                <a:avLst/>
                <a:gdLst>
                  <a:gd name="T0" fmla="*/ 12 w 12"/>
                  <a:gd name="T1" fmla="*/ 28 h 28"/>
                  <a:gd name="T2" fmla="*/ 12 w 12"/>
                  <a:gd name="T3" fmla="*/ 28 h 28"/>
                  <a:gd name="T4" fmla="*/ 11 w 12"/>
                  <a:gd name="T5" fmla="*/ 0 h 28"/>
                  <a:gd name="T6" fmla="*/ 0 w 12"/>
                  <a:gd name="T7" fmla="*/ 0 h 28"/>
                  <a:gd name="T8" fmla="*/ 1 w 12"/>
                  <a:gd name="T9" fmla="*/ 28 h 28"/>
                  <a:gd name="T10" fmla="*/ 1 w 12"/>
                  <a:gd name="T11" fmla="*/ 28 h 28"/>
                  <a:gd name="T12" fmla="*/ 12 w 12"/>
                  <a:gd name="T13" fmla="*/ 28 h 28"/>
                  <a:gd name="T14" fmla="*/ 0 60000 65536"/>
                  <a:gd name="T15" fmla="*/ 0 60000 65536"/>
                  <a:gd name="T16" fmla="*/ 0 60000 65536"/>
                  <a:gd name="T17" fmla="*/ 0 60000 65536"/>
                  <a:gd name="T18" fmla="*/ 0 60000 65536"/>
                  <a:gd name="T19" fmla="*/ 0 60000 65536"/>
                  <a:gd name="T20" fmla="*/ 0 60000 65536"/>
                  <a:gd name="T21" fmla="*/ 0 w 12"/>
                  <a:gd name="T22" fmla="*/ 0 h 28"/>
                  <a:gd name="T23" fmla="*/ 12 w 12"/>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28">
                    <a:moveTo>
                      <a:pt x="12" y="28"/>
                    </a:moveTo>
                    <a:lnTo>
                      <a:pt x="12" y="28"/>
                    </a:lnTo>
                    <a:lnTo>
                      <a:pt x="11" y="0"/>
                    </a:lnTo>
                    <a:lnTo>
                      <a:pt x="0" y="0"/>
                    </a:lnTo>
                    <a:lnTo>
                      <a:pt x="1" y="28"/>
                    </a:lnTo>
                    <a:lnTo>
                      <a:pt x="12" y="28"/>
                    </a:lnTo>
                    <a:close/>
                  </a:path>
                </a:pathLst>
              </a:custGeom>
              <a:solidFill>
                <a:srgbClr val="1F1A17"/>
              </a:solidFill>
              <a:ln w="9525">
                <a:noFill/>
                <a:round/>
                <a:headEnd/>
                <a:tailEnd/>
              </a:ln>
            </p:spPr>
            <p:txBody>
              <a:bodyPr/>
              <a:lstStyle/>
              <a:p>
                <a:endParaRPr lang="ru-RU"/>
              </a:p>
            </p:txBody>
          </p:sp>
          <p:sp>
            <p:nvSpPr>
              <p:cNvPr id="1135" name="Freeform 96"/>
              <p:cNvSpPr>
                <a:spLocks/>
              </p:cNvSpPr>
              <p:nvPr/>
            </p:nvSpPr>
            <p:spPr bwMode="auto">
              <a:xfrm>
                <a:off x="2182" y="1910"/>
                <a:ext cx="13" cy="27"/>
              </a:xfrm>
              <a:custGeom>
                <a:avLst/>
                <a:gdLst>
                  <a:gd name="T0" fmla="*/ 13 w 13"/>
                  <a:gd name="T1" fmla="*/ 26 h 27"/>
                  <a:gd name="T2" fmla="*/ 13 w 13"/>
                  <a:gd name="T3" fmla="*/ 26 h 27"/>
                  <a:gd name="T4" fmla="*/ 11 w 13"/>
                  <a:gd name="T5" fmla="*/ 0 h 27"/>
                  <a:gd name="T6" fmla="*/ 0 w 13"/>
                  <a:gd name="T7" fmla="*/ 0 h 27"/>
                  <a:gd name="T8" fmla="*/ 1 w 13"/>
                  <a:gd name="T9" fmla="*/ 27 h 27"/>
                  <a:gd name="T10" fmla="*/ 1 w 13"/>
                  <a:gd name="T11" fmla="*/ 27 h 27"/>
                  <a:gd name="T12" fmla="*/ 13 w 13"/>
                  <a:gd name="T13" fmla="*/ 26 h 27"/>
                  <a:gd name="T14" fmla="*/ 0 60000 65536"/>
                  <a:gd name="T15" fmla="*/ 0 60000 65536"/>
                  <a:gd name="T16" fmla="*/ 0 60000 65536"/>
                  <a:gd name="T17" fmla="*/ 0 60000 65536"/>
                  <a:gd name="T18" fmla="*/ 0 60000 65536"/>
                  <a:gd name="T19" fmla="*/ 0 60000 65536"/>
                  <a:gd name="T20" fmla="*/ 0 60000 65536"/>
                  <a:gd name="T21" fmla="*/ 0 w 13"/>
                  <a:gd name="T22" fmla="*/ 0 h 27"/>
                  <a:gd name="T23" fmla="*/ 13 w 13"/>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27">
                    <a:moveTo>
                      <a:pt x="13" y="26"/>
                    </a:moveTo>
                    <a:lnTo>
                      <a:pt x="13" y="26"/>
                    </a:lnTo>
                    <a:lnTo>
                      <a:pt x="11" y="0"/>
                    </a:lnTo>
                    <a:lnTo>
                      <a:pt x="0" y="0"/>
                    </a:lnTo>
                    <a:lnTo>
                      <a:pt x="1" y="27"/>
                    </a:lnTo>
                    <a:lnTo>
                      <a:pt x="13" y="26"/>
                    </a:lnTo>
                    <a:close/>
                  </a:path>
                </a:pathLst>
              </a:custGeom>
              <a:solidFill>
                <a:srgbClr val="1F1A17"/>
              </a:solidFill>
              <a:ln w="9525">
                <a:noFill/>
                <a:round/>
                <a:headEnd/>
                <a:tailEnd/>
              </a:ln>
            </p:spPr>
            <p:txBody>
              <a:bodyPr/>
              <a:lstStyle/>
              <a:p>
                <a:endParaRPr lang="ru-RU"/>
              </a:p>
            </p:txBody>
          </p:sp>
          <p:sp>
            <p:nvSpPr>
              <p:cNvPr id="1136" name="Freeform 97"/>
              <p:cNvSpPr>
                <a:spLocks/>
              </p:cNvSpPr>
              <p:nvPr/>
            </p:nvSpPr>
            <p:spPr bwMode="auto">
              <a:xfrm>
                <a:off x="2183" y="1936"/>
                <a:ext cx="14" cy="29"/>
              </a:xfrm>
              <a:custGeom>
                <a:avLst/>
                <a:gdLst>
                  <a:gd name="T0" fmla="*/ 14 w 14"/>
                  <a:gd name="T1" fmla="*/ 28 h 29"/>
                  <a:gd name="T2" fmla="*/ 14 w 14"/>
                  <a:gd name="T3" fmla="*/ 28 h 29"/>
                  <a:gd name="T4" fmla="*/ 12 w 14"/>
                  <a:gd name="T5" fmla="*/ 0 h 29"/>
                  <a:gd name="T6" fmla="*/ 0 w 14"/>
                  <a:gd name="T7" fmla="*/ 1 h 29"/>
                  <a:gd name="T8" fmla="*/ 3 w 14"/>
                  <a:gd name="T9" fmla="*/ 29 h 29"/>
                  <a:gd name="T10" fmla="*/ 3 w 14"/>
                  <a:gd name="T11" fmla="*/ 29 h 29"/>
                  <a:gd name="T12" fmla="*/ 14 w 14"/>
                  <a:gd name="T13" fmla="*/ 28 h 29"/>
                  <a:gd name="T14" fmla="*/ 0 60000 65536"/>
                  <a:gd name="T15" fmla="*/ 0 60000 65536"/>
                  <a:gd name="T16" fmla="*/ 0 60000 65536"/>
                  <a:gd name="T17" fmla="*/ 0 60000 65536"/>
                  <a:gd name="T18" fmla="*/ 0 60000 65536"/>
                  <a:gd name="T19" fmla="*/ 0 60000 65536"/>
                  <a:gd name="T20" fmla="*/ 0 60000 65536"/>
                  <a:gd name="T21" fmla="*/ 0 w 14"/>
                  <a:gd name="T22" fmla="*/ 0 h 29"/>
                  <a:gd name="T23" fmla="*/ 14 w 14"/>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29">
                    <a:moveTo>
                      <a:pt x="14" y="28"/>
                    </a:moveTo>
                    <a:lnTo>
                      <a:pt x="14" y="28"/>
                    </a:lnTo>
                    <a:lnTo>
                      <a:pt x="12" y="0"/>
                    </a:lnTo>
                    <a:lnTo>
                      <a:pt x="0" y="1"/>
                    </a:lnTo>
                    <a:lnTo>
                      <a:pt x="3" y="29"/>
                    </a:lnTo>
                    <a:lnTo>
                      <a:pt x="14" y="28"/>
                    </a:lnTo>
                    <a:close/>
                  </a:path>
                </a:pathLst>
              </a:custGeom>
              <a:solidFill>
                <a:srgbClr val="1F1A17"/>
              </a:solidFill>
              <a:ln w="9525">
                <a:noFill/>
                <a:round/>
                <a:headEnd/>
                <a:tailEnd/>
              </a:ln>
            </p:spPr>
            <p:txBody>
              <a:bodyPr/>
              <a:lstStyle/>
              <a:p>
                <a:endParaRPr lang="ru-RU"/>
              </a:p>
            </p:txBody>
          </p:sp>
          <p:sp>
            <p:nvSpPr>
              <p:cNvPr id="1137" name="Freeform 98"/>
              <p:cNvSpPr>
                <a:spLocks/>
              </p:cNvSpPr>
              <p:nvPr/>
            </p:nvSpPr>
            <p:spPr bwMode="auto">
              <a:xfrm>
                <a:off x="2186" y="1964"/>
                <a:ext cx="16" cy="29"/>
              </a:xfrm>
              <a:custGeom>
                <a:avLst/>
                <a:gdLst>
                  <a:gd name="T0" fmla="*/ 15 w 16"/>
                  <a:gd name="T1" fmla="*/ 26 h 29"/>
                  <a:gd name="T2" fmla="*/ 16 w 16"/>
                  <a:gd name="T3" fmla="*/ 26 h 29"/>
                  <a:gd name="T4" fmla="*/ 11 w 16"/>
                  <a:gd name="T5" fmla="*/ 0 h 29"/>
                  <a:gd name="T6" fmla="*/ 0 w 16"/>
                  <a:gd name="T7" fmla="*/ 1 h 29"/>
                  <a:gd name="T8" fmla="*/ 5 w 16"/>
                  <a:gd name="T9" fmla="*/ 27 h 29"/>
                  <a:gd name="T10" fmla="*/ 5 w 16"/>
                  <a:gd name="T11" fmla="*/ 29 h 29"/>
                  <a:gd name="T12" fmla="*/ 15 w 16"/>
                  <a:gd name="T13" fmla="*/ 26 h 29"/>
                  <a:gd name="T14" fmla="*/ 0 60000 65536"/>
                  <a:gd name="T15" fmla="*/ 0 60000 65536"/>
                  <a:gd name="T16" fmla="*/ 0 60000 65536"/>
                  <a:gd name="T17" fmla="*/ 0 60000 65536"/>
                  <a:gd name="T18" fmla="*/ 0 60000 65536"/>
                  <a:gd name="T19" fmla="*/ 0 60000 65536"/>
                  <a:gd name="T20" fmla="*/ 0 60000 65536"/>
                  <a:gd name="T21" fmla="*/ 0 w 16"/>
                  <a:gd name="T22" fmla="*/ 0 h 29"/>
                  <a:gd name="T23" fmla="*/ 16 w 16"/>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29">
                    <a:moveTo>
                      <a:pt x="15" y="26"/>
                    </a:moveTo>
                    <a:lnTo>
                      <a:pt x="16" y="26"/>
                    </a:lnTo>
                    <a:lnTo>
                      <a:pt x="11" y="0"/>
                    </a:lnTo>
                    <a:lnTo>
                      <a:pt x="0" y="1"/>
                    </a:lnTo>
                    <a:lnTo>
                      <a:pt x="5" y="27"/>
                    </a:lnTo>
                    <a:lnTo>
                      <a:pt x="5" y="29"/>
                    </a:lnTo>
                    <a:lnTo>
                      <a:pt x="15" y="26"/>
                    </a:lnTo>
                    <a:close/>
                  </a:path>
                </a:pathLst>
              </a:custGeom>
              <a:solidFill>
                <a:srgbClr val="1F1A17"/>
              </a:solidFill>
              <a:ln w="9525">
                <a:noFill/>
                <a:round/>
                <a:headEnd/>
                <a:tailEnd/>
              </a:ln>
            </p:spPr>
            <p:txBody>
              <a:bodyPr/>
              <a:lstStyle/>
              <a:p>
                <a:endParaRPr lang="ru-RU"/>
              </a:p>
            </p:txBody>
          </p:sp>
          <p:sp>
            <p:nvSpPr>
              <p:cNvPr id="1138" name="Freeform 99"/>
              <p:cNvSpPr>
                <a:spLocks/>
              </p:cNvSpPr>
              <p:nvPr/>
            </p:nvSpPr>
            <p:spPr bwMode="auto">
              <a:xfrm>
                <a:off x="2191" y="1990"/>
                <a:ext cx="16" cy="29"/>
              </a:xfrm>
              <a:custGeom>
                <a:avLst/>
                <a:gdLst>
                  <a:gd name="T0" fmla="*/ 16 w 16"/>
                  <a:gd name="T1" fmla="*/ 27 h 29"/>
                  <a:gd name="T2" fmla="*/ 16 w 16"/>
                  <a:gd name="T3" fmla="*/ 27 h 29"/>
                  <a:gd name="T4" fmla="*/ 10 w 16"/>
                  <a:gd name="T5" fmla="*/ 0 h 29"/>
                  <a:gd name="T6" fmla="*/ 0 w 16"/>
                  <a:gd name="T7" fmla="*/ 3 h 29"/>
                  <a:gd name="T8" fmla="*/ 5 w 16"/>
                  <a:gd name="T9" fmla="*/ 29 h 29"/>
                  <a:gd name="T10" fmla="*/ 5 w 16"/>
                  <a:gd name="T11" fmla="*/ 29 h 29"/>
                  <a:gd name="T12" fmla="*/ 16 w 16"/>
                  <a:gd name="T13" fmla="*/ 27 h 29"/>
                  <a:gd name="T14" fmla="*/ 0 60000 65536"/>
                  <a:gd name="T15" fmla="*/ 0 60000 65536"/>
                  <a:gd name="T16" fmla="*/ 0 60000 65536"/>
                  <a:gd name="T17" fmla="*/ 0 60000 65536"/>
                  <a:gd name="T18" fmla="*/ 0 60000 65536"/>
                  <a:gd name="T19" fmla="*/ 0 60000 65536"/>
                  <a:gd name="T20" fmla="*/ 0 60000 65536"/>
                  <a:gd name="T21" fmla="*/ 0 w 16"/>
                  <a:gd name="T22" fmla="*/ 0 h 29"/>
                  <a:gd name="T23" fmla="*/ 16 w 16"/>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29">
                    <a:moveTo>
                      <a:pt x="16" y="27"/>
                    </a:moveTo>
                    <a:lnTo>
                      <a:pt x="16" y="27"/>
                    </a:lnTo>
                    <a:lnTo>
                      <a:pt x="10" y="0"/>
                    </a:lnTo>
                    <a:lnTo>
                      <a:pt x="0" y="3"/>
                    </a:lnTo>
                    <a:lnTo>
                      <a:pt x="5" y="29"/>
                    </a:lnTo>
                    <a:lnTo>
                      <a:pt x="16" y="27"/>
                    </a:lnTo>
                    <a:close/>
                  </a:path>
                </a:pathLst>
              </a:custGeom>
              <a:solidFill>
                <a:srgbClr val="1F1A17"/>
              </a:solidFill>
              <a:ln w="9525">
                <a:noFill/>
                <a:round/>
                <a:headEnd/>
                <a:tailEnd/>
              </a:ln>
            </p:spPr>
            <p:txBody>
              <a:bodyPr/>
              <a:lstStyle/>
              <a:p>
                <a:endParaRPr lang="ru-RU"/>
              </a:p>
            </p:txBody>
          </p:sp>
          <p:sp>
            <p:nvSpPr>
              <p:cNvPr id="1139" name="Freeform 100"/>
              <p:cNvSpPr>
                <a:spLocks/>
              </p:cNvSpPr>
              <p:nvPr/>
            </p:nvSpPr>
            <p:spPr bwMode="auto">
              <a:xfrm>
                <a:off x="2196" y="2017"/>
                <a:ext cx="18" cy="29"/>
              </a:xfrm>
              <a:custGeom>
                <a:avLst/>
                <a:gdLst>
                  <a:gd name="T0" fmla="*/ 18 w 18"/>
                  <a:gd name="T1" fmla="*/ 26 h 29"/>
                  <a:gd name="T2" fmla="*/ 18 w 18"/>
                  <a:gd name="T3" fmla="*/ 26 h 29"/>
                  <a:gd name="T4" fmla="*/ 11 w 18"/>
                  <a:gd name="T5" fmla="*/ 0 h 29"/>
                  <a:gd name="T6" fmla="*/ 0 w 18"/>
                  <a:gd name="T7" fmla="*/ 2 h 29"/>
                  <a:gd name="T8" fmla="*/ 6 w 18"/>
                  <a:gd name="T9" fmla="*/ 29 h 29"/>
                  <a:gd name="T10" fmla="*/ 6 w 18"/>
                  <a:gd name="T11" fmla="*/ 29 h 29"/>
                  <a:gd name="T12" fmla="*/ 18 w 18"/>
                  <a:gd name="T13" fmla="*/ 26 h 29"/>
                  <a:gd name="T14" fmla="*/ 0 60000 65536"/>
                  <a:gd name="T15" fmla="*/ 0 60000 65536"/>
                  <a:gd name="T16" fmla="*/ 0 60000 65536"/>
                  <a:gd name="T17" fmla="*/ 0 60000 65536"/>
                  <a:gd name="T18" fmla="*/ 0 60000 65536"/>
                  <a:gd name="T19" fmla="*/ 0 60000 65536"/>
                  <a:gd name="T20" fmla="*/ 0 60000 65536"/>
                  <a:gd name="T21" fmla="*/ 0 w 18"/>
                  <a:gd name="T22" fmla="*/ 0 h 29"/>
                  <a:gd name="T23" fmla="*/ 18 w 18"/>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9">
                    <a:moveTo>
                      <a:pt x="18" y="26"/>
                    </a:moveTo>
                    <a:lnTo>
                      <a:pt x="18" y="26"/>
                    </a:lnTo>
                    <a:lnTo>
                      <a:pt x="11" y="0"/>
                    </a:lnTo>
                    <a:lnTo>
                      <a:pt x="0" y="2"/>
                    </a:lnTo>
                    <a:lnTo>
                      <a:pt x="6" y="29"/>
                    </a:lnTo>
                    <a:lnTo>
                      <a:pt x="18" y="26"/>
                    </a:lnTo>
                    <a:close/>
                  </a:path>
                </a:pathLst>
              </a:custGeom>
              <a:solidFill>
                <a:srgbClr val="1F1A17"/>
              </a:solidFill>
              <a:ln w="9525">
                <a:noFill/>
                <a:round/>
                <a:headEnd/>
                <a:tailEnd/>
              </a:ln>
            </p:spPr>
            <p:txBody>
              <a:bodyPr/>
              <a:lstStyle/>
              <a:p>
                <a:endParaRPr lang="ru-RU"/>
              </a:p>
            </p:txBody>
          </p:sp>
          <p:sp>
            <p:nvSpPr>
              <p:cNvPr id="1140" name="Freeform 101"/>
              <p:cNvSpPr>
                <a:spLocks/>
              </p:cNvSpPr>
              <p:nvPr/>
            </p:nvSpPr>
            <p:spPr bwMode="auto">
              <a:xfrm>
                <a:off x="2202" y="2043"/>
                <a:ext cx="19" cy="30"/>
              </a:xfrm>
              <a:custGeom>
                <a:avLst/>
                <a:gdLst>
                  <a:gd name="T0" fmla="*/ 19 w 19"/>
                  <a:gd name="T1" fmla="*/ 27 h 30"/>
                  <a:gd name="T2" fmla="*/ 19 w 19"/>
                  <a:gd name="T3" fmla="*/ 27 h 30"/>
                  <a:gd name="T4" fmla="*/ 12 w 19"/>
                  <a:gd name="T5" fmla="*/ 0 h 30"/>
                  <a:gd name="T6" fmla="*/ 0 w 19"/>
                  <a:gd name="T7" fmla="*/ 3 h 30"/>
                  <a:gd name="T8" fmla="*/ 8 w 19"/>
                  <a:gd name="T9" fmla="*/ 29 h 30"/>
                  <a:gd name="T10" fmla="*/ 8 w 19"/>
                  <a:gd name="T11" fmla="*/ 30 h 30"/>
                  <a:gd name="T12" fmla="*/ 19 w 19"/>
                  <a:gd name="T13" fmla="*/ 27 h 30"/>
                  <a:gd name="T14" fmla="*/ 0 60000 65536"/>
                  <a:gd name="T15" fmla="*/ 0 60000 65536"/>
                  <a:gd name="T16" fmla="*/ 0 60000 65536"/>
                  <a:gd name="T17" fmla="*/ 0 60000 65536"/>
                  <a:gd name="T18" fmla="*/ 0 60000 65536"/>
                  <a:gd name="T19" fmla="*/ 0 60000 65536"/>
                  <a:gd name="T20" fmla="*/ 0 60000 65536"/>
                  <a:gd name="T21" fmla="*/ 0 w 19"/>
                  <a:gd name="T22" fmla="*/ 0 h 30"/>
                  <a:gd name="T23" fmla="*/ 19 w 19"/>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0">
                    <a:moveTo>
                      <a:pt x="19" y="27"/>
                    </a:moveTo>
                    <a:lnTo>
                      <a:pt x="19" y="27"/>
                    </a:lnTo>
                    <a:lnTo>
                      <a:pt x="12" y="0"/>
                    </a:lnTo>
                    <a:lnTo>
                      <a:pt x="0" y="3"/>
                    </a:lnTo>
                    <a:lnTo>
                      <a:pt x="8" y="29"/>
                    </a:lnTo>
                    <a:lnTo>
                      <a:pt x="8" y="30"/>
                    </a:lnTo>
                    <a:lnTo>
                      <a:pt x="19" y="27"/>
                    </a:lnTo>
                    <a:close/>
                  </a:path>
                </a:pathLst>
              </a:custGeom>
              <a:solidFill>
                <a:srgbClr val="1F1A17"/>
              </a:solidFill>
              <a:ln w="9525">
                <a:noFill/>
                <a:round/>
                <a:headEnd/>
                <a:tailEnd/>
              </a:ln>
            </p:spPr>
            <p:txBody>
              <a:bodyPr/>
              <a:lstStyle/>
              <a:p>
                <a:endParaRPr lang="ru-RU"/>
              </a:p>
            </p:txBody>
          </p:sp>
          <p:sp>
            <p:nvSpPr>
              <p:cNvPr id="1141" name="Freeform 102"/>
              <p:cNvSpPr>
                <a:spLocks/>
              </p:cNvSpPr>
              <p:nvPr/>
            </p:nvSpPr>
            <p:spPr bwMode="auto">
              <a:xfrm>
                <a:off x="2210" y="2070"/>
                <a:ext cx="19" cy="29"/>
              </a:xfrm>
              <a:custGeom>
                <a:avLst/>
                <a:gdLst>
                  <a:gd name="T0" fmla="*/ 19 w 19"/>
                  <a:gd name="T1" fmla="*/ 25 h 29"/>
                  <a:gd name="T2" fmla="*/ 19 w 19"/>
                  <a:gd name="T3" fmla="*/ 25 h 29"/>
                  <a:gd name="T4" fmla="*/ 11 w 19"/>
                  <a:gd name="T5" fmla="*/ 0 h 29"/>
                  <a:gd name="T6" fmla="*/ 0 w 19"/>
                  <a:gd name="T7" fmla="*/ 3 h 29"/>
                  <a:gd name="T8" fmla="*/ 9 w 19"/>
                  <a:gd name="T9" fmla="*/ 29 h 29"/>
                  <a:gd name="T10" fmla="*/ 9 w 19"/>
                  <a:gd name="T11" fmla="*/ 29 h 29"/>
                  <a:gd name="T12" fmla="*/ 19 w 19"/>
                  <a:gd name="T13" fmla="*/ 25 h 29"/>
                  <a:gd name="T14" fmla="*/ 0 60000 65536"/>
                  <a:gd name="T15" fmla="*/ 0 60000 65536"/>
                  <a:gd name="T16" fmla="*/ 0 60000 65536"/>
                  <a:gd name="T17" fmla="*/ 0 60000 65536"/>
                  <a:gd name="T18" fmla="*/ 0 60000 65536"/>
                  <a:gd name="T19" fmla="*/ 0 60000 65536"/>
                  <a:gd name="T20" fmla="*/ 0 60000 65536"/>
                  <a:gd name="T21" fmla="*/ 0 w 19"/>
                  <a:gd name="T22" fmla="*/ 0 h 29"/>
                  <a:gd name="T23" fmla="*/ 19 w 19"/>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9">
                    <a:moveTo>
                      <a:pt x="19" y="25"/>
                    </a:moveTo>
                    <a:lnTo>
                      <a:pt x="19" y="25"/>
                    </a:lnTo>
                    <a:lnTo>
                      <a:pt x="11" y="0"/>
                    </a:lnTo>
                    <a:lnTo>
                      <a:pt x="0" y="3"/>
                    </a:lnTo>
                    <a:lnTo>
                      <a:pt x="9" y="29"/>
                    </a:lnTo>
                    <a:lnTo>
                      <a:pt x="19" y="25"/>
                    </a:lnTo>
                    <a:close/>
                  </a:path>
                </a:pathLst>
              </a:custGeom>
              <a:solidFill>
                <a:srgbClr val="1F1A17"/>
              </a:solidFill>
              <a:ln w="9525">
                <a:noFill/>
                <a:round/>
                <a:headEnd/>
                <a:tailEnd/>
              </a:ln>
            </p:spPr>
            <p:txBody>
              <a:bodyPr/>
              <a:lstStyle/>
              <a:p>
                <a:endParaRPr lang="ru-RU"/>
              </a:p>
            </p:txBody>
          </p:sp>
          <p:sp>
            <p:nvSpPr>
              <p:cNvPr id="1142" name="Freeform 103"/>
              <p:cNvSpPr>
                <a:spLocks/>
              </p:cNvSpPr>
              <p:nvPr/>
            </p:nvSpPr>
            <p:spPr bwMode="auto">
              <a:xfrm>
                <a:off x="2219" y="2095"/>
                <a:ext cx="21" cy="30"/>
              </a:xfrm>
              <a:custGeom>
                <a:avLst/>
                <a:gdLst>
                  <a:gd name="T0" fmla="*/ 21 w 21"/>
                  <a:gd name="T1" fmla="*/ 25 h 30"/>
                  <a:gd name="T2" fmla="*/ 21 w 21"/>
                  <a:gd name="T3" fmla="*/ 25 h 30"/>
                  <a:gd name="T4" fmla="*/ 10 w 21"/>
                  <a:gd name="T5" fmla="*/ 0 h 30"/>
                  <a:gd name="T6" fmla="*/ 0 w 21"/>
                  <a:gd name="T7" fmla="*/ 4 h 30"/>
                  <a:gd name="T8" fmla="*/ 10 w 21"/>
                  <a:gd name="T9" fmla="*/ 30 h 30"/>
                  <a:gd name="T10" fmla="*/ 10 w 21"/>
                  <a:gd name="T11" fmla="*/ 30 h 30"/>
                  <a:gd name="T12" fmla="*/ 21 w 21"/>
                  <a:gd name="T13" fmla="*/ 25 h 30"/>
                  <a:gd name="T14" fmla="*/ 0 60000 65536"/>
                  <a:gd name="T15" fmla="*/ 0 60000 65536"/>
                  <a:gd name="T16" fmla="*/ 0 60000 65536"/>
                  <a:gd name="T17" fmla="*/ 0 60000 65536"/>
                  <a:gd name="T18" fmla="*/ 0 60000 65536"/>
                  <a:gd name="T19" fmla="*/ 0 60000 65536"/>
                  <a:gd name="T20" fmla="*/ 0 60000 65536"/>
                  <a:gd name="T21" fmla="*/ 0 w 21"/>
                  <a:gd name="T22" fmla="*/ 0 h 30"/>
                  <a:gd name="T23" fmla="*/ 21 w 21"/>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30">
                    <a:moveTo>
                      <a:pt x="21" y="25"/>
                    </a:moveTo>
                    <a:lnTo>
                      <a:pt x="21" y="25"/>
                    </a:lnTo>
                    <a:lnTo>
                      <a:pt x="10" y="0"/>
                    </a:lnTo>
                    <a:lnTo>
                      <a:pt x="0" y="4"/>
                    </a:lnTo>
                    <a:lnTo>
                      <a:pt x="10" y="30"/>
                    </a:lnTo>
                    <a:lnTo>
                      <a:pt x="21" y="25"/>
                    </a:lnTo>
                    <a:close/>
                  </a:path>
                </a:pathLst>
              </a:custGeom>
              <a:solidFill>
                <a:srgbClr val="1F1A17"/>
              </a:solidFill>
              <a:ln w="9525">
                <a:noFill/>
                <a:round/>
                <a:headEnd/>
                <a:tailEnd/>
              </a:ln>
            </p:spPr>
            <p:txBody>
              <a:bodyPr/>
              <a:lstStyle/>
              <a:p>
                <a:endParaRPr lang="ru-RU"/>
              </a:p>
            </p:txBody>
          </p:sp>
          <p:sp>
            <p:nvSpPr>
              <p:cNvPr id="1143" name="Freeform 104"/>
              <p:cNvSpPr>
                <a:spLocks/>
              </p:cNvSpPr>
              <p:nvPr/>
            </p:nvSpPr>
            <p:spPr bwMode="auto">
              <a:xfrm>
                <a:off x="2229" y="2120"/>
                <a:ext cx="21" cy="30"/>
              </a:xfrm>
              <a:custGeom>
                <a:avLst/>
                <a:gdLst>
                  <a:gd name="T0" fmla="*/ 21 w 21"/>
                  <a:gd name="T1" fmla="*/ 25 h 30"/>
                  <a:gd name="T2" fmla="*/ 21 w 21"/>
                  <a:gd name="T3" fmla="*/ 25 h 30"/>
                  <a:gd name="T4" fmla="*/ 11 w 21"/>
                  <a:gd name="T5" fmla="*/ 0 h 30"/>
                  <a:gd name="T6" fmla="*/ 0 w 21"/>
                  <a:gd name="T7" fmla="*/ 5 h 30"/>
                  <a:gd name="T8" fmla="*/ 11 w 21"/>
                  <a:gd name="T9" fmla="*/ 30 h 30"/>
                  <a:gd name="T10" fmla="*/ 11 w 21"/>
                  <a:gd name="T11" fmla="*/ 30 h 30"/>
                  <a:gd name="T12" fmla="*/ 21 w 21"/>
                  <a:gd name="T13" fmla="*/ 25 h 30"/>
                  <a:gd name="T14" fmla="*/ 0 60000 65536"/>
                  <a:gd name="T15" fmla="*/ 0 60000 65536"/>
                  <a:gd name="T16" fmla="*/ 0 60000 65536"/>
                  <a:gd name="T17" fmla="*/ 0 60000 65536"/>
                  <a:gd name="T18" fmla="*/ 0 60000 65536"/>
                  <a:gd name="T19" fmla="*/ 0 60000 65536"/>
                  <a:gd name="T20" fmla="*/ 0 60000 65536"/>
                  <a:gd name="T21" fmla="*/ 0 w 21"/>
                  <a:gd name="T22" fmla="*/ 0 h 30"/>
                  <a:gd name="T23" fmla="*/ 21 w 21"/>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30">
                    <a:moveTo>
                      <a:pt x="21" y="25"/>
                    </a:moveTo>
                    <a:lnTo>
                      <a:pt x="21" y="25"/>
                    </a:lnTo>
                    <a:lnTo>
                      <a:pt x="11" y="0"/>
                    </a:lnTo>
                    <a:lnTo>
                      <a:pt x="0" y="5"/>
                    </a:lnTo>
                    <a:lnTo>
                      <a:pt x="11" y="30"/>
                    </a:lnTo>
                    <a:lnTo>
                      <a:pt x="21" y="25"/>
                    </a:lnTo>
                    <a:close/>
                  </a:path>
                </a:pathLst>
              </a:custGeom>
              <a:solidFill>
                <a:srgbClr val="1F1A17"/>
              </a:solidFill>
              <a:ln w="9525">
                <a:noFill/>
                <a:round/>
                <a:headEnd/>
                <a:tailEnd/>
              </a:ln>
            </p:spPr>
            <p:txBody>
              <a:bodyPr/>
              <a:lstStyle/>
              <a:p>
                <a:endParaRPr lang="ru-RU"/>
              </a:p>
            </p:txBody>
          </p:sp>
          <p:sp>
            <p:nvSpPr>
              <p:cNvPr id="1144" name="Freeform 105"/>
              <p:cNvSpPr>
                <a:spLocks/>
              </p:cNvSpPr>
              <p:nvPr/>
            </p:nvSpPr>
            <p:spPr bwMode="auto">
              <a:xfrm>
                <a:off x="2240" y="2145"/>
                <a:ext cx="22" cy="31"/>
              </a:xfrm>
              <a:custGeom>
                <a:avLst/>
                <a:gdLst>
                  <a:gd name="T0" fmla="*/ 22 w 22"/>
                  <a:gd name="T1" fmla="*/ 24 h 31"/>
                  <a:gd name="T2" fmla="*/ 22 w 22"/>
                  <a:gd name="T3" fmla="*/ 24 h 31"/>
                  <a:gd name="T4" fmla="*/ 10 w 22"/>
                  <a:gd name="T5" fmla="*/ 0 h 31"/>
                  <a:gd name="T6" fmla="*/ 0 w 22"/>
                  <a:gd name="T7" fmla="*/ 5 h 31"/>
                  <a:gd name="T8" fmla="*/ 11 w 22"/>
                  <a:gd name="T9" fmla="*/ 29 h 31"/>
                  <a:gd name="T10" fmla="*/ 11 w 22"/>
                  <a:gd name="T11" fmla="*/ 31 h 31"/>
                  <a:gd name="T12" fmla="*/ 22 w 22"/>
                  <a:gd name="T13" fmla="*/ 24 h 31"/>
                  <a:gd name="T14" fmla="*/ 0 60000 65536"/>
                  <a:gd name="T15" fmla="*/ 0 60000 65536"/>
                  <a:gd name="T16" fmla="*/ 0 60000 65536"/>
                  <a:gd name="T17" fmla="*/ 0 60000 65536"/>
                  <a:gd name="T18" fmla="*/ 0 60000 65536"/>
                  <a:gd name="T19" fmla="*/ 0 60000 65536"/>
                  <a:gd name="T20" fmla="*/ 0 60000 65536"/>
                  <a:gd name="T21" fmla="*/ 0 w 22"/>
                  <a:gd name="T22" fmla="*/ 0 h 31"/>
                  <a:gd name="T23" fmla="*/ 22 w 22"/>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31">
                    <a:moveTo>
                      <a:pt x="22" y="24"/>
                    </a:moveTo>
                    <a:lnTo>
                      <a:pt x="22" y="24"/>
                    </a:lnTo>
                    <a:lnTo>
                      <a:pt x="10" y="0"/>
                    </a:lnTo>
                    <a:lnTo>
                      <a:pt x="0" y="5"/>
                    </a:lnTo>
                    <a:lnTo>
                      <a:pt x="11" y="29"/>
                    </a:lnTo>
                    <a:lnTo>
                      <a:pt x="11" y="31"/>
                    </a:lnTo>
                    <a:lnTo>
                      <a:pt x="22" y="24"/>
                    </a:lnTo>
                    <a:close/>
                  </a:path>
                </a:pathLst>
              </a:custGeom>
              <a:solidFill>
                <a:srgbClr val="1F1A17"/>
              </a:solidFill>
              <a:ln w="9525">
                <a:noFill/>
                <a:round/>
                <a:headEnd/>
                <a:tailEnd/>
              </a:ln>
            </p:spPr>
            <p:txBody>
              <a:bodyPr/>
              <a:lstStyle/>
              <a:p>
                <a:endParaRPr lang="ru-RU"/>
              </a:p>
            </p:txBody>
          </p:sp>
          <p:sp>
            <p:nvSpPr>
              <p:cNvPr id="1145" name="Freeform 106"/>
              <p:cNvSpPr>
                <a:spLocks/>
              </p:cNvSpPr>
              <p:nvPr/>
            </p:nvSpPr>
            <p:spPr bwMode="auto">
              <a:xfrm>
                <a:off x="2251" y="2169"/>
                <a:ext cx="24" cy="31"/>
              </a:xfrm>
              <a:custGeom>
                <a:avLst/>
                <a:gdLst>
                  <a:gd name="T0" fmla="*/ 24 w 24"/>
                  <a:gd name="T1" fmla="*/ 24 h 31"/>
                  <a:gd name="T2" fmla="*/ 24 w 24"/>
                  <a:gd name="T3" fmla="*/ 24 h 31"/>
                  <a:gd name="T4" fmla="*/ 11 w 24"/>
                  <a:gd name="T5" fmla="*/ 0 h 31"/>
                  <a:gd name="T6" fmla="*/ 0 w 24"/>
                  <a:gd name="T7" fmla="*/ 7 h 31"/>
                  <a:gd name="T8" fmla="*/ 14 w 24"/>
                  <a:gd name="T9" fmla="*/ 31 h 31"/>
                  <a:gd name="T10" fmla="*/ 14 w 24"/>
                  <a:gd name="T11" fmla="*/ 31 h 31"/>
                  <a:gd name="T12" fmla="*/ 24 w 24"/>
                  <a:gd name="T13" fmla="*/ 24 h 31"/>
                  <a:gd name="T14" fmla="*/ 0 60000 65536"/>
                  <a:gd name="T15" fmla="*/ 0 60000 65536"/>
                  <a:gd name="T16" fmla="*/ 0 60000 65536"/>
                  <a:gd name="T17" fmla="*/ 0 60000 65536"/>
                  <a:gd name="T18" fmla="*/ 0 60000 65536"/>
                  <a:gd name="T19" fmla="*/ 0 60000 65536"/>
                  <a:gd name="T20" fmla="*/ 0 60000 65536"/>
                  <a:gd name="T21" fmla="*/ 0 w 24"/>
                  <a:gd name="T22" fmla="*/ 0 h 31"/>
                  <a:gd name="T23" fmla="*/ 24 w 24"/>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1">
                    <a:moveTo>
                      <a:pt x="24" y="24"/>
                    </a:moveTo>
                    <a:lnTo>
                      <a:pt x="24" y="24"/>
                    </a:lnTo>
                    <a:lnTo>
                      <a:pt x="11" y="0"/>
                    </a:lnTo>
                    <a:lnTo>
                      <a:pt x="0" y="7"/>
                    </a:lnTo>
                    <a:lnTo>
                      <a:pt x="14" y="31"/>
                    </a:lnTo>
                    <a:lnTo>
                      <a:pt x="24" y="24"/>
                    </a:lnTo>
                    <a:close/>
                  </a:path>
                </a:pathLst>
              </a:custGeom>
              <a:solidFill>
                <a:srgbClr val="1F1A17"/>
              </a:solidFill>
              <a:ln w="9525">
                <a:noFill/>
                <a:round/>
                <a:headEnd/>
                <a:tailEnd/>
              </a:ln>
            </p:spPr>
            <p:txBody>
              <a:bodyPr/>
              <a:lstStyle/>
              <a:p>
                <a:endParaRPr lang="ru-RU"/>
              </a:p>
            </p:txBody>
          </p:sp>
          <p:sp>
            <p:nvSpPr>
              <p:cNvPr id="1146" name="Freeform 107"/>
              <p:cNvSpPr>
                <a:spLocks/>
              </p:cNvSpPr>
              <p:nvPr/>
            </p:nvSpPr>
            <p:spPr bwMode="auto">
              <a:xfrm>
                <a:off x="2265" y="2193"/>
                <a:ext cx="24" cy="31"/>
              </a:xfrm>
              <a:custGeom>
                <a:avLst/>
                <a:gdLst>
                  <a:gd name="T0" fmla="*/ 23 w 24"/>
                  <a:gd name="T1" fmla="*/ 24 h 31"/>
                  <a:gd name="T2" fmla="*/ 24 w 24"/>
                  <a:gd name="T3" fmla="*/ 24 h 31"/>
                  <a:gd name="T4" fmla="*/ 10 w 24"/>
                  <a:gd name="T5" fmla="*/ 0 h 31"/>
                  <a:gd name="T6" fmla="*/ 0 w 24"/>
                  <a:gd name="T7" fmla="*/ 7 h 31"/>
                  <a:gd name="T8" fmla="*/ 14 w 24"/>
                  <a:gd name="T9" fmla="*/ 29 h 31"/>
                  <a:gd name="T10" fmla="*/ 14 w 24"/>
                  <a:gd name="T11" fmla="*/ 31 h 31"/>
                  <a:gd name="T12" fmla="*/ 23 w 24"/>
                  <a:gd name="T13" fmla="*/ 24 h 31"/>
                  <a:gd name="T14" fmla="*/ 0 60000 65536"/>
                  <a:gd name="T15" fmla="*/ 0 60000 65536"/>
                  <a:gd name="T16" fmla="*/ 0 60000 65536"/>
                  <a:gd name="T17" fmla="*/ 0 60000 65536"/>
                  <a:gd name="T18" fmla="*/ 0 60000 65536"/>
                  <a:gd name="T19" fmla="*/ 0 60000 65536"/>
                  <a:gd name="T20" fmla="*/ 0 60000 65536"/>
                  <a:gd name="T21" fmla="*/ 0 w 24"/>
                  <a:gd name="T22" fmla="*/ 0 h 31"/>
                  <a:gd name="T23" fmla="*/ 24 w 24"/>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1">
                    <a:moveTo>
                      <a:pt x="23" y="24"/>
                    </a:moveTo>
                    <a:lnTo>
                      <a:pt x="24" y="24"/>
                    </a:lnTo>
                    <a:lnTo>
                      <a:pt x="10" y="0"/>
                    </a:lnTo>
                    <a:lnTo>
                      <a:pt x="0" y="7"/>
                    </a:lnTo>
                    <a:lnTo>
                      <a:pt x="14" y="29"/>
                    </a:lnTo>
                    <a:lnTo>
                      <a:pt x="14" y="31"/>
                    </a:lnTo>
                    <a:lnTo>
                      <a:pt x="23" y="24"/>
                    </a:lnTo>
                    <a:close/>
                  </a:path>
                </a:pathLst>
              </a:custGeom>
              <a:solidFill>
                <a:srgbClr val="1F1A17"/>
              </a:solidFill>
              <a:ln w="9525">
                <a:noFill/>
                <a:round/>
                <a:headEnd/>
                <a:tailEnd/>
              </a:ln>
            </p:spPr>
            <p:txBody>
              <a:bodyPr/>
              <a:lstStyle/>
              <a:p>
                <a:endParaRPr lang="ru-RU"/>
              </a:p>
            </p:txBody>
          </p:sp>
          <p:sp>
            <p:nvSpPr>
              <p:cNvPr id="1147" name="Freeform 108"/>
              <p:cNvSpPr>
                <a:spLocks/>
              </p:cNvSpPr>
              <p:nvPr/>
            </p:nvSpPr>
            <p:spPr bwMode="auto">
              <a:xfrm>
                <a:off x="2279" y="2217"/>
                <a:ext cx="25" cy="29"/>
              </a:xfrm>
              <a:custGeom>
                <a:avLst/>
                <a:gdLst>
                  <a:gd name="T0" fmla="*/ 24 w 25"/>
                  <a:gd name="T1" fmla="*/ 22 h 29"/>
                  <a:gd name="T2" fmla="*/ 25 w 25"/>
                  <a:gd name="T3" fmla="*/ 23 h 29"/>
                  <a:gd name="T4" fmla="*/ 9 w 25"/>
                  <a:gd name="T5" fmla="*/ 0 h 29"/>
                  <a:gd name="T6" fmla="*/ 0 w 25"/>
                  <a:gd name="T7" fmla="*/ 7 h 29"/>
                  <a:gd name="T8" fmla="*/ 15 w 25"/>
                  <a:gd name="T9" fmla="*/ 29 h 29"/>
                  <a:gd name="T10" fmla="*/ 15 w 25"/>
                  <a:gd name="T11" fmla="*/ 29 h 29"/>
                  <a:gd name="T12" fmla="*/ 24 w 25"/>
                  <a:gd name="T13" fmla="*/ 22 h 29"/>
                  <a:gd name="T14" fmla="*/ 0 60000 65536"/>
                  <a:gd name="T15" fmla="*/ 0 60000 65536"/>
                  <a:gd name="T16" fmla="*/ 0 60000 65536"/>
                  <a:gd name="T17" fmla="*/ 0 60000 65536"/>
                  <a:gd name="T18" fmla="*/ 0 60000 65536"/>
                  <a:gd name="T19" fmla="*/ 0 60000 65536"/>
                  <a:gd name="T20" fmla="*/ 0 60000 65536"/>
                  <a:gd name="T21" fmla="*/ 0 w 25"/>
                  <a:gd name="T22" fmla="*/ 0 h 29"/>
                  <a:gd name="T23" fmla="*/ 25 w 2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9">
                    <a:moveTo>
                      <a:pt x="24" y="22"/>
                    </a:moveTo>
                    <a:lnTo>
                      <a:pt x="25" y="23"/>
                    </a:lnTo>
                    <a:lnTo>
                      <a:pt x="9" y="0"/>
                    </a:lnTo>
                    <a:lnTo>
                      <a:pt x="0" y="7"/>
                    </a:lnTo>
                    <a:lnTo>
                      <a:pt x="15" y="29"/>
                    </a:lnTo>
                    <a:lnTo>
                      <a:pt x="24" y="22"/>
                    </a:lnTo>
                    <a:close/>
                  </a:path>
                </a:pathLst>
              </a:custGeom>
              <a:solidFill>
                <a:srgbClr val="1F1A17"/>
              </a:solidFill>
              <a:ln w="9525">
                <a:noFill/>
                <a:round/>
                <a:headEnd/>
                <a:tailEnd/>
              </a:ln>
            </p:spPr>
            <p:txBody>
              <a:bodyPr/>
              <a:lstStyle/>
              <a:p>
                <a:endParaRPr lang="ru-RU"/>
              </a:p>
            </p:txBody>
          </p:sp>
          <p:sp>
            <p:nvSpPr>
              <p:cNvPr id="1148" name="Freeform 109"/>
              <p:cNvSpPr>
                <a:spLocks/>
              </p:cNvSpPr>
              <p:nvPr/>
            </p:nvSpPr>
            <p:spPr bwMode="auto">
              <a:xfrm>
                <a:off x="2294" y="2239"/>
                <a:ext cx="26" cy="30"/>
              </a:xfrm>
              <a:custGeom>
                <a:avLst/>
                <a:gdLst>
                  <a:gd name="T0" fmla="*/ 26 w 26"/>
                  <a:gd name="T1" fmla="*/ 22 h 30"/>
                  <a:gd name="T2" fmla="*/ 26 w 26"/>
                  <a:gd name="T3" fmla="*/ 22 h 30"/>
                  <a:gd name="T4" fmla="*/ 9 w 26"/>
                  <a:gd name="T5" fmla="*/ 0 h 30"/>
                  <a:gd name="T6" fmla="*/ 0 w 26"/>
                  <a:gd name="T7" fmla="*/ 7 h 30"/>
                  <a:gd name="T8" fmla="*/ 17 w 26"/>
                  <a:gd name="T9" fmla="*/ 29 h 30"/>
                  <a:gd name="T10" fmla="*/ 17 w 26"/>
                  <a:gd name="T11" fmla="*/ 30 h 30"/>
                  <a:gd name="T12" fmla="*/ 26 w 26"/>
                  <a:gd name="T13" fmla="*/ 22 h 30"/>
                  <a:gd name="T14" fmla="*/ 0 60000 65536"/>
                  <a:gd name="T15" fmla="*/ 0 60000 65536"/>
                  <a:gd name="T16" fmla="*/ 0 60000 65536"/>
                  <a:gd name="T17" fmla="*/ 0 60000 65536"/>
                  <a:gd name="T18" fmla="*/ 0 60000 65536"/>
                  <a:gd name="T19" fmla="*/ 0 60000 65536"/>
                  <a:gd name="T20" fmla="*/ 0 60000 65536"/>
                  <a:gd name="T21" fmla="*/ 0 w 26"/>
                  <a:gd name="T22" fmla="*/ 0 h 30"/>
                  <a:gd name="T23" fmla="*/ 26 w 26"/>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30">
                    <a:moveTo>
                      <a:pt x="26" y="22"/>
                    </a:moveTo>
                    <a:lnTo>
                      <a:pt x="26" y="22"/>
                    </a:lnTo>
                    <a:lnTo>
                      <a:pt x="9" y="0"/>
                    </a:lnTo>
                    <a:lnTo>
                      <a:pt x="0" y="7"/>
                    </a:lnTo>
                    <a:lnTo>
                      <a:pt x="17" y="29"/>
                    </a:lnTo>
                    <a:lnTo>
                      <a:pt x="17" y="30"/>
                    </a:lnTo>
                    <a:lnTo>
                      <a:pt x="26" y="22"/>
                    </a:lnTo>
                    <a:close/>
                  </a:path>
                </a:pathLst>
              </a:custGeom>
              <a:solidFill>
                <a:srgbClr val="1F1A17"/>
              </a:solidFill>
              <a:ln w="9525">
                <a:noFill/>
                <a:round/>
                <a:headEnd/>
                <a:tailEnd/>
              </a:ln>
            </p:spPr>
            <p:txBody>
              <a:bodyPr/>
              <a:lstStyle/>
              <a:p>
                <a:endParaRPr lang="ru-RU"/>
              </a:p>
            </p:txBody>
          </p:sp>
          <p:sp>
            <p:nvSpPr>
              <p:cNvPr id="1149" name="Freeform 110"/>
              <p:cNvSpPr>
                <a:spLocks/>
              </p:cNvSpPr>
              <p:nvPr/>
            </p:nvSpPr>
            <p:spPr bwMode="auto">
              <a:xfrm>
                <a:off x="2311" y="2261"/>
                <a:ext cx="25" cy="29"/>
              </a:xfrm>
              <a:custGeom>
                <a:avLst/>
                <a:gdLst>
                  <a:gd name="T0" fmla="*/ 25 w 25"/>
                  <a:gd name="T1" fmla="*/ 22 h 29"/>
                  <a:gd name="T2" fmla="*/ 25 w 25"/>
                  <a:gd name="T3" fmla="*/ 22 h 29"/>
                  <a:gd name="T4" fmla="*/ 9 w 25"/>
                  <a:gd name="T5" fmla="*/ 0 h 29"/>
                  <a:gd name="T6" fmla="*/ 0 w 25"/>
                  <a:gd name="T7" fmla="*/ 8 h 29"/>
                  <a:gd name="T8" fmla="*/ 16 w 25"/>
                  <a:gd name="T9" fmla="*/ 28 h 29"/>
                  <a:gd name="T10" fmla="*/ 16 w 25"/>
                  <a:gd name="T11" fmla="*/ 29 h 29"/>
                  <a:gd name="T12" fmla="*/ 25 w 25"/>
                  <a:gd name="T13" fmla="*/ 22 h 29"/>
                  <a:gd name="T14" fmla="*/ 0 60000 65536"/>
                  <a:gd name="T15" fmla="*/ 0 60000 65536"/>
                  <a:gd name="T16" fmla="*/ 0 60000 65536"/>
                  <a:gd name="T17" fmla="*/ 0 60000 65536"/>
                  <a:gd name="T18" fmla="*/ 0 60000 65536"/>
                  <a:gd name="T19" fmla="*/ 0 60000 65536"/>
                  <a:gd name="T20" fmla="*/ 0 60000 65536"/>
                  <a:gd name="T21" fmla="*/ 0 w 25"/>
                  <a:gd name="T22" fmla="*/ 0 h 29"/>
                  <a:gd name="T23" fmla="*/ 25 w 2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9">
                    <a:moveTo>
                      <a:pt x="25" y="22"/>
                    </a:moveTo>
                    <a:lnTo>
                      <a:pt x="25" y="22"/>
                    </a:lnTo>
                    <a:lnTo>
                      <a:pt x="9" y="0"/>
                    </a:lnTo>
                    <a:lnTo>
                      <a:pt x="0" y="8"/>
                    </a:lnTo>
                    <a:lnTo>
                      <a:pt x="16" y="28"/>
                    </a:lnTo>
                    <a:lnTo>
                      <a:pt x="16" y="29"/>
                    </a:lnTo>
                    <a:lnTo>
                      <a:pt x="25" y="22"/>
                    </a:lnTo>
                    <a:close/>
                  </a:path>
                </a:pathLst>
              </a:custGeom>
              <a:solidFill>
                <a:srgbClr val="1F1A17"/>
              </a:solidFill>
              <a:ln w="9525">
                <a:noFill/>
                <a:round/>
                <a:headEnd/>
                <a:tailEnd/>
              </a:ln>
            </p:spPr>
            <p:txBody>
              <a:bodyPr/>
              <a:lstStyle/>
              <a:p>
                <a:endParaRPr lang="ru-RU"/>
              </a:p>
            </p:txBody>
          </p:sp>
          <p:sp>
            <p:nvSpPr>
              <p:cNvPr id="1150" name="Freeform 111"/>
              <p:cNvSpPr>
                <a:spLocks/>
              </p:cNvSpPr>
              <p:nvPr/>
            </p:nvSpPr>
            <p:spPr bwMode="auto">
              <a:xfrm>
                <a:off x="2327" y="2283"/>
                <a:ext cx="28" cy="28"/>
              </a:xfrm>
              <a:custGeom>
                <a:avLst/>
                <a:gdLst>
                  <a:gd name="T0" fmla="*/ 28 w 28"/>
                  <a:gd name="T1" fmla="*/ 20 h 28"/>
                  <a:gd name="T2" fmla="*/ 28 w 28"/>
                  <a:gd name="T3" fmla="*/ 20 h 28"/>
                  <a:gd name="T4" fmla="*/ 9 w 28"/>
                  <a:gd name="T5" fmla="*/ 0 h 28"/>
                  <a:gd name="T6" fmla="*/ 0 w 28"/>
                  <a:gd name="T7" fmla="*/ 7 h 28"/>
                  <a:gd name="T8" fmla="*/ 19 w 28"/>
                  <a:gd name="T9" fmla="*/ 28 h 28"/>
                  <a:gd name="T10" fmla="*/ 19 w 28"/>
                  <a:gd name="T11" fmla="*/ 28 h 28"/>
                  <a:gd name="T12" fmla="*/ 28 w 28"/>
                  <a:gd name="T13" fmla="*/ 20 h 28"/>
                  <a:gd name="T14" fmla="*/ 0 60000 65536"/>
                  <a:gd name="T15" fmla="*/ 0 60000 65536"/>
                  <a:gd name="T16" fmla="*/ 0 60000 65536"/>
                  <a:gd name="T17" fmla="*/ 0 60000 65536"/>
                  <a:gd name="T18" fmla="*/ 0 60000 65536"/>
                  <a:gd name="T19" fmla="*/ 0 60000 65536"/>
                  <a:gd name="T20" fmla="*/ 0 60000 65536"/>
                  <a:gd name="T21" fmla="*/ 0 w 28"/>
                  <a:gd name="T22" fmla="*/ 0 h 28"/>
                  <a:gd name="T23" fmla="*/ 28 w 28"/>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8">
                    <a:moveTo>
                      <a:pt x="28" y="20"/>
                    </a:moveTo>
                    <a:lnTo>
                      <a:pt x="28" y="20"/>
                    </a:lnTo>
                    <a:lnTo>
                      <a:pt x="9" y="0"/>
                    </a:lnTo>
                    <a:lnTo>
                      <a:pt x="0" y="7"/>
                    </a:lnTo>
                    <a:lnTo>
                      <a:pt x="19" y="28"/>
                    </a:lnTo>
                    <a:lnTo>
                      <a:pt x="28" y="20"/>
                    </a:lnTo>
                    <a:close/>
                  </a:path>
                </a:pathLst>
              </a:custGeom>
              <a:solidFill>
                <a:srgbClr val="1F1A17"/>
              </a:solidFill>
              <a:ln w="9525">
                <a:noFill/>
                <a:round/>
                <a:headEnd/>
                <a:tailEnd/>
              </a:ln>
            </p:spPr>
            <p:txBody>
              <a:bodyPr/>
              <a:lstStyle/>
              <a:p>
                <a:endParaRPr lang="ru-RU"/>
              </a:p>
            </p:txBody>
          </p:sp>
          <p:sp>
            <p:nvSpPr>
              <p:cNvPr id="1151" name="Freeform 112"/>
              <p:cNvSpPr>
                <a:spLocks/>
              </p:cNvSpPr>
              <p:nvPr/>
            </p:nvSpPr>
            <p:spPr bwMode="auto">
              <a:xfrm>
                <a:off x="2346" y="2303"/>
                <a:ext cx="26" cy="28"/>
              </a:xfrm>
              <a:custGeom>
                <a:avLst/>
                <a:gdLst>
                  <a:gd name="T0" fmla="*/ 26 w 26"/>
                  <a:gd name="T1" fmla="*/ 20 h 28"/>
                  <a:gd name="T2" fmla="*/ 26 w 26"/>
                  <a:gd name="T3" fmla="*/ 20 h 28"/>
                  <a:gd name="T4" fmla="*/ 9 w 26"/>
                  <a:gd name="T5" fmla="*/ 0 h 28"/>
                  <a:gd name="T6" fmla="*/ 0 w 26"/>
                  <a:gd name="T7" fmla="*/ 8 h 28"/>
                  <a:gd name="T8" fmla="*/ 19 w 26"/>
                  <a:gd name="T9" fmla="*/ 28 h 28"/>
                  <a:gd name="T10" fmla="*/ 19 w 26"/>
                  <a:gd name="T11" fmla="*/ 28 h 28"/>
                  <a:gd name="T12" fmla="*/ 26 w 26"/>
                  <a:gd name="T13" fmla="*/ 20 h 28"/>
                  <a:gd name="T14" fmla="*/ 0 60000 65536"/>
                  <a:gd name="T15" fmla="*/ 0 60000 65536"/>
                  <a:gd name="T16" fmla="*/ 0 60000 65536"/>
                  <a:gd name="T17" fmla="*/ 0 60000 65536"/>
                  <a:gd name="T18" fmla="*/ 0 60000 65536"/>
                  <a:gd name="T19" fmla="*/ 0 60000 65536"/>
                  <a:gd name="T20" fmla="*/ 0 60000 65536"/>
                  <a:gd name="T21" fmla="*/ 0 w 26"/>
                  <a:gd name="T22" fmla="*/ 0 h 28"/>
                  <a:gd name="T23" fmla="*/ 26 w 26"/>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28">
                    <a:moveTo>
                      <a:pt x="26" y="20"/>
                    </a:moveTo>
                    <a:lnTo>
                      <a:pt x="26" y="20"/>
                    </a:lnTo>
                    <a:lnTo>
                      <a:pt x="9" y="0"/>
                    </a:lnTo>
                    <a:lnTo>
                      <a:pt x="0" y="8"/>
                    </a:lnTo>
                    <a:lnTo>
                      <a:pt x="19" y="28"/>
                    </a:lnTo>
                    <a:lnTo>
                      <a:pt x="26" y="20"/>
                    </a:lnTo>
                    <a:close/>
                  </a:path>
                </a:pathLst>
              </a:custGeom>
              <a:solidFill>
                <a:srgbClr val="1F1A17"/>
              </a:solidFill>
              <a:ln w="9525">
                <a:noFill/>
                <a:round/>
                <a:headEnd/>
                <a:tailEnd/>
              </a:ln>
            </p:spPr>
            <p:txBody>
              <a:bodyPr/>
              <a:lstStyle/>
              <a:p>
                <a:endParaRPr lang="ru-RU"/>
              </a:p>
            </p:txBody>
          </p:sp>
          <p:sp>
            <p:nvSpPr>
              <p:cNvPr id="1152" name="Freeform 113"/>
              <p:cNvSpPr>
                <a:spLocks/>
              </p:cNvSpPr>
              <p:nvPr/>
            </p:nvSpPr>
            <p:spPr bwMode="auto">
              <a:xfrm>
                <a:off x="2365" y="2323"/>
                <a:ext cx="28" cy="27"/>
              </a:xfrm>
              <a:custGeom>
                <a:avLst/>
                <a:gdLst>
                  <a:gd name="T0" fmla="*/ 26 w 28"/>
                  <a:gd name="T1" fmla="*/ 19 h 27"/>
                  <a:gd name="T2" fmla="*/ 28 w 28"/>
                  <a:gd name="T3" fmla="*/ 19 h 27"/>
                  <a:gd name="T4" fmla="*/ 7 w 28"/>
                  <a:gd name="T5" fmla="*/ 0 h 27"/>
                  <a:gd name="T6" fmla="*/ 0 w 28"/>
                  <a:gd name="T7" fmla="*/ 8 h 27"/>
                  <a:gd name="T8" fmla="*/ 19 w 28"/>
                  <a:gd name="T9" fmla="*/ 27 h 27"/>
                  <a:gd name="T10" fmla="*/ 19 w 28"/>
                  <a:gd name="T11" fmla="*/ 27 h 27"/>
                  <a:gd name="T12" fmla="*/ 26 w 28"/>
                  <a:gd name="T13" fmla="*/ 19 h 27"/>
                  <a:gd name="T14" fmla="*/ 0 60000 65536"/>
                  <a:gd name="T15" fmla="*/ 0 60000 65536"/>
                  <a:gd name="T16" fmla="*/ 0 60000 65536"/>
                  <a:gd name="T17" fmla="*/ 0 60000 65536"/>
                  <a:gd name="T18" fmla="*/ 0 60000 65536"/>
                  <a:gd name="T19" fmla="*/ 0 60000 65536"/>
                  <a:gd name="T20" fmla="*/ 0 60000 65536"/>
                  <a:gd name="T21" fmla="*/ 0 w 28"/>
                  <a:gd name="T22" fmla="*/ 0 h 27"/>
                  <a:gd name="T23" fmla="*/ 28 w 2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7">
                    <a:moveTo>
                      <a:pt x="26" y="19"/>
                    </a:moveTo>
                    <a:lnTo>
                      <a:pt x="28" y="19"/>
                    </a:lnTo>
                    <a:lnTo>
                      <a:pt x="7" y="0"/>
                    </a:lnTo>
                    <a:lnTo>
                      <a:pt x="0" y="8"/>
                    </a:lnTo>
                    <a:lnTo>
                      <a:pt x="19" y="27"/>
                    </a:lnTo>
                    <a:lnTo>
                      <a:pt x="26" y="19"/>
                    </a:lnTo>
                    <a:close/>
                  </a:path>
                </a:pathLst>
              </a:custGeom>
              <a:solidFill>
                <a:srgbClr val="1F1A17"/>
              </a:solidFill>
              <a:ln w="9525">
                <a:noFill/>
                <a:round/>
                <a:headEnd/>
                <a:tailEnd/>
              </a:ln>
            </p:spPr>
            <p:txBody>
              <a:bodyPr/>
              <a:lstStyle/>
              <a:p>
                <a:endParaRPr lang="ru-RU"/>
              </a:p>
            </p:txBody>
          </p:sp>
          <p:sp>
            <p:nvSpPr>
              <p:cNvPr id="1153" name="Freeform 114"/>
              <p:cNvSpPr>
                <a:spLocks/>
              </p:cNvSpPr>
              <p:nvPr/>
            </p:nvSpPr>
            <p:spPr bwMode="auto">
              <a:xfrm>
                <a:off x="2384" y="2342"/>
                <a:ext cx="29" cy="27"/>
              </a:xfrm>
              <a:custGeom>
                <a:avLst/>
                <a:gdLst>
                  <a:gd name="T0" fmla="*/ 29 w 29"/>
                  <a:gd name="T1" fmla="*/ 18 h 27"/>
                  <a:gd name="T2" fmla="*/ 29 w 29"/>
                  <a:gd name="T3" fmla="*/ 18 h 27"/>
                  <a:gd name="T4" fmla="*/ 7 w 29"/>
                  <a:gd name="T5" fmla="*/ 0 h 27"/>
                  <a:gd name="T6" fmla="*/ 0 w 29"/>
                  <a:gd name="T7" fmla="*/ 8 h 27"/>
                  <a:gd name="T8" fmla="*/ 21 w 29"/>
                  <a:gd name="T9" fmla="*/ 27 h 27"/>
                  <a:gd name="T10" fmla="*/ 21 w 29"/>
                  <a:gd name="T11" fmla="*/ 27 h 27"/>
                  <a:gd name="T12" fmla="*/ 29 w 29"/>
                  <a:gd name="T13" fmla="*/ 18 h 27"/>
                  <a:gd name="T14" fmla="*/ 0 60000 65536"/>
                  <a:gd name="T15" fmla="*/ 0 60000 65536"/>
                  <a:gd name="T16" fmla="*/ 0 60000 65536"/>
                  <a:gd name="T17" fmla="*/ 0 60000 65536"/>
                  <a:gd name="T18" fmla="*/ 0 60000 65536"/>
                  <a:gd name="T19" fmla="*/ 0 60000 65536"/>
                  <a:gd name="T20" fmla="*/ 0 60000 65536"/>
                  <a:gd name="T21" fmla="*/ 0 w 29"/>
                  <a:gd name="T22" fmla="*/ 0 h 27"/>
                  <a:gd name="T23" fmla="*/ 29 w 29"/>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7">
                    <a:moveTo>
                      <a:pt x="29" y="18"/>
                    </a:moveTo>
                    <a:lnTo>
                      <a:pt x="29" y="18"/>
                    </a:lnTo>
                    <a:lnTo>
                      <a:pt x="7" y="0"/>
                    </a:lnTo>
                    <a:lnTo>
                      <a:pt x="0" y="8"/>
                    </a:lnTo>
                    <a:lnTo>
                      <a:pt x="21" y="27"/>
                    </a:lnTo>
                    <a:lnTo>
                      <a:pt x="29" y="18"/>
                    </a:lnTo>
                    <a:close/>
                  </a:path>
                </a:pathLst>
              </a:custGeom>
              <a:solidFill>
                <a:srgbClr val="1F1A17"/>
              </a:solidFill>
              <a:ln w="9525">
                <a:noFill/>
                <a:round/>
                <a:headEnd/>
                <a:tailEnd/>
              </a:ln>
            </p:spPr>
            <p:txBody>
              <a:bodyPr/>
              <a:lstStyle/>
              <a:p>
                <a:endParaRPr lang="ru-RU"/>
              </a:p>
            </p:txBody>
          </p:sp>
          <p:sp>
            <p:nvSpPr>
              <p:cNvPr id="1154" name="Freeform 115"/>
              <p:cNvSpPr>
                <a:spLocks/>
              </p:cNvSpPr>
              <p:nvPr/>
            </p:nvSpPr>
            <p:spPr bwMode="auto">
              <a:xfrm>
                <a:off x="2405" y="2360"/>
                <a:ext cx="29" cy="25"/>
              </a:xfrm>
              <a:custGeom>
                <a:avLst/>
                <a:gdLst>
                  <a:gd name="T0" fmla="*/ 29 w 29"/>
                  <a:gd name="T1" fmla="*/ 16 h 25"/>
                  <a:gd name="T2" fmla="*/ 29 w 29"/>
                  <a:gd name="T3" fmla="*/ 16 h 25"/>
                  <a:gd name="T4" fmla="*/ 8 w 29"/>
                  <a:gd name="T5" fmla="*/ 0 h 25"/>
                  <a:gd name="T6" fmla="*/ 0 w 29"/>
                  <a:gd name="T7" fmla="*/ 9 h 25"/>
                  <a:gd name="T8" fmla="*/ 22 w 29"/>
                  <a:gd name="T9" fmla="*/ 25 h 25"/>
                  <a:gd name="T10" fmla="*/ 22 w 29"/>
                  <a:gd name="T11" fmla="*/ 25 h 25"/>
                  <a:gd name="T12" fmla="*/ 29 w 29"/>
                  <a:gd name="T13" fmla="*/ 16 h 25"/>
                  <a:gd name="T14" fmla="*/ 0 60000 65536"/>
                  <a:gd name="T15" fmla="*/ 0 60000 65536"/>
                  <a:gd name="T16" fmla="*/ 0 60000 65536"/>
                  <a:gd name="T17" fmla="*/ 0 60000 65536"/>
                  <a:gd name="T18" fmla="*/ 0 60000 65536"/>
                  <a:gd name="T19" fmla="*/ 0 60000 65536"/>
                  <a:gd name="T20" fmla="*/ 0 60000 65536"/>
                  <a:gd name="T21" fmla="*/ 0 w 29"/>
                  <a:gd name="T22" fmla="*/ 0 h 25"/>
                  <a:gd name="T23" fmla="*/ 29 w 29"/>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5">
                    <a:moveTo>
                      <a:pt x="29" y="16"/>
                    </a:moveTo>
                    <a:lnTo>
                      <a:pt x="29" y="16"/>
                    </a:lnTo>
                    <a:lnTo>
                      <a:pt x="8" y="0"/>
                    </a:lnTo>
                    <a:lnTo>
                      <a:pt x="0" y="9"/>
                    </a:lnTo>
                    <a:lnTo>
                      <a:pt x="22" y="25"/>
                    </a:lnTo>
                    <a:lnTo>
                      <a:pt x="29" y="16"/>
                    </a:lnTo>
                    <a:close/>
                  </a:path>
                </a:pathLst>
              </a:custGeom>
              <a:solidFill>
                <a:srgbClr val="1F1A17"/>
              </a:solidFill>
              <a:ln w="9525">
                <a:noFill/>
                <a:round/>
                <a:headEnd/>
                <a:tailEnd/>
              </a:ln>
            </p:spPr>
            <p:txBody>
              <a:bodyPr/>
              <a:lstStyle/>
              <a:p>
                <a:endParaRPr lang="ru-RU"/>
              </a:p>
            </p:txBody>
          </p:sp>
          <p:sp>
            <p:nvSpPr>
              <p:cNvPr id="1155" name="Freeform 116"/>
              <p:cNvSpPr>
                <a:spLocks/>
              </p:cNvSpPr>
              <p:nvPr/>
            </p:nvSpPr>
            <p:spPr bwMode="auto">
              <a:xfrm>
                <a:off x="2427" y="2376"/>
                <a:ext cx="29" cy="27"/>
              </a:xfrm>
              <a:custGeom>
                <a:avLst/>
                <a:gdLst>
                  <a:gd name="T0" fmla="*/ 29 w 29"/>
                  <a:gd name="T1" fmla="*/ 17 h 27"/>
                  <a:gd name="T2" fmla="*/ 29 w 29"/>
                  <a:gd name="T3" fmla="*/ 18 h 27"/>
                  <a:gd name="T4" fmla="*/ 7 w 29"/>
                  <a:gd name="T5" fmla="*/ 0 h 27"/>
                  <a:gd name="T6" fmla="*/ 0 w 29"/>
                  <a:gd name="T7" fmla="*/ 9 h 27"/>
                  <a:gd name="T8" fmla="*/ 21 w 29"/>
                  <a:gd name="T9" fmla="*/ 27 h 27"/>
                  <a:gd name="T10" fmla="*/ 22 w 29"/>
                  <a:gd name="T11" fmla="*/ 27 h 27"/>
                  <a:gd name="T12" fmla="*/ 29 w 29"/>
                  <a:gd name="T13" fmla="*/ 17 h 27"/>
                  <a:gd name="T14" fmla="*/ 0 60000 65536"/>
                  <a:gd name="T15" fmla="*/ 0 60000 65536"/>
                  <a:gd name="T16" fmla="*/ 0 60000 65536"/>
                  <a:gd name="T17" fmla="*/ 0 60000 65536"/>
                  <a:gd name="T18" fmla="*/ 0 60000 65536"/>
                  <a:gd name="T19" fmla="*/ 0 60000 65536"/>
                  <a:gd name="T20" fmla="*/ 0 60000 65536"/>
                  <a:gd name="T21" fmla="*/ 0 w 29"/>
                  <a:gd name="T22" fmla="*/ 0 h 27"/>
                  <a:gd name="T23" fmla="*/ 29 w 29"/>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7">
                    <a:moveTo>
                      <a:pt x="29" y="17"/>
                    </a:moveTo>
                    <a:lnTo>
                      <a:pt x="29" y="18"/>
                    </a:lnTo>
                    <a:lnTo>
                      <a:pt x="7" y="0"/>
                    </a:lnTo>
                    <a:lnTo>
                      <a:pt x="0" y="9"/>
                    </a:lnTo>
                    <a:lnTo>
                      <a:pt x="21" y="27"/>
                    </a:lnTo>
                    <a:lnTo>
                      <a:pt x="22" y="27"/>
                    </a:lnTo>
                    <a:lnTo>
                      <a:pt x="29" y="17"/>
                    </a:lnTo>
                    <a:close/>
                  </a:path>
                </a:pathLst>
              </a:custGeom>
              <a:solidFill>
                <a:srgbClr val="1F1A17"/>
              </a:solidFill>
              <a:ln w="9525">
                <a:noFill/>
                <a:round/>
                <a:headEnd/>
                <a:tailEnd/>
              </a:ln>
            </p:spPr>
            <p:txBody>
              <a:bodyPr/>
              <a:lstStyle/>
              <a:p>
                <a:endParaRPr lang="ru-RU"/>
              </a:p>
            </p:txBody>
          </p:sp>
          <p:sp>
            <p:nvSpPr>
              <p:cNvPr id="1156" name="Freeform 117"/>
              <p:cNvSpPr>
                <a:spLocks/>
              </p:cNvSpPr>
              <p:nvPr/>
            </p:nvSpPr>
            <p:spPr bwMode="auto">
              <a:xfrm>
                <a:off x="2449" y="2393"/>
                <a:ext cx="29" cy="25"/>
              </a:xfrm>
              <a:custGeom>
                <a:avLst/>
                <a:gdLst>
                  <a:gd name="T0" fmla="*/ 28 w 29"/>
                  <a:gd name="T1" fmla="*/ 15 h 25"/>
                  <a:gd name="T2" fmla="*/ 29 w 29"/>
                  <a:gd name="T3" fmla="*/ 16 h 25"/>
                  <a:gd name="T4" fmla="*/ 7 w 29"/>
                  <a:gd name="T5" fmla="*/ 0 h 25"/>
                  <a:gd name="T6" fmla="*/ 0 w 29"/>
                  <a:gd name="T7" fmla="*/ 10 h 25"/>
                  <a:gd name="T8" fmla="*/ 23 w 29"/>
                  <a:gd name="T9" fmla="*/ 25 h 25"/>
                  <a:gd name="T10" fmla="*/ 23 w 29"/>
                  <a:gd name="T11" fmla="*/ 25 h 25"/>
                  <a:gd name="T12" fmla="*/ 28 w 29"/>
                  <a:gd name="T13" fmla="*/ 15 h 25"/>
                  <a:gd name="T14" fmla="*/ 0 60000 65536"/>
                  <a:gd name="T15" fmla="*/ 0 60000 65536"/>
                  <a:gd name="T16" fmla="*/ 0 60000 65536"/>
                  <a:gd name="T17" fmla="*/ 0 60000 65536"/>
                  <a:gd name="T18" fmla="*/ 0 60000 65536"/>
                  <a:gd name="T19" fmla="*/ 0 60000 65536"/>
                  <a:gd name="T20" fmla="*/ 0 60000 65536"/>
                  <a:gd name="T21" fmla="*/ 0 w 29"/>
                  <a:gd name="T22" fmla="*/ 0 h 25"/>
                  <a:gd name="T23" fmla="*/ 29 w 29"/>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5">
                    <a:moveTo>
                      <a:pt x="28" y="15"/>
                    </a:moveTo>
                    <a:lnTo>
                      <a:pt x="29" y="16"/>
                    </a:lnTo>
                    <a:lnTo>
                      <a:pt x="7" y="0"/>
                    </a:lnTo>
                    <a:lnTo>
                      <a:pt x="0" y="10"/>
                    </a:lnTo>
                    <a:lnTo>
                      <a:pt x="23" y="25"/>
                    </a:lnTo>
                    <a:lnTo>
                      <a:pt x="28" y="15"/>
                    </a:lnTo>
                    <a:close/>
                  </a:path>
                </a:pathLst>
              </a:custGeom>
              <a:solidFill>
                <a:srgbClr val="1F1A17"/>
              </a:solidFill>
              <a:ln w="9525">
                <a:noFill/>
                <a:round/>
                <a:headEnd/>
                <a:tailEnd/>
              </a:ln>
            </p:spPr>
            <p:txBody>
              <a:bodyPr/>
              <a:lstStyle/>
              <a:p>
                <a:endParaRPr lang="ru-RU"/>
              </a:p>
            </p:txBody>
          </p:sp>
          <p:sp>
            <p:nvSpPr>
              <p:cNvPr id="1157" name="Freeform 118"/>
              <p:cNvSpPr>
                <a:spLocks/>
              </p:cNvSpPr>
              <p:nvPr/>
            </p:nvSpPr>
            <p:spPr bwMode="auto">
              <a:xfrm>
                <a:off x="2472" y="2408"/>
                <a:ext cx="29" cy="24"/>
              </a:xfrm>
              <a:custGeom>
                <a:avLst/>
                <a:gdLst>
                  <a:gd name="T0" fmla="*/ 29 w 29"/>
                  <a:gd name="T1" fmla="*/ 14 h 24"/>
                  <a:gd name="T2" fmla="*/ 29 w 29"/>
                  <a:gd name="T3" fmla="*/ 14 h 24"/>
                  <a:gd name="T4" fmla="*/ 5 w 29"/>
                  <a:gd name="T5" fmla="*/ 0 h 24"/>
                  <a:gd name="T6" fmla="*/ 0 w 29"/>
                  <a:gd name="T7" fmla="*/ 10 h 24"/>
                  <a:gd name="T8" fmla="*/ 23 w 29"/>
                  <a:gd name="T9" fmla="*/ 24 h 24"/>
                  <a:gd name="T10" fmla="*/ 23 w 29"/>
                  <a:gd name="T11" fmla="*/ 24 h 24"/>
                  <a:gd name="T12" fmla="*/ 29 w 29"/>
                  <a:gd name="T13" fmla="*/ 14 h 24"/>
                  <a:gd name="T14" fmla="*/ 0 60000 65536"/>
                  <a:gd name="T15" fmla="*/ 0 60000 65536"/>
                  <a:gd name="T16" fmla="*/ 0 60000 65536"/>
                  <a:gd name="T17" fmla="*/ 0 60000 65536"/>
                  <a:gd name="T18" fmla="*/ 0 60000 65536"/>
                  <a:gd name="T19" fmla="*/ 0 60000 65536"/>
                  <a:gd name="T20" fmla="*/ 0 60000 65536"/>
                  <a:gd name="T21" fmla="*/ 0 w 29"/>
                  <a:gd name="T22" fmla="*/ 0 h 24"/>
                  <a:gd name="T23" fmla="*/ 29 w 29"/>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4">
                    <a:moveTo>
                      <a:pt x="29" y="14"/>
                    </a:moveTo>
                    <a:lnTo>
                      <a:pt x="29" y="14"/>
                    </a:lnTo>
                    <a:lnTo>
                      <a:pt x="5" y="0"/>
                    </a:lnTo>
                    <a:lnTo>
                      <a:pt x="0" y="10"/>
                    </a:lnTo>
                    <a:lnTo>
                      <a:pt x="23" y="24"/>
                    </a:lnTo>
                    <a:lnTo>
                      <a:pt x="29" y="14"/>
                    </a:lnTo>
                    <a:close/>
                  </a:path>
                </a:pathLst>
              </a:custGeom>
              <a:solidFill>
                <a:srgbClr val="1F1A17"/>
              </a:solidFill>
              <a:ln w="9525">
                <a:noFill/>
                <a:round/>
                <a:headEnd/>
                <a:tailEnd/>
              </a:ln>
            </p:spPr>
            <p:txBody>
              <a:bodyPr/>
              <a:lstStyle/>
              <a:p>
                <a:endParaRPr lang="ru-RU"/>
              </a:p>
            </p:txBody>
          </p:sp>
          <p:sp>
            <p:nvSpPr>
              <p:cNvPr id="1158" name="Freeform 119"/>
              <p:cNvSpPr>
                <a:spLocks/>
              </p:cNvSpPr>
              <p:nvPr/>
            </p:nvSpPr>
            <p:spPr bwMode="auto">
              <a:xfrm>
                <a:off x="2495" y="2422"/>
                <a:ext cx="30" cy="24"/>
              </a:xfrm>
              <a:custGeom>
                <a:avLst/>
                <a:gdLst>
                  <a:gd name="T0" fmla="*/ 29 w 30"/>
                  <a:gd name="T1" fmla="*/ 13 h 24"/>
                  <a:gd name="T2" fmla="*/ 30 w 30"/>
                  <a:gd name="T3" fmla="*/ 13 h 24"/>
                  <a:gd name="T4" fmla="*/ 6 w 30"/>
                  <a:gd name="T5" fmla="*/ 0 h 24"/>
                  <a:gd name="T6" fmla="*/ 0 w 30"/>
                  <a:gd name="T7" fmla="*/ 10 h 24"/>
                  <a:gd name="T8" fmla="*/ 24 w 30"/>
                  <a:gd name="T9" fmla="*/ 24 h 24"/>
                  <a:gd name="T10" fmla="*/ 24 w 30"/>
                  <a:gd name="T11" fmla="*/ 24 h 24"/>
                  <a:gd name="T12" fmla="*/ 29 w 30"/>
                  <a:gd name="T13" fmla="*/ 13 h 24"/>
                  <a:gd name="T14" fmla="*/ 0 60000 65536"/>
                  <a:gd name="T15" fmla="*/ 0 60000 65536"/>
                  <a:gd name="T16" fmla="*/ 0 60000 65536"/>
                  <a:gd name="T17" fmla="*/ 0 60000 65536"/>
                  <a:gd name="T18" fmla="*/ 0 60000 65536"/>
                  <a:gd name="T19" fmla="*/ 0 60000 65536"/>
                  <a:gd name="T20" fmla="*/ 0 60000 65536"/>
                  <a:gd name="T21" fmla="*/ 0 w 30"/>
                  <a:gd name="T22" fmla="*/ 0 h 24"/>
                  <a:gd name="T23" fmla="*/ 30 w 30"/>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4">
                    <a:moveTo>
                      <a:pt x="29" y="13"/>
                    </a:moveTo>
                    <a:lnTo>
                      <a:pt x="30" y="13"/>
                    </a:lnTo>
                    <a:lnTo>
                      <a:pt x="6" y="0"/>
                    </a:lnTo>
                    <a:lnTo>
                      <a:pt x="0" y="10"/>
                    </a:lnTo>
                    <a:lnTo>
                      <a:pt x="24" y="24"/>
                    </a:lnTo>
                    <a:lnTo>
                      <a:pt x="29" y="13"/>
                    </a:lnTo>
                    <a:close/>
                  </a:path>
                </a:pathLst>
              </a:custGeom>
              <a:solidFill>
                <a:srgbClr val="1F1A17"/>
              </a:solidFill>
              <a:ln w="9525">
                <a:noFill/>
                <a:round/>
                <a:headEnd/>
                <a:tailEnd/>
              </a:ln>
            </p:spPr>
            <p:txBody>
              <a:bodyPr/>
              <a:lstStyle/>
              <a:p>
                <a:endParaRPr lang="ru-RU"/>
              </a:p>
            </p:txBody>
          </p:sp>
          <p:sp>
            <p:nvSpPr>
              <p:cNvPr id="1159" name="Freeform 120"/>
              <p:cNvSpPr>
                <a:spLocks/>
              </p:cNvSpPr>
              <p:nvPr/>
            </p:nvSpPr>
            <p:spPr bwMode="auto">
              <a:xfrm>
                <a:off x="2519" y="2435"/>
                <a:ext cx="30" cy="23"/>
              </a:xfrm>
              <a:custGeom>
                <a:avLst/>
                <a:gdLst>
                  <a:gd name="T0" fmla="*/ 30 w 30"/>
                  <a:gd name="T1" fmla="*/ 13 h 23"/>
                  <a:gd name="T2" fmla="*/ 30 w 30"/>
                  <a:gd name="T3" fmla="*/ 13 h 23"/>
                  <a:gd name="T4" fmla="*/ 5 w 30"/>
                  <a:gd name="T5" fmla="*/ 0 h 23"/>
                  <a:gd name="T6" fmla="*/ 0 w 30"/>
                  <a:gd name="T7" fmla="*/ 11 h 23"/>
                  <a:gd name="T8" fmla="*/ 25 w 30"/>
                  <a:gd name="T9" fmla="*/ 23 h 23"/>
                  <a:gd name="T10" fmla="*/ 25 w 30"/>
                  <a:gd name="T11" fmla="*/ 23 h 23"/>
                  <a:gd name="T12" fmla="*/ 30 w 30"/>
                  <a:gd name="T13" fmla="*/ 13 h 23"/>
                  <a:gd name="T14" fmla="*/ 0 60000 65536"/>
                  <a:gd name="T15" fmla="*/ 0 60000 65536"/>
                  <a:gd name="T16" fmla="*/ 0 60000 65536"/>
                  <a:gd name="T17" fmla="*/ 0 60000 65536"/>
                  <a:gd name="T18" fmla="*/ 0 60000 65536"/>
                  <a:gd name="T19" fmla="*/ 0 60000 65536"/>
                  <a:gd name="T20" fmla="*/ 0 60000 65536"/>
                  <a:gd name="T21" fmla="*/ 0 w 30"/>
                  <a:gd name="T22" fmla="*/ 0 h 23"/>
                  <a:gd name="T23" fmla="*/ 30 w 30"/>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3">
                    <a:moveTo>
                      <a:pt x="30" y="13"/>
                    </a:moveTo>
                    <a:lnTo>
                      <a:pt x="30" y="13"/>
                    </a:lnTo>
                    <a:lnTo>
                      <a:pt x="5" y="0"/>
                    </a:lnTo>
                    <a:lnTo>
                      <a:pt x="0" y="11"/>
                    </a:lnTo>
                    <a:lnTo>
                      <a:pt x="25" y="23"/>
                    </a:lnTo>
                    <a:lnTo>
                      <a:pt x="30" y="13"/>
                    </a:lnTo>
                    <a:close/>
                  </a:path>
                </a:pathLst>
              </a:custGeom>
              <a:solidFill>
                <a:srgbClr val="1F1A17"/>
              </a:solidFill>
              <a:ln w="9525">
                <a:noFill/>
                <a:round/>
                <a:headEnd/>
                <a:tailEnd/>
              </a:ln>
            </p:spPr>
            <p:txBody>
              <a:bodyPr/>
              <a:lstStyle/>
              <a:p>
                <a:endParaRPr lang="ru-RU"/>
              </a:p>
            </p:txBody>
          </p:sp>
          <p:sp>
            <p:nvSpPr>
              <p:cNvPr id="1160" name="Freeform 121"/>
              <p:cNvSpPr>
                <a:spLocks/>
              </p:cNvSpPr>
              <p:nvPr/>
            </p:nvSpPr>
            <p:spPr bwMode="auto">
              <a:xfrm>
                <a:off x="2544" y="2448"/>
                <a:ext cx="29" cy="21"/>
              </a:xfrm>
              <a:custGeom>
                <a:avLst/>
                <a:gdLst>
                  <a:gd name="T0" fmla="*/ 29 w 29"/>
                  <a:gd name="T1" fmla="*/ 10 h 21"/>
                  <a:gd name="T2" fmla="*/ 29 w 29"/>
                  <a:gd name="T3" fmla="*/ 10 h 21"/>
                  <a:gd name="T4" fmla="*/ 5 w 29"/>
                  <a:gd name="T5" fmla="*/ 0 h 21"/>
                  <a:gd name="T6" fmla="*/ 0 w 29"/>
                  <a:gd name="T7" fmla="*/ 10 h 21"/>
                  <a:gd name="T8" fmla="*/ 25 w 29"/>
                  <a:gd name="T9" fmla="*/ 21 h 21"/>
                  <a:gd name="T10" fmla="*/ 25 w 29"/>
                  <a:gd name="T11" fmla="*/ 21 h 21"/>
                  <a:gd name="T12" fmla="*/ 29 w 29"/>
                  <a:gd name="T13" fmla="*/ 10 h 21"/>
                  <a:gd name="T14" fmla="*/ 0 60000 65536"/>
                  <a:gd name="T15" fmla="*/ 0 60000 65536"/>
                  <a:gd name="T16" fmla="*/ 0 60000 65536"/>
                  <a:gd name="T17" fmla="*/ 0 60000 65536"/>
                  <a:gd name="T18" fmla="*/ 0 60000 65536"/>
                  <a:gd name="T19" fmla="*/ 0 60000 65536"/>
                  <a:gd name="T20" fmla="*/ 0 60000 65536"/>
                  <a:gd name="T21" fmla="*/ 0 w 29"/>
                  <a:gd name="T22" fmla="*/ 0 h 21"/>
                  <a:gd name="T23" fmla="*/ 29 w 29"/>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1">
                    <a:moveTo>
                      <a:pt x="29" y="10"/>
                    </a:moveTo>
                    <a:lnTo>
                      <a:pt x="29" y="10"/>
                    </a:lnTo>
                    <a:lnTo>
                      <a:pt x="5" y="0"/>
                    </a:lnTo>
                    <a:lnTo>
                      <a:pt x="0" y="10"/>
                    </a:lnTo>
                    <a:lnTo>
                      <a:pt x="25" y="21"/>
                    </a:lnTo>
                    <a:lnTo>
                      <a:pt x="29" y="10"/>
                    </a:lnTo>
                    <a:close/>
                  </a:path>
                </a:pathLst>
              </a:custGeom>
              <a:solidFill>
                <a:srgbClr val="1F1A17"/>
              </a:solidFill>
              <a:ln w="9525">
                <a:noFill/>
                <a:round/>
                <a:headEnd/>
                <a:tailEnd/>
              </a:ln>
            </p:spPr>
            <p:txBody>
              <a:bodyPr/>
              <a:lstStyle/>
              <a:p>
                <a:endParaRPr lang="ru-RU"/>
              </a:p>
            </p:txBody>
          </p:sp>
          <p:sp>
            <p:nvSpPr>
              <p:cNvPr id="1161" name="Freeform 122"/>
              <p:cNvSpPr>
                <a:spLocks/>
              </p:cNvSpPr>
              <p:nvPr/>
            </p:nvSpPr>
            <p:spPr bwMode="auto">
              <a:xfrm>
                <a:off x="2569" y="2458"/>
                <a:ext cx="31" cy="22"/>
              </a:xfrm>
              <a:custGeom>
                <a:avLst/>
                <a:gdLst>
                  <a:gd name="T0" fmla="*/ 31 w 31"/>
                  <a:gd name="T1" fmla="*/ 10 h 22"/>
                  <a:gd name="T2" fmla="*/ 31 w 31"/>
                  <a:gd name="T3" fmla="*/ 11 h 22"/>
                  <a:gd name="T4" fmla="*/ 4 w 31"/>
                  <a:gd name="T5" fmla="*/ 0 h 22"/>
                  <a:gd name="T6" fmla="*/ 0 w 31"/>
                  <a:gd name="T7" fmla="*/ 11 h 22"/>
                  <a:gd name="T8" fmla="*/ 25 w 31"/>
                  <a:gd name="T9" fmla="*/ 22 h 22"/>
                  <a:gd name="T10" fmla="*/ 27 w 31"/>
                  <a:gd name="T11" fmla="*/ 22 h 22"/>
                  <a:gd name="T12" fmla="*/ 31 w 31"/>
                  <a:gd name="T13" fmla="*/ 10 h 22"/>
                  <a:gd name="T14" fmla="*/ 0 60000 65536"/>
                  <a:gd name="T15" fmla="*/ 0 60000 65536"/>
                  <a:gd name="T16" fmla="*/ 0 60000 65536"/>
                  <a:gd name="T17" fmla="*/ 0 60000 65536"/>
                  <a:gd name="T18" fmla="*/ 0 60000 65536"/>
                  <a:gd name="T19" fmla="*/ 0 60000 65536"/>
                  <a:gd name="T20" fmla="*/ 0 60000 65536"/>
                  <a:gd name="T21" fmla="*/ 0 w 31"/>
                  <a:gd name="T22" fmla="*/ 0 h 22"/>
                  <a:gd name="T23" fmla="*/ 31 w 31"/>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22">
                    <a:moveTo>
                      <a:pt x="31" y="10"/>
                    </a:moveTo>
                    <a:lnTo>
                      <a:pt x="31" y="11"/>
                    </a:lnTo>
                    <a:lnTo>
                      <a:pt x="4" y="0"/>
                    </a:lnTo>
                    <a:lnTo>
                      <a:pt x="0" y="11"/>
                    </a:lnTo>
                    <a:lnTo>
                      <a:pt x="25" y="22"/>
                    </a:lnTo>
                    <a:lnTo>
                      <a:pt x="27" y="22"/>
                    </a:lnTo>
                    <a:lnTo>
                      <a:pt x="31" y="10"/>
                    </a:lnTo>
                    <a:close/>
                  </a:path>
                </a:pathLst>
              </a:custGeom>
              <a:solidFill>
                <a:srgbClr val="1F1A17"/>
              </a:solidFill>
              <a:ln w="9525">
                <a:noFill/>
                <a:round/>
                <a:headEnd/>
                <a:tailEnd/>
              </a:ln>
            </p:spPr>
            <p:txBody>
              <a:bodyPr/>
              <a:lstStyle/>
              <a:p>
                <a:endParaRPr lang="ru-RU"/>
              </a:p>
            </p:txBody>
          </p:sp>
          <p:sp>
            <p:nvSpPr>
              <p:cNvPr id="1162" name="Freeform 123"/>
              <p:cNvSpPr>
                <a:spLocks/>
              </p:cNvSpPr>
              <p:nvPr/>
            </p:nvSpPr>
            <p:spPr bwMode="auto">
              <a:xfrm>
                <a:off x="2596" y="2468"/>
                <a:ext cx="29" cy="20"/>
              </a:xfrm>
              <a:custGeom>
                <a:avLst/>
                <a:gdLst>
                  <a:gd name="T0" fmla="*/ 27 w 29"/>
                  <a:gd name="T1" fmla="*/ 10 h 20"/>
                  <a:gd name="T2" fmla="*/ 29 w 29"/>
                  <a:gd name="T3" fmla="*/ 10 h 20"/>
                  <a:gd name="T4" fmla="*/ 4 w 29"/>
                  <a:gd name="T5" fmla="*/ 0 h 20"/>
                  <a:gd name="T6" fmla="*/ 0 w 29"/>
                  <a:gd name="T7" fmla="*/ 12 h 20"/>
                  <a:gd name="T8" fmla="*/ 25 w 29"/>
                  <a:gd name="T9" fmla="*/ 20 h 20"/>
                  <a:gd name="T10" fmla="*/ 25 w 29"/>
                  <a:gd name="T11" fmla="*/ 20 h 20"/>
                  <a:gd name="T12" fmla="*/ 27 w 29"/>
                  <a:gd name="T13" fmla="*/ 10 h 20"/>
                  <a:gd name="T14" fmla="*/ 0 60000 65536"/>
                  <a:gd name="T15" fmla="*/ 0 60000 65536"/>
                  <a:gd name="T16" fmla="*/ 0 60000 65536"/>
                  <a:gd name="T17" fmla="*/ 0 60000 65536"/>
                  <a:gd name="T18" fmla="*/ 0 60000 65536"/>
                  <a:gd name="T19" fmla="*/ 0 60000 65536"/>
                  <a:gd name="T20" fmla="*/ 0 60000 65536"/>
                  <a:gd name="T21" fmla="*/ 0 w 29"/>
                  <a:gd name="T22" fmla="*/ 0 h 20"/>
                  <a:gd name="T23" fmla="*/ 29 w 29"/>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0">
                    <a:moveTo>
                      <a:pt x="27" y="10"/>
                    </a:moveTo>
                    <a:lnTo>
                      <a:pt x="29" y="10"/>
                    </a:lnTo>
                    <a:lnTo>
                      <a:pt x="4" y="0"/>
                    </a:lnTo>
                    <a:lnTo>
                      <a:pt x="0" y="12"/>
                    </a:lnTo>
                    <a:lnTo>
                      <a:pt x="25" y="20"/>
                    </a:lnTo>
                    <a:lnTo>
                      <a:pt x="27" y="10"/>
                    </a:lnTo>
                    <a:close/>
                  </a:path>
                </a:pathLst>
              </a:custGeom>
              <a:solidFill>
                <a:srgbClr val="1F1A17"/>
              </a:solidFill>
              <a:ln w="9525">
                <a:noFill/>
                <a:round/>
                <a:headEnd/>
                <a:tailEnd/>
              </a:ln>
            </p:spPr>
            <p:txBody>
              <a:bodyPr/>
              <a:lstStyle/>
              <a:p>
                <a:endParaRPr lang="ru-RU"/>
              </a:p>
            </p:txBody>
          </p:sp>
          <p:sp>
            <p:nvSpPr>
              <p:cNvPr id="1163" name="Freeform 124"/>
              <p:cNvSpPr>
                <a:spLocks/>
              </p:cNvSpPr>
              <p:nvPr/>
            </p:nvSpPr>
            <p:spPr bwMode="auto">
              <a:xfrm>
                <a:off x="2621" y="2478"/>
                <a:ext cx="29" cy="18"/>
              </a:xfrm>
              <a:custGeom>
                <a:avLst/>
                <a:gdLst>
                  <a:gd name="T0" fmla="*/ 29 w 29"/>
                  <a:gd name="T1" fmla="*/ 8 h 18"/>
                  <a:gd name="T2" fmla="*/ 29 w 29"/>
                  <a:gd name="T3" fmla="*/ 8 h 18"/>
                  <a:gd name="T4" fmla="*/ 2 w 29"/>
                  <a:gd name="T5" fmla="*/ 0 h 18"/>
                  <a:gd name="T6" fmla="*/ 0 w 29"/>
                  <a:gd name="T7" fmla="*/ 10 h 18"/>
                  <a:gd name="T8" fmla="*/ 26 w 29"/>
                  <a:gd name="T9" fmla="*/ 18 h 18"/>
                  <a:gd name="T10" fmla="*/ 26 w 29"/>
                  <a:gd name="T11" fmla="*/ 18 h 18"/>
                  <a:gd name="T12" fmla="*/ 29 w 29"/>
                  <a:gd name="T13" fmla="*/ 8 h 18"/>
                  <a:gd name="T14" fmla="*/ 0 60000 65536"/>
                  <a:gd name="T15" fmla="*/ 0 60000 65536"/>
                  <a:gd name="T16" fmla="*/ 0 60000 65536"/>
                  <a:gd name="T17" fmla="*/ 0 60000 65536"/>
                  <a:gd name="T18" fmla="*/ 0 60000 65536"/>
                  <a:gd name="T19" fmla="*/ 0 60000 65536"/>
                  <a:gd name="T20" fmla="*/ 0 60000 65536"/>
                  <a:gd name="T21" fmla="*/ 0 w 29"/>
                  <a:gd name="T22" fmla="*/ 0 h 18"/>
                  <a:gd name="T23" fmla="*/ 29 w 29"/>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8">
                    <a:moveTo>
                      <a:pt x="29" y="8"/>
                    </a:moveTo>
                    <a:lnTo>
                      <a:pt x="29" y="8"/>
                    </a:lnTo>
                    <a:lnTo>
                      <a:pt x="2" y="0"/>
                    </a:lnTo>
                    <a:lnTo>
                      <a:pt x="0" y="10"/>
                    </a:lnTo>
                    <a:lnTo>
                      <a:pt x="26" y="18"/>
                    </a:lnTo>
                    <a:lnTo>
                      <a:pt x="29" y="8"/>
                    </a:lnTo>
                    <a:close/>
                  </a:path>
                </a:pathLst>
              </a:custGeom>
              <a:solidFill>
                <a:srgbClr val="1F1A17"/>
              </a:solidFill>
              <a:ln w="9525">
                <a:noFill/>
                <a:round/>
                <a:headEnd/>
                <a:tailEnd/>
              </a:ln>
            </p:spPr>
            <p:txBody>
              <a:bodyPr/>
              <a:lstStyle/>
              <a:p>
                <a:endParaRPr lang="ru-RU"/>
              </a:p>
            </p:txBody>
          </p:sp>
          <p:sp>
            <p:nvSpPr>
              <p:cNvPr id="1164" name="Freeform 125"/>
              <p:cNvSpPr>
                <a:spLocks/>
              </p:cNvSpPr>
              <p:nvPr/>
            </p:nvSpPr>
            <p:spPr bwMode="auto">
              <a:xfrm>
                <a:off x="2647" y="2486"/>
                <a:ext cx="29" cy="18"/>
              </a:xfrm>
              <a:custGeom>
                <a:avLst/>
                <a:gdLst>
                  <a:gd name="T0" fmla="*/ 29 w 29"/>
                  <a:gd name="T1" fmla="*/ 6 h 18"/>
                  <a:gd name="T2" fmla="*/ 29 w 29"/>
                  <a:gd name="T3" fmla="*/ 6 h 18"/>
                  <a:gd name="T4" fmla="*/ 3 w 29"/>
                  <a:gd name="T5" fmla="*/ 0 h 18"/>
                  <a:gd name="T6" fmla="*/ 0 w 29"/>
                  <a:gd name="T7" fmla="*/ 10 h 18"/>
                  <a:gd name="T8" fmla="*/ 27 w 29"/>
                  <a:gd name="T9" fmla="*/ 18 h 18"/>
                  <a:gd name="T10" fmla="*/ 27 w 29"/>
                  <a:gd name="T11" fmla="*/ 18 h 18"/>
                  <a:gd name="T12" fmla="*/ 29 w 29"/>
                  <a:gd name="T13" fmla="*/ 6 h 18"/>
                  <a:gd name="T14" fmla="*/ 0 60000 65536"/>
                  <a:gd name="T15" fmla="*/ 0 60000 65536"/>
                  <a:gd name="T16" fmla="*/ 0 60000 65536"/>
                  <a:gd name="T17" fmla="*/ 0 60000 65536"/>
                  <a:gd name="T18" fmla="*/ 0 60000 65536"/>
                  <a:gd name="T19" fmla="*/ 0 60000 65536"/>
                  <a:gd name="T20" fmla="*/ 0 60000 65536"/>
                  <a:gd name="T21" fmla="*/ 0 w 29"/>
                  <a:gd name="T22" fmla="*/ 0 h 18"/>
                  <a:gd name="T23" fmla="*/ 29 w 29"/>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8">
                    <a:moveTo>
                      <a:pt x="29" y="6"/>
                    </a:moveTo>
                    <a:lnTo>
                      <a:pt x="29" y="6"/>
                    </a:lnTo>
                    <a:lnTo>
                      <a:pt x="3" y="0"/>
                    </a:lnTo>
                    <a:lnTo>
                      <a:pt x="0" y="10"/>
                    </a:lnTo>
                    <a:lnTo>
                      <a:pt x="27" y="18"/>
                    </a:lnTo>
                    <a:lnTo>
                      <a:pt x="29" y="6"/>
                    </a:lnTo>
                    <a:close/>
                  </a:path>
                </a:pathLst>
              </a:custGeom>
              <a:solidFill>
                <a:srgbClr val="1F1A17"/>
              </a:solidFill>
              <a:ln w="9525">
                <a:noFill/>
                <a:round/>
                <a:headEnd/>
                <a:tailEnd/>
              </a:ln>
            </p:spPr>
            <p:txBody>
              <a:bodyPr/>
              <a:lstStyle/>
              <a:p>
                <a:endParaRPr lang="ru-RU"/>
              </a:p>
            </p:txBody>
          </p:sp>
          <p:sp>
            <p:nvSpPr>
              <p:cNvPr id="1165" name="Freeform 126"/>
              <p:cNvSpPr>
                <a:spLocks/>
              </p:cNvSpPr>
              <p:nvPr/>
            </p:nvSpPr>
            <p:spPr bwMode="auto">
              <a:xfrm>
                <a:off x="2674" y="2492"/>
                <a:ext cx="29" cy="17"/>
              </a:xfrm>
              <a:custGeom>
                <a:avLst/>
                <a:gdLst>
                  <a:gd name="T0" fmla="*/ 29 w 29"/>
                  <a:gd name="T1" fmla="*/ 6 h 17"/>
                  <a:gd name="T2" fmla="*/ 29 w 29"/>
                  <a:gd name="T3" fmla="*/ 6 h 17"/>
                  <a:gd name="T4" fmla="*/ 2 w 29"/>
                  <a:gd name="T5" fmla="*/ 0 h 17"/>
                  <a:gd name="T6" fmla="*/ 0 w 29"/>
                  <a:gd name="T7" fmla="*/ 12 h 17"/>
                  <a:gd name="T8" fmla="*/ 26 w 29"/>
                  <a:gd name="T9" fmla="*/ 17 h 17"/>
                  <a:gd name="T10" fmla="*/ 28 w 29"/>
                  <a:gd name="T11" fmla="*/ 17 h 17"/>
                  <a:gd name="T12" fmla="*/ 29 w 29"/>
                  <a:gd name="T13" fmla="*/ 6 h 17"/>
                  <a:gd name="T14" fmla="*/ 0 60000 65536"/>
                  <a:gd name="T15" fmla="*/ 0 60000 65536"/>
                  <a:gd name="T16" fmla="*/ 0 60000 65536"/>
                  <a:gd name="T17" fmla="*/ 0 60000 65536"/>
                  <a:gd name="T18" fmla="*/ 0 60000 65536"/>
                  <a:gd name="T19" fmla="*/ 0 60000 65536"/>
                  <a:gd name="T20" fmla="*/ 0 60000 65536"/>
                  <a:gd name="T21" fmla="*/ 0 w 29"/>
                  <a:gd name="T22" fmla="*/ 0 h 17"/>
                  <a:gd name="T23" fmla="*/ 29 w 29"/>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7">
                    <a:moveTo>
                      <a:pt x="29" y="6"/>
                    </a:moveTo>
                    <a:lnTo>
                      <a:pt x="29" y="6"/>
                    </a:lnTo>
                    <a:lnTo>
                      <a:pt x="2" y="0"/>
                    </a:lnTo>
                    <a:lnTo>
                      <a:pt x="0" y="12"/>
                    </a:lnTo>
                    <a:lnTo>
                      <a:pt x="26" y="17"/>
                    </a:lnTo>
                    <a:lnTo>
                      <a:pt x="28" y="17"/>
                    </a:lnTo>
                    <a:lnTo>
                      <a:pt x="29" y="6"/>
                    </a:lnTo>
                    <a:close/>
                  </a:path>
                </a:pathLst>
              </a:custGeom>
              <a:solidFill>
                <a:srgbClr val="1F1A17"/>
              </a:solidFill>
              <a:ln w="9525">
                <a:noFill/>
                <a:round/>
                <a:headEnd/>
                <a:tailEnd/>
              </a:ln>
            </p:spPr>
            <p:txBody>
              <a:bodyPr/>
              <a:lstStyle/>
              <a:p>
                <a:endParaRPr lang="ru-RU"/>
              </a:p>
            </p:txBody>
          </p:sp>
          <p:sp>
            <p:nvSpPr>
              <p:cNvPr id="1166" name="Freeform 127"/>
              <p:cNvSpPr>
                <a:spLocks/>
              </p:cNvSpPr>
              <p:nvPr/>
            </p:nvSpPr>
            <p:spPr bwMode="auto">
              <a:xfrm>
                <a:off x="2702" y="2498"/>
                <a:ext cx="27" cy="16"/>
              </a:xfrm>
              <a:custGeom>
                <a:avLst/>
                <a:gdLst>
                  <a:gd name="T0" fmla="*/ 27 w 27"/>
                  <a:gd name="T1" fmla="*/ 4 h 16"/>
                  <a:gd name="T2" fmla="*/ 27 w 27"/>
                  <a:gd name="T3" fmla="*/ 4 h 16"/>
                  <a:gd name="T4" fmla="*/ 1 w 27"/>
                  <a:gd name="T5" fmla="*/ 0 h 16"/>
                  <a:gd name="T6" fmla="*/ 0 w 27"/>
                  <a:gd name="T7" fmla="*/ 11 h 16"/>
                  <a:gd name="T8" fmla="*/ 26 w 27"/>
                  <a:gd name="T9" fmla="*/ 16 h 16"/>
                  <a:gd name="T10" fmla="*/ 26 w 27"/>
                  <a:gd name="T11" fmla="*/ 16 h 16"/>
                  <a:gd name="T12" fmla="*/ 27 w 27"/>
                  <a:gd name="T13" fmla="*/ 4 h 16"/>
                  <a:gd name="T14" fmla="*/ 0 60000 65536"/>
                  <a:gd name="T15" fmla="*/ 0 60000 65536"/>
                  <a:gd name="T16" fmla="*/ 0 60000 65536"/>
                  <a:gd name="T17" fmla="*/ 0 60000 65536"/>
                  <a:gd name="T18" fmla="*/ 0 60000 65536"/>
                  <a:gd name="T19" fmla="*/ 0 60000 65536"/>
                  <a:gd name="T20" fmla="*/ 0 60000 65536"/>
                  <a:gd name="T21" fmla="*/ 0 w 27"/>
                  <a:gd name="T22" fmla="*/ 0 h 16"/>
                  <a:gd name="T23" fmla="*/ 27 w 27"/>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6">
                    <a:moveTo>
                      <a:pt x="27" y="4"/>
                    </a:moveTo>
                    <a:lnTo>
                      <a:pt x="27" y="4"/>
                    </a:lnTo>
                    <a:lnTo>
                      <a:pt x="1" y="0"/>
                    </a:lnTo>
                    <a:lnTo>
                      <a:pt x="0" y="11"/>
                    </a:lnTo>
                    <a:lnTo>
                      <a:pt x="26" y="16"/>
                    </a:lnTo>
                    <a:lnTo>
                      <a:pt x="27" y="4"/>
                    </a:lnTo>
                    <a:close/>
                  </a:path>
                </a:pathLst>
              </a:custGeom>
              <a:solidFill>
                <a:srgbClr val="1F1A17"/>
              </a:solidFill>
              <a:ln w="9525">
                <a:noFill/>
                <a:round/>
                <a:headEnd/>
                <a:tailEnd/>
              </a:ln>
            </p:spPr>
            <p:txBody>
              <a:bodyPr/>
              <a:lstStyle/>
              <a:p>
                <a:endParaRPr lang="ru-RU"/>
              </a:p>
            </p:txBody>
          </p:sp>
          <p:sp>
            <p:nvSpPr>
              <p:cNvPr id="1167" name="Freeform 128"/>
              <p:cNvSpPr>
                <a:spLocks/>
              </p:cNvSpPr>
              <p:nvPr/>
            </p:nvSpPr>
            <p:spPr bwMode="auto">
              <a:xfrm>
                <a:off x="2728" y="2502"/>
                <a:ext cx="29" cy="14"/>
              </a:xfrm>
              <a:custGeom>
                <a:avLst/>
                <a:gdLst>
                  <a:gd name="T0" fmla="*/ 29 w 29"/>
                  <a:gd name="T1" fmla="*/ 3 h 14"/>
                  <a:gd name="T2" fmla="*/ 29 w 29"/>
                  <a:gd name="T3" fmla="*/ 3 h 14"/>
                  <a:gd name="T4" fmla="*/ 1 w 29"/>
                  <a:gd name="T5" fmla="*/ 0 h 14"/>
                  <a:gd name="T6" fmla="*/ 0 w 29"/>
                  <a:gd name="T7" fmla="*/ 12 h 14"/>
                  <a:gd name="T8" fmla="*/ 28 w 29"/>
                  <a:gd name="T9" fmla="*/ 14 h 14"/>
                  <a:gd name="T10" fmla="*/ 28 w 29"/>
                  <a:gd name="T11" fmla="*/ 14 h 14"/>
                  <a:gd name="T12" fmla="*/ 29 w 29"/>
                  <a:gd name="T13" fmla="*/ 3 h 14"/>
                  <a:gd name="T14" fmla="*/ 0 60000 65536"/>
                  <a:gd name="T15" fmla="*/ 0 60000 65536"/>
                  <a:gd name="T16" fmla="*/ 0 60000 65536"/>
                  <a:gd name="T17" fmla="*/ 0 60000 65536"/>
                  <a:gd name="T18" fmla="*/ 0 60000 65536"/>
                  <a:gd name="T19" fmla="*/ 0 60000 65536"/>
                  <a:gd name="T20" fmla="*/ 0 60000 65536"/>
                  <a:gd name="T21" fmla="*/ 0 w 29"/>
                  <a:gd name="T22" fmla="*/ 0 h 14"/>
                  <a:gd name="T23" fmla="*/ 29 w 29"/>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4">
                    <a:moveTo>
                      <a:pt x="29" y="3"/>
                    </a:moveTo>
                    <a:lnTo>
                      <a:pt x="29" y="3"/>
                    </a:lnTo>
                    <a:lnTo>
                      <a:pt x="1" y="0"/>
                    </a:lnTo>
                    <a:lnTo>
                      <a:pt x="0" y="12"/>
                    </a:lnTo>
                    <a:lnTo>
                      <a:pt x="28" y="14"/>
                    </a:lnTo>
                    <a:lnTo>
                      <a:pt x="29" y="3"/>
                    </a:lnTo>
                    <a:close/>
                  </a:path>
                </a:pathLst>
              </a:custGeom>
              <a:solidFill>
                <a:srgbClr val="1F1A17"/>
              </a:solidFill>
              <a:ln w="9525">
                <a:noFill/>
                <a:round/>
                <a:headEnd/>
                <a:tailEnd/>
              </a:ln>
            </p:spPr>
            <p:txBody>
              <a:bodyPr/>
              <a:lstStyle/>
              <a:p>
                <a:endParaRPr lang="ru-RU"/>
              </a:p>
            </p:txBody>
          </p:sp>
          <p:sp>
            <p:nvSpPr>
              <p:cNvPr id="1168" name="Freeform 129"/>
              <p:cNvSpPr>
                <a:spLocks/>
              </p:cNvSpPr>
              <p:nvPr/>
            </p:nvSpPr>
            <p:spPr bwMode="auto">
              <a:xfrm>
                <a:off x="2756" y="2505"/>
                <a:ext cx="28" cy="14"/>
              </a:xfrm>
              <a:custGeom>
                <a:avLst/>
                <a:gdLst>
                  <a:gd name="T0" fmla="*/ 28 w 28"/>
                  <a:gd name="T1" fmla="*/ 2 h 14"/>
                  <a:gd name="T2" fmla="*/ 28 w 28"/>
                  <a:gd name="T3" fmla="*/ 2 h 14"/>
                  <a:gd name="T4" fmla="*/ 1 w 28"/>
                  <a:gd name="T5" fmla="*/ 0 h 14"/>
                  <a:gd name="T6" fmla="*/ 0 w 28"/>
                  <a:gd name="T7" fmla="*/ 11 h 14"/>
                  <a:gd name="T8" fmla="*/ 28 w 28"/>
                  <a:gd name="T9" fmla="*/ 14 h 14"/>
                  <a:gd name="T10" fmla="*/ 28 w 28"/>
                  <a:gd name="T11" fmla="*/ 14 h 14"/>
                  <a:gd name="T12" fmla="*/ 28 w 28"/>
                  <a:gd name="T13" fmla="*/ 2 h 14"/>
                  <a:gd name="T14" fmla="*/ 0 60000 65536"/>
                  <a:gd name="T15" fmla="*/ 0 60000 65536"/>
                  <a:gd name="T16" fmla="*/ 0 60000 65536"/>
                  <a:gd name="T17" fmla="*/ 0 60000 65536"/>
                  <a:gd name="T18" fmla="*/ 0 60000 65536"/>
                  <a:gd name="T19" fmla="*/ 0 60000 65536"/>
                  <a:gd name="T20" fmla="*/ 0 60000 65536"/>
                  <a:gd name="T21" fmla="*/ 0 w 28"/>
                  <a:gd name="T22" fmla="*/ 0 h 14"/>
                  <a:gd name="T23" fmla="*/ 28 w 28"/>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14">
                    <a:moveTo>
                      <a:pt x="28" y="2"/>
                    </a:moveTo>
                    <a:lnTo>
                      <a:pt x="28" y="2"/>
                    </a:lnTo>
                    <a:lnTo>
                      <a:pt x="1" y="0"/>
                    </a:lnTo>
                    <a:lnTo>
                      <a:pt x="0" y="11"/>
                    </a:lnTo>
                    <a:lnTo>
                      <a:pt x="28" y="14"/>
                    </a:lnTo>
                    <a:lnTo>
                      <a:pt x="28" y="2"/>
                    </a:lnTo>
                    <a:close/>
                  </a:path>
                </a:pathLst>
              </a:custGeom>
              <a:solidFill>
                <a:srgbClr val="1F1A17"/>
              </a:solidFill>
              <a:ln w="9525">
                <a:noFill/>
                <a:round/>
                <a:headEnd/>
                <a:tailEnd/>
              </a:ln>
            </p:spPr>
            <p:txBody>
              <a:bodyPr/>
              <a:lstStyle/>
              <a:p>
                <a:endParaRPr lang="ru-RU"/>
              </a:p>
            </p:txBody>
          </p:sp>
          <p:sp>
            <p:nvSpPr>
              <p:cNvPr id="1169" name="Freeform 130"/>
              <p:cNvSpPr>
                <a:spLocks/>
              </p:cNvSpPr>
              <p:nvPr/>
            </p:nvSpPr>
            <p:spPr bwMode="auto">
              <a:xfrm>
                <a:off x="2784" y="2507"/>
                <a:ext cx="27" cy="13"/>
              </a:xfrm>
              <a:custGeom>
                <a:avLst/>
                <a:gdLst>
                  <a:gd name="T0" fmla="*/ 27 w 27"/>
                  <a:gd name="T1" fmla="*/ 2 h 13"/>
                  <a:gd name="T2" fmla="*/ 27 w 27"/>
                  <a:gd name="T3" fmla="*/ 2 h 13"/>
                  <a:gd name="T4" fmla="*/ 0 w 27"/>
                  <a:gd name="T5" fmla="*/ 0 h 13"/>
                  <a:gd name="T6" fmla="*/ 0 w 27"/>
                  <a:gd name="T7" fmla="*/ 12 h 13"/>
                  <a:gd name="T8" fmla="*/ 27 w 27"/>
                  <a:gd name="T9" fmla="*/ 13 h 13"/>
                  <a:gd name="T10" fmla="*/ 27 w 27"/>
                  <a:gd name="T11" fmla="*/ 13 h 13"/>
                  <a:gd name="T12" fmla="*/ 27 w 27"/>
                  <a:gd name="T13" fmla="*/ 2 h 13"/>
                  <a:gd name="T14" fmla="*/ 0 60000 65536"/>
                  <a:gd name="T15" fmla="*/ 0 60000 65536"/>
                  <a:gd name="T16" fmla="*/ 0 60000 65536"/>
                  <a:gd name="T17" fmla="*/ 0 60000 65536"/>
                  <a:gd name="T18" fmla="*/ 0 60000 65536"/>
                  <a:gd name="T19" fmla="*/ 0 60000 65536"/>
                  <a:gd name="T20" fmla="*/ 0 60000 65536"/>
                  <a:gd name="T21" fmla="*/ 0 w 27"/>
                  <a:gd name="T22" fmla="*/ 0 h 13"/>
                  <a:gd name="T23" fmla="*/ 27 w 27"/>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3">
                    <a:moveTo>
                      <a:pt x="27" y="2"/>
                    </a:moveTo>
                    <a:lnTo>
                      <a:pt x="27" y="2"/>
                    </a:lnTo>
                    <a:lnTo>
                      <a:pt x="0" y="0"/>
                    </a:lnTo>
                    <a:lnTo>
                      <a:pt x="0" y="12"/>
                    </a:lnTo>
                    <a:lnTo>
                      <a:pt x="27" y="13"/>
                    </a:lnTo>
                    <a:lnTo>
                      <a:pt x="27" y="2"/>
                    </a:lnTo>
                    <a:close/>
                  </a:path>
                </a:pathLst>
              </a:custGeom>
              <a:solidFill>
                <a:srgbClr val="1F1A17"/>
              </a:solidFill>
              <a:ln w="9525">
                <a:noFill/>
                <a:round/>
                <a:headEnd/>
                <a:tailEnd/>
              </a:ln>
            </p:spPr>
            <p:txBody>
              <a:bodyPr/>
              <a:lstStyle/>
              <a:p>
                <a:endParaRPr lang="ru-RU"/>
              </a:p>
            </p:txBody>
          </p:sp>
          <p:sp>
            <p:nvSpPr>
              <p:cNvPr id="1170" name="Freeform 131"/>
              <p:cNvSpPr>
                <a:spLocks/>
              </p:cNvSpPr>
              <p:nvPr/>
            </p:nvSpPr>
            <p:spPr bwMode="auto">
              <a:xfrm>
                <a:off x="2811" y="2507"/>
                <a:ext cx="28" cy="13"/>
              </a:xfrm>
              <a:custGeom>
                <a:avLst/>
                <a:gdLst>
                  <a:gd name="T0" fmla="*/ 27 w 28"/>
                  <a:gd name="T1" fmla="*/ 0 h 13"/>
                  <a:gd name="T2" fmla="*/ 27 w 28"/>
                  <a:gd name="T3" fmla="*/ 0 h 13"/>
                  <a:gd name="T4" fmla="*/ 0 w 28"/>
                  <a:gd name="T5" fmla="*/ 2 h 13"/>
                  <a:gd name="T6" fmla="*/ 0 w 28"/>
                  <a:gd name="T7" fmla="*/ 13 h 13"/>
                  <a:gd name="T8" fmla="*/ 28 w 28"/>
                  <a:gd name="T9" fmla="*/ 12 h 13"/>
                  <a:gd name="T10" fmla="*/ 28 w 28"/>
                  <a:gd name="T11" fmla="*/ 12 h 13"/>
                  <a:gd name="T12" fmla="*/ 27 w 28"/>
                  <a:gd name="T13" fmla="*/ 0 h 13"/>
                  <a:gd name="T14" fmla="*/ 0 60000 65536"/>
                  <a:gd name="T15" fmla="*/ 0 60000 65536"/>
                  <a:gd name="T16" fmla="*/ 0 60000 65536"/>
                  <a:gd name="T17" fmla="*/ 0 60000 65536"/>
                  <a:gd name="T18" fmla="*/ 0 60000 65536"/>
                  <a:gd name="T19" fmla="*/ 0 60000 65536"/>
                  <a:gd name="T20" fmla="*/ 0 60000 65536"/>
                  <a:gd name="T21" fmla="*/ 0 w 28"/>
                  <a:gd name="T22" fmla="*/ 0 h 13"/>
                  <a:gd name="T23" fmla="*/ 28 w 2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13">
                    <a:moveTo>
                      <a:pt x="27" y="0"/>
                    </a:moveTo>
                    <a:lnTo>
                      <a:pt x="27" y="0"/>
                    </a:lnTo>
                    <a:lnTo>
                      <a:pt x="0" y="2"/>
                    </a:lnTo>
                    <a:lnTo>
                      <a:pt x="0" y="13"/>
                    </a:lnTo>
                    <a:lnTo>
                      <a:pt x="28" y="12"/>
                    </a:lnTo>
                    <a:lnTo>
                      <a:pt x="27" y="0"/>
                    </a:lnTo>
                    <a:close/>
                  </a:path>
                </a:pathLst>
              </a:custGeom>
              <a:solidFill>
                <a:srgbClr val="1F1A17"/>
              </a:solidFill>
              <a:ln w="9525">
                <a:noFill/>
                <a:round/>
                <a:headEnd/>
                <a:tailEnd/>
              </a:ln>
            </p:spPr>
            <p:txBody>
              <a:bodyPr/>
              <a:lstStyle/>
              <a:p>
                <a:endParaRPr lang="ru-RU"/>
              </a:p>
            </p:txBody>
          </p:sp>
          <p:sp>
            <p:nvSpPr>
              <p:cNvPr id="1171" name="Freeform 132"/>
              <p:cNvSpPr>
                <a:spLocks/>
              </p:cNvSpPr>
              <p:nvPr/>
            </p:nvSpPr>
            <p:spPr bwMode="auto">
              <a:xfrm>
                <a:off x="2838" y="2506"/>
                <a:ext cx="29" cy="13"/>
              </a:xfrm>
              <a:custGeom>
                <a:avLst/>
                <a:gdLst>
                  <a:gd name="T0" fmla="*/ 28 w 29"/>
                  <a:gd name="T1" fmla="*/ 0 h 13"/>
                  <a:gd name="T2" fmla="*/ 28 w 29"/>
                  <a:gd name="T3" fmla="*/ 0 h 13"/>
                  <a:gd name="T4" fmla="*/ 0 w 29"/>
                  <a:gd name="T5" fmla="*/ 1 h 13"/>
                  <a:gd name="T6" fmla="*/ 1 w 29"/>
                  <a:gd name="T7" fmla="*/ 13 h 13"/>
                  <a:gd name="T8" fmla="*/ 28 w 29"/>
                  <a:gd name="T9" fmla="*/ 11 h 13"/>
                  <a:gd name="T10" fmla="*/ 29 w 29"/>
                  <a:gd name="T11" fmla="*/ 11 h 13"/>
                  <a:gd name="T12" fmla="*/ 28 w 29"/>
                  <a:gd name="T13" fmla="*/ 0 h 13"/>
                  <a:gd name="T14" fmla="*/ 0 60000 65536"/>
                  <a:gd name="T15" fmla="*/ 0 60000 65536"/>
                  <a:gd name="T16" fmla="*/ 0 60000 65536"/>
                  <a:gd name="T17" fmla="*/ 0 60000 65536"/>
                  <a:gd name="T18" fmla="*/ 0 60000 65536"/>
                  <a:gd name="T19" fmla="*/ 0 60000 65536"/>
                  <a:gd name="T20" fmla="*/ 0 60000 65536"/>
                  <a:gd name="T21" fmla="*/ 0 w 29"/>
                  <a:gd name="T22" fmla="*/ 0 h 13"/>
                  <a:gd name="T23" fmla="*/ 29 w 29"/>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3">
                    <a:moveTo>
                      <a:pt x="28" y="0"/>
                    </a:moveTo>
                    <a:lnTo>
                      <a:pt x="28" y="0"/>
                    </a:lnTo>
                    <a:lnTo>
                      <a:pt x="0" y="1"/>
                    </a:lnTo>
                    <a:lnTo>
                      <a:pt x="1" y="13"/>
                    </a:lnTo>
                    <a:lnTo>
                      <a:pt x="28" y="11"/>
                    </a:lnTo>
                    <a:lnTo>
                      <a:pt x="29" y="11"/>
                    </a:lnTo>
                    <a:lnTo>
                      <a:pt x="28" y="0"/>
                    </a:lnTo>
                    <a:close/>
                  </a:path>
                </a:pathLst>
              </a:custGeom>
              <a:solidFill>
                <a:srgbClr val="1F1A17"/>
              </a:solidFill>
              <a:ln w="9525">
                <a:noFill/>
                <a:round/>
                <a:headEnd/>
                <a:tailEnd/>
              </a:ln>
            </p:spPr>
            <p:txBody>
              <a:bodyPr/>
              <a:lstStyle/>
              <a:p>
                <a:endParaRPr lang="ru-RU"/>
              </a:p>
            </p:txBody>
          </p:sp>
          <p:sp>
            <p:nvSpPr>
              <p:cNvPr id="1172" name="Freeform 133"/>
              <p:cNvSpPr>
                <a:spLocks/>
              </p:cNvSpPr>
              <p:nvPr/>
            </p:nvSpPr>
            <p:spPr bwMode="auto">
              <a:xfrm>
                <a:off x="2866" y="2505"/>
                <a:ext cx="29" cy="12"/>
              </a:xfrm>
              <a:custGeom>
                <a:avLst/>
                <a:gdLst>
                  <a:gd name="T0" fmla="*/ 26 w 29"/>
                  <a:gd name="T1" fmla="*/ 0 h 12"/>
                  <a:gd name="T2" fmla="*/ 27 w 29"/>
                  <a:gd name="T3" fmla="*/ 0 h 12"/>
                  <a:gd name="T4" fmla="*/ 0 w 29"/>
                  <a:gd name="T5" fmla="*/ 1 h 12"/>
                  <a:gd name="T6" fmla="*/ 1 w 29"/>
                  <a:gd name="T7" fmla="*/ 12 h 12"/>
                  <a:gd name="T8" fmla="*/ 27 w 29"/>
                  <a:gd name="T9" fmla="*/ 11 h 12"/>
                  <a:gd name="T10" fmla="*/ 29 w 29"/>
                  <a:gd name="T11" fmla="*/ 11 h 12"/>
                  <a:gd name="T12" fmla="*/ 26 w 29"/>
                  <a:gd name="T13" fmla="*/ 0 h 12"/>
                  <a:gd name="T14" fmla="*/ 0 60000 65536"/>
                  <a:gd name="T15" fmla="*/ 0 60000 65536"/>
                  <a:gd name="T16" fmla="*/ 0 60000 65536"/>
                  <a:gd name="T17" fmla="*/ 0 60000 65536"/>
                  <a:gd name="T18" fmla="*/ 0 60000 65536"/>
                  <a:gd name="T19" fmla="*/ 0 60000 65536"/>
                  <a:gd name="T20" fmla="*/ 0 60000 65536"/>
                  <a:gd name="T21" fmla="*/ 0 w 29"/>
                  <a:gd name="T22" fmla="*/ 0 h 12"/>
                  <a:gd name="T23" fmla="*/ 29 w 29"/>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2">
                    <a:moveTo>
                      <a:pt x="26" y="0"/>
                    </a:moveTo>
                    <a:lnTo>
                      <a:pt x="27" y="0"/>
                    </a:lnTo>
                    <a:lnTo>
                      <a:pt x="0" y="1"/>
                    </a:lnTo>
                    <a:lnTo>
                      <a:pt x="1" y="12"/>
                    </a:lnTo>
                    <a:lnTo>
                      <a:pt x="27" y="11"/>
                    </a:lnTo>
                    <a:lnTo>
                      <a:pt x="29" y="11"/>
                    </a:lnTo>
                    <a:lnTo>
                      <a:pt x="26" y="0"/>
                    </a:lnTo>
                    <a:close/>
                  </a:path>
                </a:pathLst>
              </a:custGeom>
              <a:solidFill>
                <a:srgbClr val="1F1A17"/>
              </a:solidFill>
              <a:ln w="9525">
                <a:noFill/>
                <a:round/>
                <a:headEnd/>
                <a:tailEnd/>
              </a:ln>
            </p:spPr>
            <p:txBody>
              <a:bodyPr/>
              <a:lstStyle/>
              <a:p>
                <a:endParaRPr lang="ru-RU"/>
              </a:p>
            </p:txBody>
          </p:sp>
          <p:sp>
            <p:nvSpPr>
              <p:cNvPr id="1173" name="Freeform 134"/>
              <p:cNvSpPr>
                <a:spLocks/>
              </p:cNvSpPr>
              <p:nvPr/>
            </p:nvSpPr>
            <p:spPr bwMode="auto">
              <a:xfrm>
                <a:off x="2892" y="2500"/>
                <a:ext cx="29" cy="16"/>
              </a:xfrm>
              <a:custGeom>
                <a:avLst/>
                <a:gdLst>
                  <a:gd name="T0" fmla="*/ 28 w 29"/>
                  <a:gd name="T1" fmla="*/ 0 h 16"/>
                  <a:gd name="T2" fmla="*/ 28 w 29"/>
                  <a:gd name="T3" fmla="*/ 0 h 16"/>
                  <a:gd name="T4" fmla="*/ 0 w 29"/>
                  <a:gd name="T5" fmla="*/ 5 h 16"/>
                  <a:gd name="T6" fmla="*/ 3 w 29"/>
                  <a:gd name="T7" fmla="*/ 16 h 16"/>
                  <a:gd name="T8" fmla="*/ 29 w 29"/>
                  <a:gd name="T9" fmla="*/ 11 h 16"/>
                  <a:gd name="T10" fmla="*/ 29 w 29"/>
                  <a:gd name="T11" fmla="*/ 11 h 16"/>
                  <a:gd name="T12" fmla="*/ 28 w 29"/>
                  <a:gd name="T13" fmla="*/ 0 h 16"/>
                  <a:gd name="T14" fmla="*/ 0 60000 65536"/>
                  <a:gd name="T15" fmla="*/ 0 60000 65536"/>
                  <a:gd name="T16" fmla="*/ 0 60000 65536"/>
                  <a:gd name="T17" fmla="*/ 0 60000 65536"/>
                  <a:gd name="T18" fmla="*/ 0 60000 65536"/>
                  <a:gd name="T19" fmla="*/ 0 60000 65536"/>
                  <a:gd name="T20" fmla="*/ 0 60000 65536"/>
                  <a:gd name="T21" fmla="*/ 0 w 29"/>
                  <a:gd name="T22" fmla="*/ 0 h 16"/>
                  <a:gd name="T23" fmla="*/ 29 w 29"/>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6">
                    <a:moveTo>
                      <a:pt x="28" y="0"/>
                    </a:moveTo>
                    <a:lnTo>
                      <a:pt x="28" y="0"/>
                    </a:lnTo>
                    <a:lnTo>
                      <a:pt x="0" y="5"/>
                    </a:lnTo>
                    <a:lnTo>
                      <a:pt x="3" y="16"/>
                    </a:lnTo>
                    <a:lnTo>
                      <a:pt x="29" y="11"/>
                    </a:lnTo>
                    <a:lnTo>
                      <a:pt x="28" y="0"/>
                    </a:lnTo>
                    <a:close/>
                  </a:path>
                </a:pathLst>
              </a:custGeom>
              <a:solidFill>
                <a:srgbClr val="1F1A17"/>
              </a:solidFill>
              <a:ln w="9525">
                <a:noFill/>
                <a:round/>
                <a:headEnd/>
                <a:tailEnd/>
              </a:ln>
            </p:spPr>
            <p:txBody>
              <a:bodyPr/>
              <a:lstStyle/>
              <a:p>
                <a:endParaRPr lang="ru-RU"/>
              </a:p>
            </p:txBody>
          </p:sp>
          <p:sp>
            <p:nvSpPr>
              <p:cNvPr id="1174" name="Freeform 135"/>
              <p:cNvSpPr>
                <a:spLocks/>
              </p:cNvSpPr>
              <p:nvPr/>
            </p:nvSpPr>
            <p:spPr bwMode="auto">
              <a:xfrm>
                <a:off x="2920" y="2495"/>
                <a:ext cx="29" cy="16"/>
              </a:xfrm>
              <a:custGeom>
                <a:avLst/>
                <a:gdLst>
                  <a:gd name="T0" fmla="*/ 26 w 29"/>
                  <a:gd name="T1" fmla="*/ 0 h 16"/>
                  <a:gd name="T2" fmla="*/ 26 w 29"/>
                  <a:gd name="T3" fmla="*/ 0 h 16"/>
                  <a:gd name="T4" fmla="*/ 0 w 29"/>
                  <a:gd name="T5" fmla="*/ 5 h 16"/>
                  <a:gd name="T6" fmla="*/ 1 w 29"/>
                  <a:gd name="T7" fmla="*/ 16 h 16"/>
                  <a:gd name="T8" fmla="*/ 29 w 29"/>
                  <a:gd name="T9" fmla="*/ 11 h 16"/>
                  <a:gd name="T10" fmla="*/ 29 w 29"/>
                  <a:gd name="T11" fmla="*/ 11 h 16"/>
                  <a:gd name="T12" fmla="*/ 26 w 29"/>
                  <a:gd name="T13" fmla="*/ 0 h 16"/>
                  <a:gd name="T14" fmla="*/ 0 60000 65536"/>
                  <a:gd name="T15" fmla="*/ 0 60000 65536"/>
                  <a:gd name="T16" fmla="*/ 0 60000 65536"/>
                  <a:gd name="T17" fmla="*/ 0 60000 65536"/>
                  <a:gd name="T18" fmla="*/ 0 60000 65536"/>
                  <a:gd name="T19" fmla="*/ 0 60000 65536"/>
                  <a:gd name="T20" fmla="*/ 0 60000 65536"/>
                  <a:gd name="T21" fmla="*/ 0 w 29"/>
                  <a:gd name="T22" fmla="*/ 0 h 16"/>
                  <a:gd name="T23" fmla="*/ 29 w 29"/>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6">
                    <a:moveTo>
                      <a:pt x="26" y="0"/>
                    </a:moveTo>
                    <a:lnTo>
                      <a:pt x="26" y="0"/>
                    </a:lnTo>
                    <a:lnTo>
                      <a:pt x="0" y="5"/>
                    </a:lnTo>
                    <a:lnTo>
                      <a:pt x="1" y="16"/>
                    </a:lnTo>
                    <a:lnTo>
                      <a:pt x="29" y="11"/>
                    </a:lnTo>
                    <a:lnTo>
                      <a:pt x="26" y="0"/>
                    </a:lnTo>
                    <a:close/>
                  </a:path>
                </a:pathLst>
              </a:custGeom>
              <a:solidFill>
                <a:srgbClr val="1F1A17"/>
              </a:solidFill>
              <a:ln w="9525">
                <a:noFill/>
                <a:round/>
                <a:headEnd/>
                <a:tailEnd/>
              </a:ln>
            </p:spPr>
            <p:txBody>
              <a:bodyPr/>
              <a:lstStyle/>
              <a:p>
                <a:endParaRPr lang="ru-RU"/>
              </a:p>
            </p:txBody>
          </p:sp>
          <p:sp>
            <p:nvSpPr>
              <p:cNvPr id="1175" name="Freeform 136"/>
              <p:cNvSpPr>
                <a:spLocks/>
              </p:cNvSpPr>
              <p:nvPr/>
            </p:nvSpPr>
            <p:spPr bwMode="auto">
              <a:xfrm>
                <a:off x="2946" y="2490"/>
                <a:ext cx="29" cy="16"/>
              </a:xfrm>
              <a:custGeom>
                <a:avLst/>
                <a:gdLst>
                  <a:gd name="T0" fmla="*/ 27 w 29"/>
                  <a:gd name="T1" fmla="*/ 0 h 16"/>
                  <a:gd name="T2" fmla="*/ 27 w 29"/>
                  <a:gd name="T3" fmla="*/ 0 h 16"/>
                  <a:gd name="T4" fmla="*/ 0 w 29"/>
                  <a:gd name="T5" fmla="*/ 5 h 16"/>
                  <a:gd name="T6" fmla="*/ 3 w 29"/>
                  <a:gd name="T7" fmla="*/ 16 h 16"/>
                  <a:gd name="T8" fmla="*/ 29 w 29"/>
                  <a:gd name="T9" fmla="*/ 11 h 16"/>
                  <a:gd name="T10" fmla="*/ 29 w 29"/>
                  <a:gd name="T11" fmla="*/ 10 h 16"/>
                  <a:gd name="T12" fmla="*/ 27 w 29"/>
                  <a:gd name="T13" fmla="*/ 0 h 16"/>
                  <a:gd name="T14" fmla="*/ 0 60000 65536"/>
                  <a:gd name="T15" fmla="*/ 0 60000 65536"/>
                  <a:gd name="T16" fmla="*/ 0 60000 65536"/>
                  <a:gd name="T17" fmla="*/ 0 60000 65536"/>
                  <a:gd name="T18" fmla="*/ 0 60000 65536"/>
                  <a:gd name="T19" fmla="*/ 0 60000 65536"/>
                  <a:gd name="T20" fmla="*/ 0 60000 65536"/>
                  <a:gd name="T21" fmla="*/ 0 w 29"/>
                  <a:gd name="T22" fmla="*/ 0 h 16"/>
                  <a:gd name="T23" fmla="*/ 29 w 29"/>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6">
                    <a:moveTo>
                      <a:pt x="27" y="0"/>
                    </a:moveTo>
                    <a:lnTo>
                      <a:pt x="27" y="0"/>
                    </a:lnTo>
                    <a:lnTo>
                      <a:pt x="0" y="5"/>
                    </a:lnTo>
                    <a:lnTo>
                      <a:pt x="3" y="16"/>
                    </a:lnTo>
                    <a:lnTo>
                      <a:pt x="29" y="11"/>
                    </a:lnTo>
                    <a:lnTo>
                      <a:pt x="29" y="10"/>
                    </a:lnTo>
                    <a:lnTo>
                      <a:pt x="27" y="0"/>
                    </a:lnTo>
                    <a:close/>
                  </a:path>
                </a:pathLst>
              </a:custGeom>
              <a:solidFill>
                <a:srgbClr val="1F1A17"/>
              </a:solidFill>
              <a:ln w="9525">
                <a:noFill/>
                <a:round/>
                <a:headEnd/>
                <a:tailEnd/>
              </a:ln>
            </p:spPr>
            <p:txBody>
              <a:bodyPr/>
              <a:lstStyle/>
              <a:p>
                <a:endParaRPr lang="ru-RU"/>
              </a:p>
            </p:txBody>
          </p:sp>
          <p:sp>
            <p:nvSpPr>
              <p:cNvPr id="1176" name="Freeform 137"/>
              <p:cNvSpPr>
                <a:spLocks/>
              </p:cNvSpPr>
              <p:nvPr/>
            </p:nvSpPr>
            <p:spPr bwMode="auto">
              <a:xfrm>
                <a:off x="2973" y="2481"/>
                <a:ext cx="30" cy="19"/>
              </a:xfrm>
              <a:custGeom>
                <a:avLst/>
                <a:gdLst>
                  <a:gd name="T0" fmla="*/ 26 w 30"/>
                  <a:gd name="T1" fmla="*/ 0 h 19"/>
                  <a:gd name="T2" fmla="*/ 26 w 30"/>
                  <a:gd name="T3" fmla="*/ 0 h 19"/>
                  <a:gd name="T4" fmla="*/ 0 w 30"/>
                  <a:gd name="T5" fmla="*/ 9 h 19"/>
                  <a:gd name="T6" fmla="*/ 2 w 30"/>
                  <a:gd name="T7" fmla="*/ 19 h 19"/>
                  <a:gd name="T8" fmla="*/ 30 w 30"/>
                  <a:gd name="T9" fmla="*/ 11 h 19"/>
                  <a:gd name="T10" fmla="*/ 29 w 30"/>
                  <a:gd name="T11" fmla="*/ 11 h 19"/>
                  <a:gd name="T12" fmla="*/ 26 w 30"/>
                  <a:gd name="T13" fmla="*/ 0 h 19"/>
                  <a:gd name="T14" fmla="*/ 0 60000 65536"/>
                  <a:gd name="T15" fmla="*/ 0 60000 65536"/>
                  <a:gd name="T16" fmla="*/ 0 60000 65536"/>
                  <a:gd name="T17" fmla="*/ 0 60000 65536"/>
                  <a:gd name="T18" fmla="*/ 0 60000 65536"/>
                  <a:gd name="T19" fmla="*/ 0 60000 65536"/>
                  <a:gd name="T20" fmla="*/ 0 60000 65536"/>
                  <a:gd name="T21" fmla="*/ 0 w 30"/>
                  <a:gd name="T22" fmla="*/ 0 h 19"/>
                  <a:gd name="T23" fmla="*/ 30 w 30"/>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9">
                    <a:moveTo>
                      <a:pt x="26" y="0"/>
                    </a:moveTo>
                    <a:lnTo>
                      <a:pt x="26" y="0"/>
                    </a:lnTo>
                    <a:lnTo>
                      <a:pt x="0" y="9"/>
                    </a:lnTo>
                    <a:lnTo>
                      <a:pt x="2" y="19"/>
                    </a:lnTo>
                    <a:lnTo>
                      <a:pt x="30" y="11"/>
                    </a:lnTo>
                    <a:lnTo>
                      <a:pt x="29" y="11"/>
                    </a:lnTo>
                    <a:lnTo>
                      <a:pt x="26" y="0"/>
                    </a:lnTo>
                    <a:close/>
                  </a:path>
                </a:pathLst>
              </a:custGeom>
              <a:solidFill>
                <a:srgbClr val="1F1A17"/>
              </a:solidFill>
              <a:ln w="9525">
                <a:noFill/>
                <a:round/>
                <a:headEnd/>
                <a:tailEnd/>
              </a:ln>
            </p:spPr>
            <p:txBody>
              <a:bodyPr/>
              <a:lstStyle/>
              <a:p>
                <a:endParaRPr lang="ru-RU"/>
              </a:p>
            </p:txBody>
          </p:sp>
          <p:sp>
            <p:nvSpPr>
              <p:cNvPr id="1177" name="Freeform 138"/>
              <p:cNvSpPr>
                <a:spLocks/>
              </p:cNvSpPr>
              <p:nvPr/>
            </p:nvSpPr>
            <p:spPr bwMode="auto">
              <a:xfrm>
                <a:off x="2999" y="2473"/>
                <a:ext cx="29" cy="19"/>
              </a:xfrm>
              <a:custGeom>
                <a:avLst/>
                <a:gdLst>
                  <a:gd name="T0" fmla="*/ 26 w 29"/>
                  <a:gd name="T1" fmla="*/ 0 h 19"/>
                  <a:gd name="T2" fmla="*/ 26 w 29"/>
                  <a:gd name="T3" fmla="*/ 0 h 19"/>
                  <a:gd name="T4" fmla="*/ 0 w 29"/>
                  <a:gd name="T5" fmla="*/ 8 h 19"/>
                  <a:gd name="T6" fmla="*/ 3 w 29"/>
                  <a:gd name="T7" fmla="*/ 19 h 19"/>
                  <a:gd name="T8" fmla="*/ 29 w 29"/>
                  <a:gd name="T9" fmla="*/ 12 h 19"/>
                  <a:gd name="T10" fmla="*/ 29 w 29"/>
                  <a:gd name="T11" fmla="*/ 12 h 19"/>
                  <a:gd name="T12" fmla="*/ 26 w 29"/>
                  <a:gd name="T13" fmla="*/ 0 h 19"/>
                  <a:gd name="T14" fmla="*/ 0 60000 65536"/>
                  <a:gd name="T15" fmla="*/ 0 60000 65536"/>
                  <a:gd name="T16" fmla="*/ 0 60000 65536"/>
                  <a:gd name="T17" fmla="*/ 0 60000 65536"/>
                  <a:gd name="T18" fmla="*/ 0 60000 65536"/>
                  <a:gd name="T19" fmla="*/ 0 60000 65536"/>
                  <a:gd name="T20" fmla="*/ 0 60000 65536"/>
                  <a:gd name="T21" fmla="*/ 0 w 29"/>
                  <a:gd name="T22" fmla="*/ 0 h 19"/>
                  <a:gd name="T23" fmla="*/ 29 w 29"/>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9">
                    <a:moveTo>
                      <a:pt x="26" y="0"/>
                    </a:moveTo>
                    <a:lnTo>
                      <a:pt x="26" y="0"/>
                    </a:lnTo>
                    <a:lnTo>
                      <a:pt x="0" y="8"/>
                    </a:lnTo>
                    <a:lnTo>
                      <a:pt x="3" y="19"/>
                    </a:lnTo>
                    <a:lnTo>
                      <a:pt x="29" y="12"/>
                    </a:lnTo>
                    <a:lnTo>
                      <a:pt x="26" y="0"/>
                    </a:lnTo>
                    <a:close/>
                  </a:path>
                </a:pathLst>
              </a:custGeom>
              <a:solidFill>
                <a:srgbClr val="1F1A17"/>
              </a:solidFill>
              <a:ln w="9525">
                <a:noFill/>
                <a:round/>
                <a:headEnd/>
                <a:tailEnd/>
              </a:ln>
            </p:spPr>
            <p:txBody>
              <a:bodyPr/>
              <a:lstStyle/>
              <a:p>
                <a:endParaRPr lang="ru-RU"/>
              </a:p>
            </p:txBody>
          </p:sp>
          <p:sp>
            <p:nvSpPr>
              <p:cNvPr id="1178" name="Freeform 139"/>
              <p:cNvSpPr>
                <a:spLocks/>
              </p:cNvSpPr>
              <p:nvPr/>
            </p:nvSpPr>
            <p:spPr bwMode="auto">
              <a:xfrm>
                <a:off x="3025" y="2463"/>
                <a:ext cx="30" cy="22"/>
              </a:xfrm>
              <a:custGeom>
                <a:avLst/>
                <a:gdLst>
                  <a:gd name="T0" fmla="*/ 25 w 30"/>
                  <a:gd name="T1" fmla="*/ 0 h 22"/>
                  <a:gd name="T2" fmla="*/ 25 w 30"/>
                  <a:gd name="T3" fmla="*/ 0 h 22"/>
                  <a:gd name="T4" fmla="*/ 0 w 30"/>
                  <a:gd name="T5" fmla="*/ 10 h 22"/>
                  <a:gd name="T6" fmla="*/ 3 w 30"/>
                  <a:gd name="T7" fmla="*/ 22 h 22"/>
                  <a:gd name="T8" fmla="*/ 30 w 30"/>
                  <a:gd name="T9" fmla="*/ 12 h 22"/>
                  <a:gd name="T10" fmla="*/ 30 w 30"/>
                  <a:gd name="T11" fmla="*/ 12 h 22"/>
                  <a:gd name="T12" fmla="*/ 25 w 30"/>
                  <a:gd name="T13" fmla="*/ 0 h 22"/>
                  <a:gd name="T14" fmla="*/ 0 60000 65536"/>
                  <a:gd name="T15" fmla="*/ 0 60000 65536"/>
                  <a:gd name="T16" fmla="*/ 0 60000 65536"/>
                  <a:gd name="T17" fmla="*/ 0 60000 65536"/>
                  <a:gd name="T18" fmla="*/ 0 60000 65536"/>
                  <a:gd name="T19" fmla="*/ 0 60000 65536"/>
                  <a:gd name="T20" fmla="*/ 0 60000 65536"/>
                  <a:gd name="T21" fmla="*/ 0 w 30"/>
                  <a:gd name="T22" fmla="*/ 0 h 22"/>
                  <a:gd name="T23" fmla="*/ 30 w 30"/>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2">
                    <a:moveTo>
                      <a:pt x="25" y="0"/>
                    </a:moveTo>
                    <a:lnTo>
                      <a:pt x="25" y="0"/>
                    </a:lnTo>
                    <a:lnTo>
                      <a:pt x="0" y="10"/>
                    </a:lnTo>
                    <a:lnTo>
                      <a:pt x="3" y="22"/>
                    </a:lnTo>
                    <a:lnTo>
                      <a:pt x="30" y="12"/>
                    </a:lnTo>
                    <a:lnTo>
                      <a:pt x="25" y="0"/>
                    </a:lnTo>
                    <a:close/>
                  </a:path>
                </a:pathLst>
              </a:custGeom>
              <a:solidFill>
                <a:srgbClr val="1F1A17"/>
              </a:solidFill>
              <a:ln w="9525">
                <a:noFill/>
                <a:round/>
                <a:headEnd/>
                <a:tailEnd/>
              </a:ln>
            </p:spPr>
            <p:txBody>
              <a:bodyPr/>
              <a:lstStyle/>
              <a:p>
                <a:endParaRPr lang="ru-RU"/>
              </a:p>
            </p:txBody>
          </p:sp>
          <p:sp>
            <p:nvSpPr>
              <p:cNvPr id="1179" name="Freeform 140"/>
              <p:cNvSpPr>
                <a:spLocks/>
              </p:cNvSpPr>
              <p:nvPr/>
            </p:nvSpPr>
            <p:spPr bwMode="auto">
              <a:xfrm>
                <a:off x="3050" y="2453"/>
                <a:ext cx="30" cy="22"/>
              </a:xfrm>
              <a:custGeom>
                <a:avLst/>
                <a:gdLst>
                  <a:gd name="T0" fmla="*/ 25 w 30"/>
                  <a:gd name="T1" fmla="*/ 0 h 22"/>
                  <a:gd name="T2" fmla="*/ 25 w 30"/>
                  <a:gd name="T3" fmla="*/ 0 h 22"/>
                  <a:gd name="T4" fmla="*/ 0 w 30"/>
                  <a:gd name="T5" fmla="*/ 10 h 22"/>
                  <a:gd name="T6" fmla="*/ 5 w 30"/>
                  <a:gd name="T7" fmla="*/ 22 h 22"/>
                  <a:gd name="T8" fmla="*/ 30 w 30"/>
                  <a:gd name="T9" fmla="*/ 10 h 22"/>
                  <a:gd name="T10" fmla="*/ 30 w 30"/>
                  <a:gd name="T11" fmla="*/ 10 h 22"/>
                  <a:gd name="T12" fmla="*/ 25 w 30"/>
                  <a:gd name="T13" fmla="*/ 0 h 22"/>
                  <a:gd name="T14" fmla="*/ 0 60000 65536"/>
                  <a:gd name="T15" fmla="*/ 0 60000 65536"/>
                  <a:gd name="T16" fmla="*/ 0 60000 65536"/>
                  <a:gd name="T17" fmla="*/ 0 60000 65536"/>
                  <a:gd name="T18" fmla="*/ 0 60000 65536"/>
                  <a:gd name="T19" fmla="*/ 0 60000 65536"/>
                  <a:gd name="T20" fmla="*/ 0 60000 65536"/>
                  <a:gd name="T21" fmla="*/ 0 w 30"/>
                  <a:gd name="T22" fmla="*/ 0 h 22"/>
                  <a:gd name="T23" fmla="*/ 30 w 30"/>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2">
                    <a:moveTo>
                      <a:pt x="25" y="0"/>
                    </a:moveTo>
                    <a:lnTo>
                      <a:pt x="25" y="0"/>
                    </a:lnTo>
                    <a:lnTo>
                      <a:pt x="0" y="10"/>
                    </a:lnTo>
                    <a:lnTo>
                      <a:pt x="5" y="22"/>
                    </a:lnTo>
                    <a:lnTo>
                      <a:pt x="30" y="10"/>
                    </a:lnTo>
                    <a:lnTo>
                      <a:pt x="25" y="0"/>
                    </a:lnTo>
                    <a:close/>
                  </a:path>
                </a:pathLst>
              </a:custGeom>
              <a:solidFill>
                <a:srgbClr val="1F1A17"/>
              </a:solidFill>
              <a:ln w="9525">
                <a:noFill/>
                <a:round/>
                <a:headEnd/>
                <a:tailEnd/>
              </a:ln>
            </p:spPr>
            <p:txBody>
              <a:bodyPr/>
              <a:lstStyle/>
              <a:p>
                <a:endParaRPr lang="ru-RU"/>
              </a:p>
            </p:txBody>
          </p:sp>
          <p:sp>
            <p:nvSpPr>
              <p:cNvPr id="1180" name="Freeform 141"/>
              <p:cNvSpPr>
                <a:spLocks/>
              </p:cNvSpPr>
              <p:nvPr/>
            </p:nvSpPr>
            <p:spPr bwMode="auto">
              <a:xfrm>
                <a:off x="3075" y="2442"/>
                <a:ext cx="30" cy="21"/>
              </a:xfrm>
              <a:custGeom>
                <a:avLst/>
                <a:gdLst>
                  <a:gd name="T0" fmla="*/ 25 w 30"/>
                  <a:gd name="T1" fmla="*/ 0 h 21"/>
                  <a:gd name="T2" fmla="*/ 25 w 30"/>
                  <a:gd name="T3" fmla="*/ 0 h 21"/>
                  <a:gd name="T4" fmla="*/ 0 w 30"/>
                  <a:gd name="T5" fmla="*/ 11 h 21"/>
                  <a:gd name="T6" fmla="*/ 5 w 30"/>
                  <a:gd name="T7" fmla="*/ 21 h 21"/>
                  <a:gd name="T8" fmla="*/ 30 w 30"/>
                  <a:gd name="T9" fmla="*/ 10 h 21"/>
                  <a:gd name="T10" fmla="*/ 30 w 30"/>
                  <a:gd name="T11" fmla="*/ 10 h 21"/>
                  <a:gd name="T12" fmla="*/ 25 w 30"/>
                  <a:gd name="T13" fmla="*/ 0 h 21"/>
                  <a:gd name="T14" fmla="*/ 0 60000 65536"/>
                  <a:gd name="T15" fmla="*/ 0 60000 65536"/>
                  <a:gd name="T16" fmla="*/ 0 60000 65536"/>
                  <a:gd name="T17" fmla="*/ 0 60000 65536"/>
                  <a:gd name="T18" fmla="*/ 0 60000 65536"/>
                  <a:gd name="T19" fmla="*/ 0 60000 65536"/>
                  <a:gd name="T20" fmla="*/ 0 60000 65536"/>
                  <a:gd name="T21" fmla="*/ 0 w 30"/>
                  <a:gd name="T22" fmla="*/ 0 h 21"/>
                  <a:gd name="T23" fmla="*/ 30 w 30"/>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1">
                    <a:moveTo>
                      <a:pt x="25" y="0"/>
                    </a:moveTo>
                    <a:lnTo>
                      <a:pt x="25" y="0"/>
                    </a:lnTo>
                    <a:lnTo>
                      <a:pt x="0" y="11"/>
                    </a:lnTo>
                    <a:lnTo>
                      <a:pt x="5" y="21"/>
                    </a:lnTo>
                    <a:lnTo>
                      <a:pt x="30" y="10"/>
                    </a:lnTo>
                    <a:lnTo>
                      <a:pt x="25" y="0"/>
                    </a:lnTo>
                    <a:close/>
                  </a:path>
                </a:pathLst>
              </a:custGeom>
              <a:solidFill>
                <a:srgbClr val="1F1A17"/>
              </a:solidFill>
              <a:ln w="9525">
                <a:noFill/>
                <a:round/>
                <a:headEnd/>
                <a:tailEnd/>
              </a:ln>
            </p:spPr>
            <p:txBody>
              <a:bodyPr/>
              <a:lstStyle/>
              <a:p>
                <a:endParaRPr lang="ru-RU"/>
              </a:p>
            </p:txBody>
          </p:sp>
          <p:sp>
            <p:nvSpPr>
              <p:cNvPr id="1181" name="Freeform 142"/>
              <p:cNvSpPr>
                <a:spLocks/>
              </p:cNvSpPr>
              <p:nvPr/>
            </p:nvSpPr>
            <p:spPr bwMode="auto">
              <a:xfrm>
                <a:off x="3100" y="2429"/>
                <a:ext cx="29" cy="23"/>
              </a:xfrm>
              <a:custGeom>
                <a:avLst/>
                <a:gdLst>
                  <a:gd name="T0" fmla="*/ 23 w 29"/>
                  <a:gd name="T1" fmla="*/ 0 h 23"/>
                  <a:gd name="T2" fmla="*/ 24 w 29"/>
                  <a:gd name="T3" fmla="*/ 0 h 23"/>
                  <a:gd name="T4" fmla="*/ 0 w 29"/>
                  <a:gd name="T5" fmla="*/ 13 h 23"/>
                  <a:gd name="T6" fmla="*/ 5 w 29"/>
                  <a:gd name="T7" fmla="*/ 23 h 23"/>
                  <a:gd name="T8" fmla="*/ 29 w 29"/>
                  <a:gd name="T9" fmla="*/ 10 h 23"/>
                  <a:gd name="T10" fmla="*/ 29 w 29"/>
                  <a:gd name="T11" fmla="*/ 10 h 23"/>
                  <a:gd name="T12" fmla="*/ 23 w 29"/>
                  <a:gd name="T13" fmla="*/ 0 h 23"/>
                  <a:gd name="T14" fmla="*/ 0 60000 65536"/>
                  <a:gd name="T15" fmla="*/ 0 60000 65536"/>
                  <a:gd name="T16" fmla="*/ 0 60000 65536"/>
                  <a:gd name="T17" fmla="*/ 0 60000 65536"/>
                  <a:gd name="T18" fmla="*/ 0 60000 65536"/>
                  <a:gd name="T19" fmla="*/ 0 60000 65536"/>
                  <a:gd name="T20" fmla="*/ 0 60000 65536"/>
                  <a:gd name="T21" fmla="*/ 0 w 29"/>
                  <a:gd name="T22" fmla="*/ 0 h 23"/>
                  <a:gd name="T23" fmla="*/ 29 w 29"/>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3">
                    <a:moveTo>
                      <a:pt x="23" y="0"/>
                    </a:moveTo>
                    <a:lnTo>
                      <a:pt x="24" y="0"/>
                    </a:lnTo>
                    <a:lnTo>
                      <a:pt x="0" y="13"/>
                    </a:lnTo>
                    <a:lnTo>
                      <a:pt x="5" y="23"/>
                    </a:lnTo>
                    <a:lnTo>
                      <a:pt x="29" y="10"/>
                    </a:lnTo>
                    <a:lnTo>
                      <a:pt x="23" y="0"/>
                    </a:lnTo>
                    <a:close/>
                  </a:path>
                </a:pathLst>
              </a:custGeom>
              <a:solidFill>
                <a:srgbClr val="1F1A17"/>
              </a:solidFill>
              <a:ln w="9525">
                <a:noFill/>
                <a:round/>
                <a:headEnd/>
                <a:tailEnd/>
              </a:ln>
            </p:spPr>
            <p:txBody>
              <a:bodyPr/>
              <a:lstStyle/>
              <a:p>
                <a:endParaRPr lang="ru-RU"/>
              </a:p>
            </p:txBody>
          </p:sp>
          <p:sp>
            <p:nvSpPr>
              <p:cNvPr id="1182" name="Freeform 143"/>
              <p:cNvSpPr>
                <a:spLocks/>
              </p:cNvSpPr>
              <p:nvPr/>
            </p:nvSpPr>
            <p:spPr bwMode="auto">
              <a:xfrm>
                <a:off x="3123" y="2415"/>
                <a:ext cx="30" cy="24"/>
              </a:xfrm>
              <a:custGeom>
                <a:avLst/>
                <a:gdLst>
                  <a:gd name="T0" fmla="*/ 24 w 30"/>
                  <a:gd name="T1" fmla="*/ 0 h 24"/>
                  <a:gd name="T2" fmla="*/ 24 w 30"/>
                  <a:gd name="T3" fmla="*/ 0 h 24"/>
                  <a:gd name="T4" fmla="*/ 0 w 30"/>
                  <a:gd name="T5" fmla="*/ 14 h 24"/>
                  <a:gd name="T6" fmla="*/ 6 w 30"/>
                  <a:gd name="T7" fmla="*/ 24 h 24"/>
                  <a:gd name="T8" fmla="*/ 30 w 30"/>
                  <a:gd name="T9" fmla="*/ 10 h 24"/>
                  <a:gd name="T10" fmla="*/ 30 w 30"/>
                  <a:gd name="T11" fmla="*/ 10 h 24"/>
                  <a:gd name="T12" fmla="*/ 24 w 30"/>
                  <a:gd name="T13" fmla="*/ 0 h 24"/>
                  <a:gd name="T14" fmla="*/ 0 60000 65536"/>
                  <a:gd name="T15" fmla="*/ 0 60000 65536"/>
                  <a:gd name="T16" fmla="*/ 0 60000 65536"/>
                  <a:gd name="T17" fmla="*/ 0 60000 65536"/>
                  <a:gd name="T18" fmla="*/ 0 60000 65536"/>
                  <a:gd name="T19" fmla="*/ 0 60000 65536"/>
                  <a:gd name="T20" fmla="*/ 0 60000 65536"/>
                  <a:gd name="T21" fmla="*/ 0 w 30"/>
                  <a:gd name="T22" fmla="*/ 0 h 24"/>
                  <a:gd name="T23" fmla="*/ 30 w 30"/>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4">
                    <a:moveTo>
                      <a:pt x="24" y="0"/>
                    </a:moveTo>
                    <a:lnTo>
                      <a:pt x="24" y="0"/>
                    </a:lnTo>
                    <a:lnTo>
                      <a:pt x="0" y="14"/>
                    </a:lnTo>
                    <a:lnTo>
                      <a:pt x="6" y="24"/>
                    </a:lnTo>
                    <a:lnTo>
                      <a:pt x="30" y="10"/>
                    </a:lnTo>
                    <a:lnTo>
                      <a:pt x="24" y="0"/>
                    </a:lnTo>
                    <a:close/>
                  </a:path>
                </a:pathLst>
              </a:custGeom>
              <a:solidFill>
                <a:srgbClr val="1F1A17"/>
              </a:solidFill>
              <a:ln w="9525">
                <a:noFill/>
                <a:round/>
                <a:headEnd/>
                <a:tailEnd/>
              </a:ln>
            </p:spPr>
            <p:txBody>
              <a:bodyPr/>
              <a:lstStyle/>
              <a:p>
                <a:endParaRPr lang="ru-RU"/>
              </a:p>
            </p:txBody>
          </p:sp>
          <p:sp>
            <p:nvSpPr>
              <p:cNvPr id="1183" name="Freeform 144"/>
              <p:cNvSpPr>
                <a:spLocks/>
              </p:cNvSpPr>
              <p:nvPr/>
            </p:nvSpPr>
            <p:spPr bwMode="auto">
              <a:xfrm>
                <a:off x="3147" y="2400"/>
                <a:ext cx="30" cy="25"/>
              </a:xfrm>
              <a:custGeom>
                <a:avLst/>
                <a:gdLst>
                  <a:gd name="T0" fmla="*/ 24 w 30"/>
                  <a:gd name="T1" fmla="*/ 1 h 25"/>
                  <a:gd name="T2" fmla="*/ 24 w 30"/>
                  <a:gd name="T3" fmla="*/ 0 h 25"/>
                  <a:gd name="T4" fmla="*/ 0 w 30"/>
                  <a:gd name="T5" fmla="*/ 15 h 25"/>
                  <a:gd name="T6" fmla="*/ 6 w 30"/>
                  <a:gd name="T7" fmla="*/ 25 h 25"/>
                  <a:gd name="T8" fmla="*/ 29 w 30"/>
                  <a:gd name="T9" fmla="*/ 10 h 25"/>
                  <a:gd name="T10" fmla="*/ 30 w 30"/>
                  <a:gd name="T11" fmla="*/ 10 h 25"/>
                  <a:gd name="T12" fmla="*/ 24 w 30"/>
                  <a:gd name="T13" fmla="*/ 1 h 25"/>
                  <a:gd name="T14" fmla="*/ 0 60000 65536"/>
                  <a:gd name="T15" fmla="*/ 0 60000 65536"/>
                  <a:gd name="T16" fmla="*/ 0 60000 65536"/>
                  <a:gd name="T17" fmla="*/ 0 60000 65536"/>
                  <a:gd name="T18" fmla="*/ 0 60000 65536"/>
                  <a:gd name="T19" fmla="*/ 0 60000 65536"/>
                  <a:gd name="T20" fmla="*/ 0 60000 65536"/>
                  <a:gd name="T21" fmla="*/ 0 w 30"/>
                  <a:gd name="T22" fmla="*/ 0 h 25"/>
                  <a:gd name="T23" fmla="*/ 30 w 30"/>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5">
                    <a:moveTo>
                      <a:pt x="24" y="1"/>
                    </a:moveTo>
                    <a:lnTo>
                      <a:pt x="24" y="0"/>
                    </a:lnTo>
                    <a:lnTo>
                      <a:pt x="0" y="15"/>
                    </a:lnTo>
                    <a:lnTo>
                      <a:pt x="6" y="25"/>
                    </a:lnTo>
                    <a:lnTo>
                      <a:pt x="29" y="10"/>
                    </a:lnTo>
                    <a:lnTo>
                      <a:pt x="30" y="10"/>
                    </a:lnTo>
                    <a:lnTo>
                      <a:pt x="24" y="1"/>
                    </a:lnTo>
                    <a:close/>
                  </a:path>
                </a:pathLst>
              </a:custGeom>
              <a:solidFill>
                <a:srgbClr val="1F1A17"/>
              </a:solidFill>
              <a:ln w="9525">
                <a:noFill/>
                <a:round/>
                <a:headEnd/>
                <a:tailEnd/>
              </a:ln>
            </p:spPr>
            <p:txBody>
              <a:bodyPr/>
              <a:lstStyle/>
              <a:p>
                <a:endParaRPr lang="ru-RU"/>
              </a:p>
            </p:txBody>
          </p:sp>
          <p:sp>
            <p:nvSpPr>
              <p:cNvPr id="1184" name="Freeform 145"/>
              <p:cNvSpPr>
                <a:spLocks/>
              </p:cNvSpPr>
              <p:nvPr/>
            </p:nvSpPr>
            <p:spPr bwMode="auto">
              <a:xfrm>
                <a:off x="3171" y="2385"/>
                <a:ext cx="29" cy="25"/>
              </a:xfrm>
              <a:custGeom>
                <a:avLst/>
                <a:gdLst>
                  <a:gd name="T0" fmla="*/ 21 w 29"/>
                  <a:gd name="T1" fmla="*/ 0 h 25"/>
                  <a:gd name="T2" fmla="*/ 21 w 29"/>
                  <a:gd name="T3" fmla="*/ 0 h 25"/>
                  <a:gd name="T4" fmla="*/ 0 w 29"/>
                  <a:gd name="T5" fmla="*/ 16 h 25"/>
                  <a:gd name="T6" fmla="*/ 6 w 29"/>
                  <a:gd name="T7" fmla="*/ 25 h 25"/>
                  <a:gd name="T8" fmla="*/ 28 w 29"/>
                  <a:gd name="T9" fmla="*/ 9 h 25"/>
                  <a:gd name="T10" fmla="*/ 29 w 29"/>
                  <a:gd name="T11" fmla="*/ 9 h 25"/>
                  <a:gd name="T12" fmla="*/ 21 w 29"/>
                  <a:gd name="T13" fmla="*/ 0 h 25"/>
                  <a:gd name="T14" fmla="*/ 0 60000 65536"/>
                  <a:gd name="T15" fmla="*/ 0 60000 65536"/>
                  <a:gd name="T16" fmla="*/ 0 60000 65536"/>
                  <a:gd name="T17" fmla="*/ 0 60000 65536"/>
                  <a:gd name="T18" fmla="*/ 0 60000 65536"/>
                  <a:gd name="T19" fmla="*/ 0 60000 65536"/>
                  <a:gd name="T20" fmla="*/ 0 60000 65536"/>
                  <a:gd name="T21" fmla="*/ 0 w 29"/>
                  <a:gd name="T22" fmla="*/ 0 h 25"/>
                  <a:gd name="T23" fmla="*/ 29 w 29"/>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5">
                    <a:moveTo>
                      <a:pt x="21" y="0"/>
                    </a:moveTo>
                    <a:lnTo>
                      <a:pt x="21" y="0"/>
                    </a:lnTo>
                    <a:lnTo>
                      <a:pt x="0" y="16"/>
                    </a:lnTo>
                    <a:lnTo>
                      <a:pt x="6" y="25"/>
                    </a:lnTo>
                    <a:lnTo>
                      <a:pt x="28" y="9"/>
                    </a:lnTo>
                    <a:lnTo>
                      <a:pt x="29" y="9"/>
                    </a:lnTo>
                    <a:lnTo>
                      <a:pt x="21" y="0"/>
                    </a:lnTo>
                    <a:close/>
                  </a:path>
                </a:pathLst>
              </a:custGeom>
              <a:solidFill>
                <a:srgbClr val="1F1A17"/>
              </a:solidFill>
              <a:ln w="9525">
                <a:noFill/>
                <a:round/>
                <a:headEnd/>
                <a:tailEnd/>
              </a:ln>
            </p:spPr>
            <p:txBody>
              <a:bodyPr/>
              <a:lstStyle/>
              <a:p>
                <a:endParaRPr lang="ru-RU"/>
              </a:p>
            </p:txBody>
          </p:sp>
          <p:sp>
            <p:nvSpPr>
              <p:cNvPr id="1185" name="Freeform 146"/>
              <p:cNvSpPr>
                <a:spLocks/>
              </p:cNvSpPr>
              <p:nvPr/>
            </p:nvSpPr>
            <p:spPr bwMode="auto">
              <a:xfrm>
                <a:off x="3192" y="2369"/>
                <a:ext cx="29" cy="25"/>
              </a:xfrm>
              <a:custGeom>
                <a:avLst/>
                <a:gdLst>
                  <a:gd name="T0" fmla="*/ 22 w 29"/>
                  <a:gd name="T1" fmla="*/ 0 h 25"/>
                  <a:gd name="T2" fmla="*/ 22 w 29"/>
                  <a:gd name="T3" fmla="*/ 0 h 25"/>
                  <a:gd name="T4" fmla="*/ 0 w 29"/>
                  <a:gd name="T5" fmla="*/ 16 h 25"/>
                  <a:gd name="T6" fmla="*/ 8 w 29"/>
                  <a:gd name="T7" fmla="*/ 25 h 25"/>
                  <a:gd name="T8" fmla="*/ 29 w 29"/>
                  <a:gd name="T9" fmla="*/ 8 h 25"/>
                  <a:gd name="T10" fmla="*/ 29 w 29"/>
                  <a:gd name="T11" fmla="*/ 7 h 25"/>
                  <a:gd name="T12" fmla="*/ 22 w 29"/>
                  <a:gd name="T13" fmla="*/ 0 h 25"/>
                  <a:gd name="T14" fmla="*/ 0 60000 65536"/>
                  <a:gd name="T15" fmla="*/ 0 60000 65536"/>
                  <a:gd name="T16" fmla="*/ 0 60000 65536"/>
                  <a:gd name="T17" fmla="*/ 0 60000 65536"/>
                  <a:gd name="T18" fmla="*/ 0 60000 65536"/>
                  <a:gd name="T19" fmla="*/ 0 60000 65536"/>
                  <a:gd name="T20" fmla="*/ 0 60000 65536"/>
                  <a:gd name="T21" fmla="*/ 0 w 29"/>
                  <a:gd name="T22" fmla="*/ 0 h 25"/>
                  <a:gd name="T23" fmla="*/ 29 w 29"/>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5">
                    <a:moveTo>
                      <a:pt x="22" y="0"/>
                    </a:moveTo>
                    <a:lnTo>
                      <a:pt x="22" y="0"/>
                    </a:lnTo>
                    <a:lnTo>
                      <a:pt x="0" y="16"/>
                    </a:lnTo>
                    <a:lnTo>
                      <a:pt x="8" y="25"/>
                    </a:lnTo>
                    <a:lnTo>
                      <a:pt x="29" y="8"/>
                    </a:lnTo>
                    <a:lnTo>
                      <a:pt x="29" y="7"/>
                    </a:lnTo>
                    <a:lnTo>
                      <a:pt x="22" y="0"/>
                    </a:lnTo>
                    <a:close/>
                  </a:path>
                </a:pathLst>
              </a:custGeom>
              <a:solidFill>
                <a:srgbClr val="1F1A17"/>
              </a:solidFill>
              <a:ln w="9525">
                <a:noFill/>
                <a:round/>
                <a:headEnd/>
                <a:tailEnd/>
              </a:ln>
            </p:spPr>
            <p:txBody>
              <a:bodyPr/>
              <a:lstStyle/>
              <a:p>
                <a:endParaRPr lang="ru-RU"/>
              </a:p>
            </p:txBody>
          </p:sp>
          <p:sp>
            <p:nvSpPr>
              <p:cNvPr id="1186" name="Freeform 147"/>
              <p:cNvSpPr>
                <a:spLocks/>
              </p:cNvSpPr>
              <p:nvPr/>
            </p:nvSpPr>
            <p:spPr bwMode="auto">
              <a:xfrm>
                <a:off x="3214" y="2351"/>
                <a:ext cx="29" cy="25"/>
              </a:xfrm>
              <a:custGeom>
                <a:avLst/>
                <a:gdLst>
                  <a:gd name="T0" fmla="*/ 21 w 29"/>
                  <a:gd name="T1" fmla="*/ 0 h 25"/>
                  <a:gd name="T2" fmla="*/ 21 w 29"/>
                  <a:gd name="T3" fmla="*/ 0 h 25"/>
                  <a:gd name="T4" fmla="*/ 0 w 29"/>
                  <a:gd name="T5" fmla="*/ 18 h 25"/>
                  <a:gd name="T6" fmla="*/ 7 w 29"/>
                  <a:gd name="T7" fmla="*/ 25 h 25"/>
                  <a:gd name="T8" fmla="*/ 29 w 29"/>
                  <a:gd name="T9" fmla="*/ 7 h 25"/>
                  <a:gd name="T10" fmla="*/ 29 w 29"/>
                  <a:gd name="T11" fmla="*/ 7 h 25"/>
                  <a:gd name="T12" fmla="*/ 21 w 29"/>
                  <a:gd name="T13" fmla="*/ 0 h 25"/>
                  <a:gd name="T14" fmla="*/ 0 60000 65536"/>
                  <a:gd name="T15" fmla="*/ 0 60000 65536"/>
                  <a:gd name="T16" fmla="*/ 0 60000 65536"/>
                  <a:gd name="T17" fmla="*/ 0 60000 65536"/>
                  <a:gd name="T18" fmla="*/ 0 60000 65536"/>
                  <a:gd name="T19" fmla="*/ 0 60000 65536"/>
                  <a:gd name="T20" fmla="*/ 0 60000 65536"/>
                  <a:gd name="T21" fmla="*/ 0 w 29"/>
                  <a:gd name="T22" fmla="*/ 0 h 25"/>
                  <a:gd name="T23" fmla="*/ 29 w 29"/>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5">
                    <a:moveTo>
                      <a:pt x="21" y="0"/>
                    </a:moveTo>
                    <a:lnTo>
                      <a:pt x="21" y="0"/>
                    </a:lnTo>
                    <a:lnTo>
                      <a:pt x="0" y="18"/>
                    </a:lnTo>
                    <a:lnTo>
                      <a:pt x="7" y="25"/>
                    </a:lnTo>
                    <a:lnTo>
                      <a:pt x="29" y="7"/>
                    </a:lnTo>
                    <a:lnTo>
                      <a:pt x="21" y="0"/>
                    </a:lnTo>
                    <a:close/>
                  </a:path>
                </a:pathLst>
              </a:custGeom>
              <a:solidFill>
                <a:srgbClr val="1F1A17"/>
              </a:solidFill>
              <a:ln w="9525">
                <a:noFill/>
                <a:round/>
                <a:headEnd/>
                <a:tailEnd/>
              </a:ln>
            </p:spPr>
            <p:txBody>
              <a:bodyPr/>
              <a:lstStyle/>
              <a:p>
                <a:endParaRPr lang="ru-RU"/>
              </a:p>
            </p:txBody>
          </p:sp>
          <p:sp>
            <p:nvSpPr>
              <p:cNvPr id="1187" name="Freeform 148"/>
              <p:cNvSpPr>
                <a:spLocks/>
              </p:cNvSpPr>
              <p:nvPr/>
            </p:nvSpPr>
            <p:spPr bwMode="auto">
              <a:xfrm>
                <a:off x="3235" y="2332"/>
                <a:ext cx="28" cy="26"/>
              </a:xfrm>
              <a:custGeom>
                <a:avLst/>
                <a:gdLst>
                  <a:gd name="T0" fmla="*/ 19 w 28"/>
                  <a:gd name="T1" fmla="*/ 0 h 26"/>
                  <a:gd name="T2" fmla="*/ 20 w 28"/>
                  <a:gd name="T3" fmla="*/ 0 h 26"/>
                  <a:gd name="T4" fmla="*/ 0 w 28"/>
                  <a:gd name="T5" fmla="*/ 19 h 26"/>
                  <a:gd name="T6" fmla="*/ 8 w 28"/>
                  <a:gd name="T7" fmla="*/ 26 h 26"/>
                  <a:gd name="T8" fmla="*/ 28 w 28"/>
                  <a:gd name="T9" fmla="*/ 9 h 26"/>
                  <a:gd name="T10" fmla="*/ 28 w 28"/>
                  <a:gd name="T11" fmla="*/ 8 h 26"/>
                  <a:gd name="T12" fmla="*/ 19 w 28"/>
                  <a:gd name="T13" fmla="*/ 0 h 26"/>
                  <a:gd name="T14" fmla="*/ 0 60000 65536"/>
                  <a:gd name="T15" fmla="*/ 0 60000 65536"/>
                  <a:gd name="T16" fmla="*/ 0 60000 65536"/>
                  <a:gd name="T17" fmla="*/ 0 60000 65536"/>
                  <a:gd name="T18" fmla="*/ 0 60000 65536"/>
                  <a:gd name="T19" fmla="*/ 0 60000 65536"/>
                  <a:gd name="T20" fmla="*/ 0 60000 65536"/>
                  <a:gd name="T21" fmla="*/ 0 w 28"/>
                  <a:gd name="T22" fmla="*/ 0 h 26"/>
                  <a:gd name="T23" fmla="*/ 28 w 28"/>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6">
                    <a:moveTo>
                      <a:pt x="19" y="0"/>
                    </a:moveTo>
                    <a:lnTo>
                      <a:pt x="20" y="0"/>
                    </a:lnTo>
                    <a:lnTo>
                      <a:pt x="0" y="19"/>
                    </a:lnTo>
                    <a:lnTo>
                      <a:pt x="8" y="26"/>
                    </a:lnTo>
                    <a:lnTo>
                      <a:pt x="28" y="9"/>
                    </a:lnTo>
                    <a:lnTo>
                      <a:pt x="28" y="8"/>
                    </a:lnTo>
                    <a:lnTo>
                      <a:pt x="19" y="0"/>
                    </a:lnTo>
                    <a:close/>
                  </a:path>
                </a:pathLst>
              </a:custGeom>
              <a:solidFill>
                <a:srgbClr val="1F1A17"/>
              </a:solidFill>
              <a:ln w="9525">
                <a:noFill/>
                <a:round/>
                <a:headEnd/>
                <a:tailEnd/>
              </a:ln>
            </p:spPr>
            <p:txBody>
              <a:bodyPr/>
              <a:lstStyle/>
              <a:p>
                <a:endParaRPr lang="ru-RU"/>
              </a:p>
            </p:txBody>
          </p:sp>
          <p:sp>
            <p:nvSpPr>
              <p:cNvPr id="1188" name="Freeform 149"/>
              <p:cNvSpPr>
                <a:spLocks/>
              </p:cNvSpPr>
              <p:nvPr/>
            </p:nvSpPr>
            <p:spPr bwMode="auto">
              <a:xfrm>
                <a:off x="3254" y="2313"/>
                <a:ext cx="29" cy="27"/>
              </a:xfrm>
              <a:custGeom>
                <a:avLst/>
                <a:gdLst>
                  <a:gd name="T0" fmla="*/ 20 w 29"/>
                  <a:gd name="T1" fmla="*/ 0 h 27"/>
                  <a:gd name="T2" fmla="*/ 20 w 29"/>
                  <a:gd name="T3" fmla="*/ 0 h 27"/>
                  <a:gd name="T4" fmla="*/ 0 w 29"/>
                  <a:gd name="T5" fmla="*/ 19 h 27"/>
                  <a:gd name="T6" fmla="*/ 9 w 29"/>
                  <a:gd name="T7" fmla="*/ 27 h 27"/>
                  <a:gd name="T8" fmla="*/ 28 w 29"/>
                  <a:gd name="T9" fmla="*/ 8 h 27"/>
                  <a:gd name="T10" fmla="*/ 29 w 29"/>
                  <a:gd name="T11" fmla="*/ 8 h 27"/>
                  <a:gd name="T12" fmla="*/ 20 w 29"/>
                  <a:gd name="T13" fmla="*/ 0 h 27"/>
                  <a:gd name="T14" fmla="*/ 0 60000 65536"/>
                  <a:gd name="T15" fmla="*/ 0 60000 65536"/>
                  <a:gd name="T16" fmla="*/ 0 60000 65536"/>
                  <a:gd name="T17" fmla="*/ 0 60000 65536"/>
                  <a:gd name="T18" fmla="*/ 0 60000 65536"/>
                  <a:gd name="T19" fmla="*/ 0 60000 65536"/>
                  <a:gd name="T20" fmla="*/ 0 60000 65536"/>
                  <a:gd name="T21" fmla="*/ 0 w 29"/>
                  <a:gd name="T22" fmla="*/ 0 h 27"/>
                  <a:gd name="T23" fmla="*/ 29 w 29"/>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27">
                    <a:moveTo>
                      <a:pt x="20" y="0"/>
                    </a:moveTo>
                    <a:lnTo>
                      <a:pt x="20" y="0"/>
                    </a:lnTo>
                    <a:lnTo>
                      <a:pt x="0" y="19"/>
                    </a:lnTo>
                    <a:lnTo>
                      <a:pt x="9" y="27"/>
                    </a:lnTo>
                    <a:lnTo>
                      <a:pt x="28" y="8"/>
                    </a:lnTo>
                    <a:lnTo>
                      <a:pt x="29" y="8"/>
                    </a:lnTo>
                    <a:lnTo>
                      <a:pt x="20" y="0"/>
                    </a:lnTo>
                    <a:close/>
                  </a:path>
                </a:pathLst>
              </a:custGeom>
              <a:solidFill>
                <a:srgbClr val="1F1A17"/>
              </a:solidFill>
              <a:ln w="9525">
                <a:noFill/>
                <a:round/>
                <a:headEnd/>
                <a:tailEnd/>
              </a:ln>
            </p:spPr>
            <p:txBody>
              <a:bodyPr/>
              <a:lstStyle/>
              <a:p>
                <a:endParaRPr lang="ru-RU"/>
              </a:p>
            </p:txBody>
          </p:sp>
          <p:sp>
            <p:nvSpPr>
              <p:cNvPr id="1189" name="Freeform 150"/>
              <p:cNvSpPr>
                <a:spLocks/>
              </p:cNvSpPr>
              <p:nvPr/>
            </p:nvSpPr>
            <p:spPr bwMode="auto">
              <a:xfrm>
                <a:off x="3274" y="2293"/>
                <a:ext cx="27" cy="28"/>
              </a:xfrm>
              <a:custGeom>
                <a:avLst/>
                <a:gdLst>
                  <a:gd name="T0" fmla="*/ 18 w 27"/>
                  <a:gd name="T1" fmla="*/ 0 h 28"/>
                  <a:gd name="T2" fmla="*/ 18 w 27"/>
                  <a:gd name="T3" fmla="*/ 0 h 28"/>
                  <a:gd name="T4" fmla="*/ 0 w 27"/>
                  <a:gd name="T5" fmla="*/ 20 h 28"/>
                  <a:gd name="T6" fmla="*/ 9 w 27"/>
                  <a:gd name="T7" fmla="*/ 28 h 28"/>
                  <a:gd name="T8" fmla="*/ 27 w 27"/>
                  <a:gd name="T9" fmla="*/ 7 h 28"/>
                  <a:gd name="T10" fmla="*/ 27 w 27"/>
                  <a:gd name="T11" fmla="*/ 7 h 28"/>
                  <a:gd name="T12" fmla="*/ 18 w 27"/>
                  <a:gd name="T13" fmla="*/ 0 h 28"/>
                  <a:gd name="T14" fmla="*/ 0 60000 65536"/>
                  <a:gd name="T15" fmla="*/ 0 60000 65536"/>
                  <a:gd name="T16" fmla="*/ 0 60000 65536"/>
                  <a:gd name="T17" fmla="*/ 0 60000 65536"/>
                  <a:gd name="T18" fmla="*/ 0 60000 65536"/>
                  <a:gd name="T19" fmla="*/ 0 60000 65536"/>
                  <a:gd name="T20" fmla="*/ 0 60000 65536"/>
                  <a:gd name="T21" fmla="*/ 0 w 27"/>
                  <a:gd name="T22" fmla="*/ 0 h 28"/>
                  <a:gd name="T23" fmla="*/ 27 w 27"/>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28">
                    <a:moveTo>
                      <a:pt x="18" y="0"/>
                    </a:moveTo>
                    <a:lnTo>
                      <a:pt x="18" y="0"/>
                    </a:lnTo>
                    <a:lnTo>
                      <a:pt x="0" y="20"/>
                    </a:lnTo>
                    <a:lnTo>
                      <a:pt x="9" y="28"/>
                    </a:lnTo>
                    <a:lnTo>
                      <a:pt x="27" y="7"/>
                    </a:lnTo>
                    <a:lnTo>
                      <a:pt x="18" y="0"/>
                    </a:lnTo>
                    <a:close/>
                  </a:path>
                </a:pathLst>
              </a:custGeom>
              <a:solidFill>
                <a:srgbClr val="1F1A17"/>
              </a:solidFill>
              <a:ln w="9525">
                <a:noFill/>
                <a:round/>
                <a:headEnd/>
                <a:tailEnd/>
              </a:ln>
            </p:spPr>
            <p:txBody>
              <a:bodyPr/>
              <a:lstStyle/>
              <a:p>
                <a:endParaRPr lang="ru-RU"/>
              </a:p>
            </p:txBody>
          </p:sp>
          <p:sp>
            <p:nvSpPr>
              <p:cNvPr id="1190" name="Freeform 151"/>
              <p:cNvSpPr>
                <a:spLocks/>
              </p:cNvSpPr>
              <p:nvPr/>
            </p:nvSpPr>
            <p:spPr bwMode="auto">
              <a:xfrm>
                <a:off x="3292" y="2271"/>
                <a:ext cx="26" cy="29"/>
              </a:xfrm>
              <a:custGeom>
                <a:avLst/>
                <a:gdLst>
                  <a:gd name="T0" fmla="*/ 18 w 26"/>
                  <a:gd name="T1" fmla="*/ 0 h 29"/>
                  <a:gd name="T2" fmla="*/ 18 w 26"/>
                  <a:gd name="T3" fmla="*/ 0 h 29"/>
                  <a:gd name="T4" fmla="*/ 0 w 26"/>
                  <a:gd name="T5" fmla="*/ 22 h 29"/>
                  <a:gd name="T6" fmla="*/ 9 w 26"/>
                  <a:gd name="T7" fmla="*/ 29 h 29"/>
                  <a:gd name="T8" fmla="*/ 26 w 26"/>
                  <a:gd name="T9" fmla="*/ 8 h 29"/>
                  <a:gd name="T10" fmla="*/ 26 w 26"/>
                  <a:gd name="T11" fmla="*/ 8 h 29"/>
                  <a:gd name="T12" fmla="*/ 18 w 26"/>
                  <a:gd name="T13" fmla="*/ 0 h 29"/>
                  <a:gd name="T14" fmla="*/ 0 60000 65536"/>
                  <a:gd name="T15" fmla="*/ 0 60000 65536"/>
                  <a:gd name="T16" fmla="*/ 0 60000 65536"/>
                  <a:gd name="T17" fmla="*/ 0 60000 65536"/>
                  <a:gd name="T18" fmla="*/ 0 60000 65536"/>
                  <a:gd name="T19" fmla="*/ 0 60000 65536"/>
                  <a:gd name="T20" fmla="*/ 0 60000 65536"/>
                  <a:gd name="T21" fmla="*/ 0 w 26"/>
                  <a:gd name="T22" fmla="*/ 0 h 29"/>
                  <a:gd name="T23" fmla="*/ 26 w 26"/>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29">
                    <a:moveTo>
                      <a:pt x="18" y="0"/>
                    </a:moveTo>
                    <a:lnTo>
                      <a:pt x="18" y="0"/>
                    </a:lnTo>
                    <a:lnTo>
                      <a:pt x="0" y="22"/>
                    </a:lnTo>
                    <a:lnTo>
                      <a:pt x="9" y="29"/>
                    </a:lnTo>
                    <a:lnTo>
                      <a:pt x="26" y="8"/>
                    </a:lnTo>
                    <a:lnTo>
                      <a:pt x="18" y="0"/>
                    </a:lnTo>
                    <a:close/>
                  </a:path>
                </a:pathLst>
              </a:custGeom>
              <a:solidFill>
                <a:srgbClr val="1F1A17"/>
              </a:solidFill>
              <a:ln w="9525">
                <a:noFill/>
                <a:round/>
                <a:headEnd/>
                <a:tailEnd/>
              </a:ln>
            </p:spPr>
            <p:txBody>
              <a:bodyPr/>
              <a:lstStyle/>
              <a:p>
                <a:endParaRPr lang="ru-RU"/>
              </a:p>
            </p:txBody>
          </p:sp>
          <p:sp>
            <p:nvSpPr>
              <p:cNvPr id="1191" name="Freeform 152"/>
              <p:cNvSpPr>
                <a:spLocks/>
              </p:cNvSpPr>
              <p:nvPr/>
            </p:nvSpPr>
            <p:spPr bwMode="auto">
              <a:xfrm>
                <a:off x="3310" y="2250"/>
                <a:ext cx="26" cy="29"/>
              </a:xfrm>
              <a:custGeom>
                <a:avLst/>
                <a:gdLst>
                  <a:gd name="T0" fmla="*/ 16 w 26"/>
                  <a:gd name="T1" fmla="*/ 0 h 29"/>
                  <a:gd name="T2" fmla="*/ 16 w 26"/>
                  <a:gd name="T3" fmla="*/ 0 h 29"/>
                  <a:gd name="T4" fmla="*/ 0 w 26"/>
                  <a:gd name="T5" fmla="*/ 21 h 29"/>
                  <a:gd name="T6" fmla="*/ 8 w 26"/>
                  <a:gd name="T7" fmla="*/ 29 h 29"/>
                  <a:gd name="T8" fmla="*/ 25 w 26"/>
                  <a:gd name="T9" fmla="*/ 6 h 29"/>
                  <a:gd name="T10" fmla="*/ 26 w 26"/>
                  <a:gd name="T11" fmla="*/ 6 h 29"/>
                  <a:gd name="T12" fmla="*/ 16 w 26"/>
                  <a:gd name="T13" fmla="*/ 0 h 29"/>
                  <a:gd name="T14" fmla="*/ 0 60000 65536"/>
                  <a:gd name="T15" fmla="*/ 0 60000 65536"/>
                  <a:gd name="T16" fmla="*/ 0 60000 65536"/>
                  <a:gd name="T17" fmla="*/ 0 60000 65536"/>
                  <a:gd name="T18" fmla="*/ 0 60000 65536"/>
                  <a:gd name="T19" fmla="*/ 0 60000 65536"/>
                  <a:gd name="T20" fmla="*/ 0 60000 65536"/>
                  <a:gd name="T21" fmla="*/ 0 w 26"/>
                  <a:gd name="T22" fmla="*/ 0 h 29"/>
                  <a:gd name="T23" fmla="*/ 26 w 26"/>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29">
                    <a:moveTo>
                      <a:pt x="16" y="0"/>
                    </a:moveTo>
                    <a:lnTo>
                      <a:pt x="16" y="0"/>
                    </a:lnTo>
                    <a:lnTo>
                      <a:pt x="0" y="21"/>
                    </a:lnTo>
                    <a:lnTo>
                      <a:pt x="8" y="29"/>
                    </a:lnTo>
                    <a:lnTo>
                      <a:pt x="25" y="6"/>
                    </a:lnTo>
                    <a:lnTo>
                      <a:pt x="26" y="6"/>
                    </a:lnTo>
                    <a:lnTo>
                      <a:pt x="16" y="0"/>
                    </a:lnTo>
                    <a:close/>
                  </a:path>
                </a:pathLst>
              </a:custGeom>
              <a:solidFill>
                <a:srgbClr val="1F1A17"/>
              </a:solidFill>
              <a:ln w="9525">
                <a:noFill/>
                <a:round/>
                <a:headEnd/>
                <a:tailEnd/>
              </a:ln>
            </p:spPr>
            <p:txBody>
              <a:bodyPr/>
              <a:lstStyle/>
              <a:p>
                <a:endParaRPr lang="ru-RU"/>
              </a:p>
            </p:txBody>
          </p:sp>
          <p:sp>
            <p:nvSpPr>
              <p:cNvPr id="1192" name="Freeform 153"/>
              <p:cNvSpPr>
                <a:spLocks/>
              </p:cNvSpPr>
              <p:nvPr/>
            </p:nvSpPr>
            <p:spPr bwMode="auto">
              <a:xfrm>
                <a:off x="3326" y="2227"/>
                <a:ext cx="25" cy="29"/>
              </a:xfrm>
              <a:custGeom>
                <a:avLst/>
                <a:gdLst>
                  <a:gd name="T0" fmla="*/ 16 w 25"/>
                  <a:gd name="T1" fmla="*/ 0 h 29"/>
                  <a:gd name="T2" fmla="*/ 16 w 25"/>
                  <a:gd name="T3" fmla="*/ 0 h 29"/>
                  <a:gd name="T4" fmla="*/ 0 w 25"/>
                  <a:gd name="T5" fmla="*/ 23 h 29"/>
                  <a:gd name="T6" fmla="*/ 10 w 25"/>
                  <a:gd name="T7" fmla="*/ 29 h 29"/>
                  <a:gd name="T8" fmla="*/ 25 w 25"/>
                  <a:gd name="T9" fmla="*/ 7 h 29"/>
                  <a:gd name="T10" fmla="*/ 25 w 25"/>
                  <a:gd name="T11" fmla="*/ 7 h 29"/>
                  <a:gd name="T12" fmla="*/ 16 w 25"/>
                  <a:gd name="T13" fmla="*/ 0 h 29"/>
                  <a:gd name="T14" fmla="*/ 0 60000 65536"/>
                  <a:gd name="T15" fmla="*/ 0 60000 65536"/>
                  <a:gd name="T16" fmla="*/ 0 60000 65536"/>
                  <a:gd name="T17" fmla="*/ 0 60000 65536"/>
                  <a:gd name="T18" fmla="*/ 0 60000 65536"/>
                  <a:gd name="T19" fmla="*/ 0 60000 65536"/>
                  <a:gd name="T20" fmla="*/ 0 60000 65536"/>
                  <a:gd name="T21" fmla="*/ 0 w 25"/>
                  <a:gd name="T22" fmla="*/ 0 h 29"/>
                  <a:gd name="T23" fmla="*/ 25 w 2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9">
                    <a:moveTo>
                      <a:pt x="16" y="0"/>
                    </a:moveTo>
                    <a:lnTo>
                      <a:pt x="16" y="0"/>
                    </a:lnTo>
                    <a:lnTo>
                      <a:pt x="0" y="23"/>
                    </a:lnTo>
                    <a:lnTo>
                      <a:pt x="10" y="29"/>
                    </a:lnTo>
                    <a:lnTo>
                      <a:pt x="25" y="7"/>
                    </a:lnTo>
                    <a:lnTo>
                      <a:pt x="16" y="0"/>
                    </a:lnTo>
                    <a:close/>
                  </a:path>
                </a:pathLst>
              </a:custGeom>
              <a:solidFill>
                <a:srgbClr val="1F1A17"/>
              </a:solidFill>
              <a:ln w="9525">
                <a:noFill/>
                <a:round/>
                <a:headEnd/>
                <a:tailEnd/>
              </a:ln>
            </p:spPr>
            <p:txBody>
              <a:bodyPr/>
              <a:lstStyle/>
              <a:p>
                <a:endParaRPr lang="ru-RU"/>
              </a:p>
            </p:txBody>
          </p:sp>
          <p:sp>
            <p:nvSpPr>
              <p:cNvPr id="1193" name="Freeform 154"/>
              <p:cNvSpPr>
                <a:spLocks/>
              </p:cNvSpPr>
              <p:nvPr/>
            </p:nvSpPr>
            <p:spPr bwMode="auto">
              <a:xfrm>
                <a:off x="3342" y="2205"/>
                <a:ext cx="24" cy="29"/>
              </a:xfrm>
              <a:custGeom>
                <a:avLst/>
                <a:gdLst>
                  <a:gd name="T0" fmla="*/ 14 w 24"/>
                  <a:gd name="T1" fmla="*/ 0 h 29"/>
                  <a:gd name="T2" fmla="*/ 14 w 24"/>
                  <a:gd name="T3" fmla="*/ 0 h 29"/>
                  <a:gd name="T4" fmla="*/ 0 w 24"/>
                  <a:gd name="T5" fmla="*/ 22 h 29"/>
                  <a:gd name="T6" fmla="*/ 9 w 24"/>
                  <a:gd name="T7" fmla="*/ 29 h 29"/>
                  <a:gd name="T8" fmla="*/ 24 w 24"/>
                  <a:gd name="T9" fmla="*/ 6 h 29"/>
                  <a:gd name="T10" fmla="*/ 24 w 24"/>
                  <a:gd name="T11" fmla="*/ 6 h 29"/>
                  <a:gd name="T12" fmla="*/ 14 w 24"/>
                  <a:gd name="T13" fmla="*/ 0 h 29"/>
                  <a:gd name="T14" fmla="*/ 0 60000 65536"/>
                  <a:gd name="T15" fmla="*/ 0 60000 65536"/>
                  <a:gd name="T16" fmla="*/ 0 60000 65536"/>
                  <a:gd name="T17" fmla="*/ 0 60000 65536"/>
                  <a:gd name="T18" fmla="*/ 0 60000 65536"/>
                  <a:gd name="T19" fmla="*/ 0 60000 65536"/>
                  <a:gd name="T20" fmla="*/ 0 60000 65536"/>
                  <a:gd name="T21" fmla="*/ 0 w 24"/>
                  <a:gd name="T22" fmla="*/ 0 h 29"/>
                  <a:gd name="T23" fmla="*/ 24 w 24"/>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9">
                    <a:moveTo>
                      <a:pt x="14" y="0"/>
                    </a:moveTo>
                    <a:lnTo>
                      <a:pt x="14" y="0"/>
                    </a:lnTo>
                    <a:lnTo>
                      <a:pt x="0" y="22"/>
                    </a:lnTo>
                    <a:lnTo>
                      <a:pt x="9" y="29"/>
                    </a:lnTo>
                    <a:lnTo>
                      <a:pt x="24" y="6"/>
                    </a:lnTo>
                    <a:lnTo>
                      <a:pt x="14" y="0"/>
                    </a:lnTo>
                    <a:close/>
                  </a:path>
                </a:pathLst>
              </a:custGeom>
              <a:solidFill>
                <a:srgbClr val="1F1A17"/>
              </a:solidFill>
              <a:ln w="9525">
                <a:noFill/>
                <a:round/>
                <a:headEnd/>
                <a:tailEnd/>
              </a:ln>
            </p:spPr>
            <p:txBody>
              <a:bodyPr/>
              <a:lstStyle/>
              <a:p>
                <a:endParaRPr lang="ru-RU"/>
              </a:p>
            </p:txBody>
          </p:sp>
          <p:sp>
            <p:nvSpPr>
              <p:cNvPr id="1194" name="Freeform 155"/>
              <p:cNvSpPr>
                <a:spLocks/>
              </p:cNvSpPr>
              <p:nvPr/>
            </p:nvSpPr>
            <p:spPr bwMode="auto">
              <a:xfrm>
                <a:off x="3356" y="2182"/>
                <a:ext cx="24" cy="29"/>
              </a:xfrm>
              <a:custGeom>
                <a:avLst/>
                <a:gdLst>
                  <a:gd name="T0" fmla="*/ 14 w 24"/>
                  <a:gd name="T1" fmla="*/ 0 h 29"/>
                  <a:gd name="T2" fmla="*/ 14 w 24"/>
                  <a:gd name="T3" fmla="*/ 0 h 29"/>
                  <a:gd name="T4" fmla="*/ 0 w 24"/>
                  <a:gd name="T5" fmla="*/ 23 h 29"/>
                  <a:gd name="T6" fmla="*/ 10 w 24"/>
                  <a:gd name="T7" fmla="*/ 29 h 29"/>
                  <a:gd name="T8" fmla="*/ 24 w 24"/>
                  <a:gd name="T9" fmla="*/ 5 h 29"/>
                  <a:gd name="T10" fmla="*/ 24 w 24"/>
                  <a:gd name="T11" fmla="*/ 5 h 29"/>
                  <a:gd name="T12" fmla="*/ 14 w 24"/>
                  <a:gd name="T13" fmla="*/ 0 h 29"/>
                  <a:gd name="T14" fmla="*/ 0 60000 65536"/>
                  <a:gd name="T15" fmla="*/ 0 60000 65536"/>
                  <a:gd name="T16" fmla="*/ 0 60000 65536"/>
                  <a:gd name="T17" fmla="*/ 0 60000 65536"/>
                  <a:gd name="T18" fmla="*/ 0 60000 65536"/>
                  <a:gd name="T19" fmla="*/ 0 60000 65536"/>
                  <a:gd name="T20" fmla="*/ 0 60000 65536"/>
                  <a:gd name="T21" fmla="*/ 0 w 24"/>
                  <a:gd name="T22" fmla="*/ 0 h 29"/>
                  <a:gd name="T23" fmla="*/ 24 w 24"/>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9">
                    <a:moveTo>
                      <a:pt x="14" y="0"/>
                    </a:moveTo>
                    <a:lnTo>
                      <a:pt x="14" y="0"/>
                    </a:lnTo>
                    <a:lnTo>
                      <a:pt x="0" y="23"/>
                    </a:lnTo>
                    <a:lnTo>
                      <a:pt x="10" y="29"/>
                    </a:lnTo>
                    <a:lnTo>
                      <a:pt x="24" y="5"/>
                    </a:lnTo>
                    <a:lnTo>
                      <a:pt x="14" y="0"/>
                    </a:lnTo>
                    <a:close/>
                  </a:path>
                </a:pathLst>
              </a:custGeom>
              <a:solidFill>
                <a:srgbClr val="1F1A17"/>
              </a:solidFill>
              <a:ln w="9525">
                <a:noFill/>
                <a:round/>
                <a:headEnd/>
                <a:tailEnd/>
              </a:ln>
            </p:spPr>
            <p:txBody>
              <a:bodyPr/>
              <a:lstStyle/>
              <a:p>
                <a:endParaRPr lang="ru-RU"/>
              </a:p>
            </p:txBody>
          </p:sp>
          <p:sp>
            <p:nvSpPr>
              <p:cNvPr id="1195" name="Freeform 156"/>
              <p:cNvSpPr>
                <a:spLocks/>
              </p:cNvSpPr>
              <p:nvPr/>
            </p:nvSpPr>
            <p:spPr bwMode="auto">
              <a:xfrm>
                <a:off x="3370" y="2157"/>
                <a:ext cx="23" cy="30"/>
              </a:xfrm>
              <a:custGeom>
                <a:avLst/>
                <a:gdLst>
                  <a:gd name="T0" fmla="*/ 13 w 23"/>
                  <a:gd name="T1" fmla="*/ 1 h 30"/>
                  <a:gd name="T2" fmla="*/ 13 w 23"/>
                  <a:gd name="T3" fmla="*/ 0 h 30"/>
                  <a:gd name="T4" fmla="*/ 0 w 23"/>
                  <a:gd name="T5" fmla="*/ 25 h 30"/>
                  <a:gd name="T6" fmla="*/ 10 w 23"/>
                  <a:gd name="T7" fmla="*/ 30 h 30"/>
                  <a:gd name="T8" fmla="*/ 23 w 23"/>
                  <a:gd name="T9" fmla="*/ 6 h 30"/>
                  <a:gd name="T10" fmla="*/ 23 w 23"/>
                  <a:gd name="T11" fmla="*/ 5 h 30"/>
                  <a:gd name="T12" fmla="*/ 13 w 23"/>
                  <a:gd name="T13" fmla="*/ 1 h 30"/>
                  <a:gd name="T14" fmla="*/ 0 60000 65536"/>
                  <a:gd name="T15" fmla="*/ 0 60000 65536"/>
                  <a:gd name="T16" fmla="*/ 0 60000 65536"/>
                  <a:gd name="T17" fmla="*/ 0 60000 65536"/>
                  <a:gd name="T18" fmla="*/ 0 60000 65536"/>
                  <a:gd name="T19" fmla="*/ 0 60000 65536"/>
                  <a:gd name="T20" fmla="*/ 0 60000 65536"/>
                  <a:gd name="T21" fmla="*/ 0 w 23"/>
                  <a:gd name="T22" fmla="*/ 0 h 30"/>
                  <a:gd name="T23" fmla="*/ 23 w 23"/>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30">
                    <a:moveTo>
                      <a:pt x="13" y="1"/>
                    </a:moveTo>
                    <a:lnTo>
                      <a:pt x="13" y="0"/>
                    </a:lnTo>
                    <a:lnTo>
                      <a:pt x="0" y="25"/>
                    </a:lnTo>
                    <a:lnTo>
                      <a:pt x="10" y="30"/>
                    </a:lnTo>
                    <a:lnTo>
                      <a:pt x="23" y="6"/>
                    </a:lnTo>
                    <a:lnTo>
                      <a:pt x="23" y="5"/>
                    </a:lnTo>
                    <a:lnTo>
                      <a:pt x="13" y="1"/>
                    </a:lnTo>
                    <a:close/>
                  </a:path>
                </a:pathLst>
              </a:custGeom>
              <a:solidFill>
                <a:srgbClr val="1F1A17"/>
              </a:solidFill>
              <a:ln w="9525">
                <a:noFill/>
                <a:round/>
                <a:headEnd/>
                <a:tailEnd/>
              </a:ln>
            </p:spPr>
            <p:txBody>
              <a:bodyPr/>
              <a:lstStyle/>
              <a:p>
                <a:endParaRPr lang="ru-RU"/>
              </a:p>
            </p:txBody>
          </p:sp>
          <p:sp>
            <p:nvSpPr>
              <p:cNvPr id="1196" name="Freeform 157"/>
              <p:cNvSpPr>
                <a:spLocks/>
              </p:cNvSpPr>
              <p:nvPr/>
            </p:nvSpPr>
            <p:spPr bwMode="auto">
              <a:xfrm>
                <a:off x="3383" y="2133"/>
                <a:ext cx="22" cy="29"/>
              </a:xfrm>
              <a:custGeom>
                <a:avLst/>
                <a:gdLst>
                  <a:gd name="T0" fmla="*/ 11 w 22"/>
                  <a:gd name="T1" fmla="*/ 0 h 29"/>
                  <a:gd name="T2" fmla="*/ 11 w 22"/>
                  <a:gd name="T3" fmla="*/ 0 h 29"/>
                  <a:gd name="T4" fmla="*/ 0 w 22"/>
                  <a:gd name="T5" fmla="*/ 25 h 29"/>
                  <a:gd name="T6" fmla="*/ 10 w 22"/>
                  <a:gd name="T7" fmla="*/ 29 h 29"/>
                  <a:gd name="T8" fmla="*/ 22 w 22"/>
                  <a:gd name="T9" fmla="*/ 5 h 29"/>
                  <a:gd name="T10" fmla="*/ 22 w 22"/>
                  <a:gd name="T11" fmla="*/ 5 h 29"/>
                  <a:gd name="T12" fmla="*/ 11 w 22"/>
                  <a:gd name="T13" fmla="*/ 0 h 29"/>
                  <a:gd name="T14" fmla="*/ 0 60000 65536"/>
                  <a:gd name="T15" fmla="*/ 0 60000 65536"/>
                  <a:gd name="T16" fmla="*/ 0 60000 65536"/>
                  <a:gd name="T17" fmla="*/ 0 60000 65536"/>
                  <a:gd name="T18" fmla="*/ 0 60000 65536"/>
                  <a:gd name="T19" fmla="*/ 0 60000 65536"/>
                  <a:gd name="T20" fmla="*/ 0 60000 65536"/>
                  <a:gd name="T21" fmla="*/ 0 w 22"/>
                  <a:gd name="T22" fmla="*/ 0 h 29"/>
                  <a:gd name="T23" fmla="*/ 22 w 22"/>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29">
                    <a:moveTo>
                      <a:pt x="11" y="0"/>
                    </a:moveTo>
                    <a:lnTo>
                      <a:pt x="11" y="0"/>
                    </a:lnTo>
                    <a:lnTo>
                      <a:pt x="0" y="25"/>
                    </a:lnTo>
                    <a:lnTo>
                      <a:pt x="10" y="29"/>
                    </a:lnTo>
                    <a:lnTo>
                      <a:pt x="22" y="5"/>
                    </a:lnTo>
                    <a:lnTo>
                      <a:pt x="11" y="0"/>
                    </a:lnTo>
                    <a:close/>
                  </a:path>
                </a:pathLst>
              </a:custGeom>
              <a:solidFill>
                <a:srgbClr val="1F1A17"/>
              </a:solidFill>
              <a:ln w="9525">
                <a:noFill/>
                <a:round/>
                <a:headEnd/>
                <a:tailEnd/>
              </a:ln>
            </p:spPr>
            <p:txBody>
              <a:bodyPr/>
              <a:lstStyle/>
              <a:p>
                <a:endParaRPr lang="ru-RU"/>
              </a:p>
            </p:txBody>
          </p:sp>
          <p:sp>
            <p:nvSpPr>
              <p:cNvPr id="1197" name="Freeform 158"/>
              <p:cNvSpPr>
                <a:spLocks/>
              </p:cNvSpPr>
              <p:nvPr/>
            </p:nvSpPr>
            <p:spPr bwMode="auto">
              <a:xfrm>
                <a:off x="3394" y="2108"/>
                <a:ext cx="22" cy="30"/>
              </a:xfrm>
              <a:custGeom>
                <a:avLst/>
                <a:gdLst>
                  <a:gd name="T0" fmla="*/ 11 w 22"/>
                  <a:gd name="T1" fmla="*/ 0 h 30"/>
                  <a:gd name="T2" fmla="*/ 11 w 22"/>
                  <a:gd name="T3" fmla="*/ 0 h 30"/>
                  <a:gd name="T4" fmla="*/ 0 w 22"/>
                  <a:gd name="T5" fmla="*/ 25 h 30"/>
                  <a:gd name="T6" fmla="*/ 11 w 22"/>
                  <a:gd name="T7" fmla="*/ 30 h 30"/>
                  <a:gd name="T8" fmla="*/ 22 w 22"/>
                  <a:gd name="T9" fmla="*/ 3 h 30"/>
                  <a:gd name="T10" fmla="*/ 22 w 22"/>
                  <a:gd name="T11" fmla="*/ 3 h 30"/>
                  <a:gd name="T12" fmla="*/ 11 w 22"/>
                  <a:gd name="T13" fmla="*/ 0 h 30"/>
                  <a:gd name="T14" fmla="*/ 0 60000 65536"/>
                  <a:gd name="T15" fmla="*/ 0 60000 65536"/>
                  <a:gd name="T16" fmla="*/ 0 60000 65536"/>
                  <a:gd name="T17" fmla="*/ 0 60000 65536"/>
                  <a:gd name="T18" fmla="*/ 0 60000 65536"/>
                  <a:gd name="T19" fmla="*/ 0 60000 65536"/>
                  <a:gd name="T20" fmla="*/ 0 60000 65536"/>
                  <a:gd name="T21" fmla="*/ 0 w 22"/>
                  <a:gd name="T22" fmla="*/ 0 h 30"/>
                  <a:gd name="T23" fmla="*/ 22 w 22"/>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30">
                    <a:moveTo>
                      <a:pt x="11" y="0"/>
                    </a:moveTo>
                    <a:lnTo>
                      <a:pt x="11" y="0"/>
                    </a:lnTo>
                    <a:lnTo>
                      <a:pt x="0" y="25"/>
                    </a:lnTo>
                    <a:lnTo>
                      <a:pt x="11" y="30"/>
                    </a:lnTo>
                    <a:lnTo>
                      <a:pt x="22" y="3"/>
                    </a:lnTo>
                    <a:lnTo>
                      <a:pt x="11" y="0"/>
                    </a:lnTo>
                    <a:close/>
                  </a:path>
                </a:pathLst>
              </a:custGeom>
              <a:solidFill>
                <a:srgbClr val="1F1A17"/>
              </a:solidFill>
              <a:ln w="9525">
                <a:noFill/>
                <a:round/>
                <a:headEnd/>
                <a:tailEnd/>
              </a:ln>
            </p:spPr>
            <p:txBody>
              <a:bodyPr/>
              <a:lstStyle/>
              <a:p>
                <a:endParaRPr lang="ru-RU"/>
              </a:p>
            </p:txBody>
          </p:sp>
          <p:sp>
            <p:nvSpPr>
              <p:cNvPr id="1198" name="Freeform 159"/>
              <p:cNvSpPr>
                <a:spLocks/>
              </p:cNvSpPr>
              <p:nvPr/>
            </p:nvSpPr>
            <p:spPr bwMode="auto">
              <a:xfrm>
                <a:off x="3405" y="2082"/>
                <a:ext cx="21" cy="29"/>
              </a:xfrm>
              <a:custGeom>
                <a:avLst/>
                <a:gdLst>
                  <a:gd name="T0" fmla="*/ 9 w 21"/>
                  <a:gd name="T1" fmla="*/ 0 h 29"/>
                  <a:gd name="T2" fmla="*/ 9 w 21"/>
                  <a:gd name="T3" fmla="*/ 0 h 29"/>
                  <a:gd name="T4" fmla="*/ 0 w 21"/>
                  <a:gd name="T5" fmla="*/ 26 h 29"/>
                  <a:gd name="T6" fmla="*/ 11 w 21"/>
                  <a:gd name="T7" fmla="*/ 29 h 29"/>
                  <a:gd name="T8" fmla="*/ 21 w 21"/>
                  <a:gd name="T9" fmla="*/ 4 h 29"/>
                  <a:gd name="T10" fmla="*/ 21 w 21"/>
                  <a:gd name="T11" fmla="*/ 4 h 29"/>
                  <a:gd name="T12" fmla="*/ 9 w 21"/>
                  <a:gd name="T13" fmla="*/ 0 h 29"/>
                  <a:gd name="T14" fmla="*/ 0 60000 65536"/>
                  <a:gd name="T15" fmla="*/ 0 60000 65536"/>
                  <a:gd name="T16" fmla="*/ 0 60000 65536"/>
                  <a:gd name="T17" fmla="*/ 0 60000 65536"/>
                  <a:gd name="T18" fmla="*/ 0 60000 65536"/>
                  <a:gd name="T19" fmla="*/ 0 60000 65536"/>
                  <a:gd name="T20" fmla="*/ 0 60000 65536"/>
                  <a:gd name="T21" fmla="*/ 0 w 21"/>
                  <a:gd name="T22" fmla="*/ 0 h 29"/>
                  <a:gd name="T23" fmla="*/ 21 w 21"/>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29">
                    <a:moveTo>
                      <a:pt x="9" y="0"/>
                    </a:moveTo>
                    <a:lnTo>
                      <a:pt x="9" y="0"/>
                    </a:lnTo>
                    <a:lnTo>
                      <a:pt x="0" y="26"/>
                    </a:lnTo>
                    <a:lnTo>
                      <a:pt x="11" y="29"/>
                    </a:lnTo>
                    <a:lnTo>
                      <a:pt x="21" y="4"/>
                    </a:lnTo>
                    <a:lnTo>
                      <a:pt x="9" y="0"/>
                    </a:lnTo>
                    <a:close/>
                  </a:path>
                </a:pathLst>
              </a:custGeom>
              <a:solidFill>
                <a:srgbClr val="1F1A17"/>
              </a:solidFill>
              <a:ln w="9525">
                <a:noFill/>
                <a:round/>
                <a:headEnd/>
                <a:tailEnd/>
              </a:ln>
            </p:spPr>
            <p:txBody>
              <a:bodyPr/>
              <a:lstStyle/>
              <a:p>
                <a:endParaRPr lang="ru-RU"/>
              </a:p>
            </p:txBody>
          </p:sp>
          <p:sp>
            <p:nvSpPr>
              <p:cNvPr id="1199" name="Freeform 160"/>
              <p:cNvSpPr>
                <a:spLocks/>
              </p:cNvSpPr>
              <p:nvPr/>
            </p:nvSpPr>
            <p:spPr bwMode="auto">
              <a:xfrm>
                <a:off x="3414" y="2056"/>
                <a:ext cx="19" cy="30"/>
              </a:xfrm>
              <a:custGeom>
                <a:avLst/>
                <a:gdLst>
                  <a:gd name="T0" fmla="*/ 9 w 19"/>
                  <a:gd name="T1" fmla="*/ 0 h 30"/>
                  <a:gd name="T2" fmla="*/ 9 w 19"/>
                  <a:gd name="T3" fmla="*/ 0 h 30"/>
                  <a:gd name="T4" fmla="*/ 0 w 19"/>
                  <a:gd name="T5" fmla="*/ 26 h 30"/>
                  <a:gd name="T6" fmla="*/ 12 w 19"/>
                  <a:gd name="T7" fmla="*/ 30 h 30"/>
                  <a:gd name="T8" fmla="*/ 19 w 19"/>
                  <a:gd name="T9" fmla="*/ 4 h 30"/>
                  <a:gd name="T10" fmla="*/ 19 w 19"/>
                  <a:gd name="T11" fmla="*/ 4 h 30"/>
                  <a:gd name="T12" fmla="*/ 9 w 19"/>
                  <a:gd name="T13" fmla="*/ 0 h 30"/>
                  <a:gd name="T14" fmla="*/ 0 60000 65536"/>
                  <a:gd name="T15" fmla="*/ 0 60000 65536"/>
                  <a:gd name="T16" fmla="*/ 0 60000 65536"/>
                  <a:gd name="T17" fmla="*/ 0 60000 65536"/>
                  <a:gd name="T18" fmla="*/ 0 60000 65536"/>
                  <a:gd name="T19" fmla="*/ 0 60000 65536"/>
                  <a:gd name="T20" fmla="*/ 0 60000 65536"/>
                  <a:gd name="T21" fmla="*/ 0 w 19"/>
                  <a:gd name="T22" fmla="*/ 0 h 30"/>
                  <a:gd name="T23" fmla="*/ 19 w 19"/>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0">
                    <a:moveTo>
                      <a:pt x="9" y="0"/>
                    </a:moveTo>
                    <a:lnTo>
                      <a:pt x="9" y="0"/>
                    </a:lnTo>
                    <a:lnTo>
                      <a:pt x="0" y="26"/>
                    </a:lnTo>
                    <a:lnTo>
                      <a:pt x="12" y="30"/>
                    </a:lnTo>
                    <a:lnTo>
                      <a:pt x="19" y="4"/>
                    </a:lnTo>
                    <a:lnTo>
                      <a:pt x="9" y="0"/>
                    </a:lnTo>
                    <a:close/>
                  </a:path>
                </a:pathLst>
              </a:custGeom>
              <a:solidFill>
                <a:srgbClr val="1F1A17"/>
              </a:solidFill>
              <a:ln w="9525">
                <a:noFill/>
                <a:round/>
                <a:headEnd/>
                <a:tailEnd/>
              </a:ln>
            </p:spPr>
            <p:txBody>
              <a:bodyPr/>
              <a:lstStyle/>
              <a:p>
                <a:endParaRPr lang="ru-RU"/>
              </a:p>
            </p:txBody>
          </p:sp>
          <p:sp>
            <p:nvSpPr>
              <p:cNvPr id="1200" name="Freeform 161"/>
              <p:cNvSpPr>
                <a:spLocks/>
              </p:cNvSpPr>
              <p:nvPr/>
            </p:nvSpPr>
            <p:spPr bwMode="auto">
              <a:xfrm>
                <a:off x="3423" y="2031"/>
                <a:ext cx="18" cy="29"/>
              </a:xfrm>
              <a:custGeom>
                <a:avLst/>
                <a:gdLst>
                  <a:gd name="T0" fmla="*/ 6 w 18"/>
                  <a:gd name="T1" fmla="*/ 0 h 29"/>
                  <a:gd name="T2" fmla="*/ 6 w 18"/>
                  <a:gd name="T3" fmla="*/ 0 h 29"/>
                  <a:gd name="T4" fmla="*/ 0 w 18"/>
                  <a:gd name="T5" fmla="*/ 25 h 29"/>
                  <a:gd name="T6" fmla="*/ 10 w 18"/>
                  <a:gd name="T7" fmla="*/ 29 h 29"/>
                  <a:gd name="T8" fmla="*/ 18 w 18"/>
                  <a:gd name="T9" fmla="*/ 2 h 29"/>
                  <a:gd name="T10" fmla="*/ 18 w 18"/>
                  <a:gd name="T11" fmla="*/ 2 h 29"/>
                  <a:gd name="T12" fmla="*/ 6 w 18"/>
                  <a:gd name="T13" fmla="*/ 0 h 29"/>
                  <a:gd name="T14" fmla="*/ 0 60000 65536"/>
                  <a:gd name="T15" fmla="*/ 0 60000 65536"/>
                  <a:gd name="T16" fmla="*/ 0 60000 65536"/>
                  <a:gd name="T17" fmla="*/ 0 60000 65536"/>
                  <a:gd name="T18" fmla="*/ 0 60000 65536"/>
                  <a:gd name="T19" fmla="*/ 0 60000 65536"/>
                  <a:gd name="T20" fmla="*/ 0 60000 65536"/>
                  <a:gd name="T21" fmla="*/ 0 w 18"/>
                  <a:gd name="T22" fmla="*/ 0 h 29"/>
                  <a:gd name="T23" fmla="*/ 18 w 18"/>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29">
                    <a:moveTo>
                      <a:pt x="6" y="0"/>
                    </a:moveTo>
                    <a:lnTo>
                      <a:pt x="6" y="0"/>
                    </a:lnTo>
                    <a:lnTo>
                      <a:pt x="0" y="25"/>
                    </a:lnTo>
                    <a:lnTo>
                      <a:pt x="10" y="29"/>
                    </a:lnTo>
                    <a:lnTo>
                      <a:pt x="18" y="2"/>
                    </a:lnTo>
                    <a:lnTo>
                      <a:pt x="6" y="0"/>
                    </a:lnTo>
                    <a:close/>
                  </a:path>
                </a:pathLst>
              </a:custGeom>
              <a:solidFill>
                <a:srgbClr val="1F1A17"/>
              </a:solidFill>
              <a:ln w="9525">
                <a:noFill/>
                <a:round/>
                <a:headEnd/>
                <a:tailEnd/>
              </a:ln>
            </p:spPr>
            <p:txBody>
              <a:bodyPr/>
              <a:lstStyle/>
              <a:p>
                <a:endParaRPr lang="ru-RU"/>
              </a:p>
            </p:txBody>
          </p:sp>
          <p:sp>
            <p:nvSpPr>
              <p:cNvPr id="1201" name="Freeform 162"/>
              <p:cNvSpPr>
                <a:spLocks/>
              </p:cNvSpPr>
              <p:nvPr/>
            </p:nvSpPr>
            <p:spPr bwMode="auto">
              <a:xfrm>
                <a:off x="3429" y="2003"/>
                <a:ext cx="18" cy="30"/>
              </a:xfrm>
              <a:custGeom>
                <a:avLst/>
                <a:gdLst>
                  <a:gd name="T0" fmla="*/ 7 w 18"/>
                  <a:gd name="T1" fmla="*/ 0 h 30"/>
                  <a:gd name="T2" fmla="*/ 7 w 18"/>
                  <a:gd name="T3" fmla="*/ 0 h 30"/>
                  <a:gd name="T4" fmla="*/ 0 w 18"/>
                  <a:gd name="T5" fmla="*/ 28 h 30"/>
                  <a:gd name="T6" fmla="*/ 12 w 18"/>
                  <a:gd name="T7" fmla="*/ 30 h 30"/>
                  <a:gd name="T8" fmla="*/ 18 w 18"/>
                  <a:gd name="T9" fmla="*/ 2 h 30"/>
                  <a:gd name="T10" fmla="*/ 18 w 18"/>
                  <a:gd name="T11" fmla="*/ 2 h 30"/>
                  <a:gd name="T12" fmla="*/ 7 w 18"/>
                  <a:gd name="T13" fmla="*/ 0 h 30"/>
                  <a:gd name="T14" fmla="*/ 0 60000 65536"/>
                  <a:gd name="T15" fmla="*/ 0 60000 65536"/>
                  <a:gd name="T16" fmla="*/ 0 60000 65536"/>
                  <a:gd name="T17" fmla="*/ 0 60000 65536"/>
                  <a:gd name="T18" fmla="*/ 0 60000 65536"/>
                  <a:gd name="T19" fmla="*/ 0 60000 65536"/>
                  <a:gd name="T20" fmla="*/ 0 60000 65536"/>
                  <a:gd name="T21" fmla="*/ 0 w 18"/>
                  <a:gd name="T22" fmla="*/ 0 h 30"/>
                  <a:gd name="T23" fmla="*/ 18 w 1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0">
                    <a:moveTo>
                      <a:pt x="7" y="0"/>
                    </a:moveTo>
                    <a:lnTo>
                      <a:pt x="7" y="0"/>
                    </a:lnTo>
                    <a:lnTo>
                      <a:pt x="0" y="28"/>
                    </a:lnTo>
                    <a:lnTo>
                      <a:pt x="12" y="30"/>
                    </a:lnTo>
                    <a:lnTo>
                      <a:pt x="18" y="2"/>
                    </a:lnTo>
                    <a:lnTo>
                      <a:pt x="7" y="0"/>
                    </a:lnTo>
                    <a:close/>
                  </a:path>
                </a:pathLst>
              </a:custGeom>
              <a:solidFill>
                <a:srgbClr val="1F1A17"/>
              </a:solidFill>
              <a:ln w="9525">
                <a:noFill/>
                <a:round/>
                <a:headEnd/>
                <a:tailEnd/>
              </a:ln>
            </p:spPr>
            <p:txBody>
              <a:bodyPr/>
              <a:lstStyle/>
              <a:p>
                <a:endParaRPr lang="ru-RU"/>
              </a:p>
            </p:txBody>
          </p:sp>
          <p:sp>
            <p:nvSpPr>
              <p:cNvPr id="1202" name="Freeform 163"/>
              <p:cNvSpPr>
                <a:spLocks/>
              </p:cNvSpPr>
              <p:nvPr/>
            </p:nvSpPr>
            <p:spPr bwMode="auto">
              <a:xfrm>
                <a:off x="3436" y="1976"/>
                <a:ext cx="16" cy="29"/>
              </a:xfrm>
              <a:custGeom>
                <a:avLst/>
                <a:gdLst>
                  <a:gd name="T0" fmla="*/ 5 w 16"/>
                  <a:gd name="T1" fmla="*/ 0 h 29"/>
                  <a:gd name="T2" fmla="*/ 5 w 16"/>
                  <a:gd name="T3" fmla="*/ 0 h 29"/>
                  <a:gd name="T4" fmla="*/ 0 w 16"/>
                  <a:gd name="T5" fmla="*/ 27 h 29"/>
                  <a:gd name="T6" fmla="*/ 11 w 16"/>
                  <a:gd name="T7" fmla="*/ 29 h 29"/>
                  <a:gd name="T8" fmla="*/ 16 w 16"/>
                  <a:gd name="T9" fmla="*/ 3 h 29"/>
                  <a:gd name="T10" fmla="*/ 16 w 16"/>
                  <a:gd name="T11" fmla="*/ 3 h 29"/>
                  <a:gd name="T12" fmla="*/ 5 w 16"/>
                  <a:gd name="T13" fmla="*/ 0 h 29"/>
                  <a:gd name="T14" fmla="*/ 0 60000 65536"/>
                  <a:gd name="T15" fmla="*/ 0 60000 65536"/>
                  <a:gd name="T16" fmla="*/ 0 60000 65536"/>
                  <a:gd name="T17" fmla="*/ 0 60000 65536"/>
                  <a:gd name="T18" fmla="*/ 0 60000 65536"/>
                  <a:gd name="T19" fmla="*/ 0 60000 65536"/>
                  <a:gd name="T20" fmla="*/ 0 60000 65536"/>
                  <a:gd name="T21" fmla="*/ 0 w 16"/>
                  <a:gd name="T22" fmla="*/ 0 h 29"/>
                  <a:gd name="T23" fmla="*/ 16 w 16"/>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29">
                    <a:moveTo>
                      <a:pt x="5" y="0"/>
                    </a:moveTo>
                    <a:lnTo>
                      <a:pt x="5" y="0"/>
                    </a:lnTo>
                    <a:lnTo>
                      <a:pt x="0" y="27"/>
                    </a:lnTo>
                    <a:lnTo>
                      <a:pt x="11" y="29"/>
                    </a:lnTo>
                    <a:lnTo>
                      <a:pt x="16" y="3"/>
                    </a:lnTo>
                    <a:lnTo>
                      <a:pt x="5" y="0"/>
                    </a:lnTo>
                    <a:close/>
                  </a:path>
                </a:pathLst>
              </a:custGeom>
              <a:solidFill>
                <a:srgbClr val="1F1A17"/>
              </a:solidFill>
              <a:ln w="9525">
                <a:noFill/>
                <a:round/>
                <a:headEnd/>
                <a:tailEnd/>
              </a:ln>
            </p:spPr>
            <p:txBody>
              <a:bodyPr/>
              <a:lstStyle/>
              <a:p>
                <a:endParaRPr lang="ru-RU"/>
              </a:p>
            </p:txBody>
          </p:sp>
          <p:sp>
            <p:nvSpPr>
              <p:cNvPr id="1203" name="Freeform 164"/>
              <p:cNvSpPr>
                <a:spLocks/>
              </p:cNvSpPr>
              <p:nvPr/>
            </p:nvSpPr>
            <p:spPr bwMode="auto">
              <a:xfrm>
                <a:off x="3441" y="1950"/>
                <a:ext cx="15" cy="29"/>
              </a:xfrm>
              <a:custGeom>
                <a:avLst/>
                <a:gdLst>
                  <a:gd name="T0" fmla="*/ 4 w 15"/>
                  <a:gd name="T1" fmla="*/ 0 h 29"/>
                  <a:gd name="T2" fmla="*/ 4 w 15"/>
                  <a:gd name="T3" fmla="*/ 0 h 29"/>
                  <a:gd name="T4" fmla="*/ 0 w 15"/>
                  <a:gd name="T5" fmla="*/ 26 h 29"/>
                  <a:gd name="T6" fmla="*/ 11 w 15"/>
                  <a:gd name="T7" fmla="*/ 29 h 29"/>
                  <a:gd name="T8" fmla="*/ 15 w 15"/>
                  <a:gd name="T9" fmla="*/ 1 h 29"/>
                  <a:gd name="T10" fmla="*/ 15 w 15"/>
                  <a:gd name="T11" fmla="*/ 1 h 29"/>
                  <a:gd name="T12" fmla="*/ 4 w 15"/>
                  <a:gd name="T13" fmla="*/ 0 h 29"/>
                  <a:gd name="T14" fmla="*/ 0 60000 65536"/>
                  <a:gd name="T15" fmla="*/ 0 60000 65536"/>
                  <a:gd name="T16" fmla="*/ 0 60000 65536"/>
                  <a:gd name="T17" fmla="*/ 0 60000 65536"/>
                  <a:gd name="T18" fmla="*/ 0 60000 65536"/>
                  <a:gd name="T19" fmla="*/ 0 60000 65536"/>
                  <a:gd name="T20" fmla="*/ 0 60000 65536"/>
                  <a:gd name="T21" fmla="*/ 0 w 15"/>
                  <a:gd name="T22" fmla="*/ 0 h 29"/>
                  <a:gd name="T23" fmla="*/ 15 w 1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9">
                    <a:moveTo>
                      <a:pt x="4" y="0"/>
                    </a:moveTo>
                    <a:lnTo>
                      <a:pt x="4" y="0"/>
                    </a:lnTo>
                    <a:lnTo>
                      <a:pt x="0" y="26"/>
                    </a:lnTo>
                    <a:lnTo>
                      <a:pt x="11" y="29"/>
                    </a:lnTo>
                    <a:lnTo>
                      <a:pt x="15" y="1"/>
                    </a:lnTo>
                    <a:lnTo>
                      <a:pt x="4" y="0"/>
                    </a:lnTo>
                    <a:close/>
                  </a:path>
                </a:pathLst>
              </a:custGeom>
              <a:solidFill>
                <a:srgbClr val="1F1A17"/>
              </a:solidFill>
              <a:ln w="9525">
                <a:noFill/>
                <a:round/>
                <a:headEnd/>
                <a:tailEnd/>
              </a:ln>
            </p:spPr>
            <p:txBody>
              <a:bodyPr/>
              <a:lstStyle/>
              <a:p>
                <a:endParaRPr lang="ru-RU"/>
              </a:p>
            </p:txBody>
          </p:sp>
          <p:sp>
            <p:nvSpPr>
              <p:cNvPr id="1204" name="Freeform 165"/>
              <p:cNvSpPr>
                <a:spLocks/>
              </p:cNvSpPr>
              <p:nvPr/>
            </p:nvSpPr>
            <p:spPr bwMode="auto">
              <a:xfrm>
                <a:off x="3445" y="1923"/>
                <a:ext cx="13" cy="28"/>
              </a:xfrm>
              <a:custGeom>
                <a:avLst/>
                <a:gdLst>
                  <a:gd name="T0" fmla="*/ 2 w 13"/>
                  <a:gd name="T1" fmla="*/ 0 h 28"/>
                  <a:gd name="T2" fmla="*/ 2 w 13"/>
                  <a:gd name="T3" fmla="*/ 0 h 28"/>
                  <a:gd name="T4" fmla="*/ 0 w 13"/>
                  <a:gd name="T5" fmla="*/ 27 h 28"/>
                  <a:gd name="T6" fmla="*/ 11 w 13"/>
                  <a:gd name="T7" fmla="*/ 28 h 28"/>
                  <a:gd name="T8" fmla="*/ 13 w 13"/>
                  <a:gd name="T9" fmla="*/ 0 h 28"/>
                  <a:gd name="T10" fmla="*/ 13 w 13"/>
                  <a:gd name="T11" fmla="*/ 0 h 28"/>
                  <a:gd name="T12" fmla="*/ 2 w 13"/>
                  <a:gd name="T13" fmla="*/ 0 h 28"/>
                  <a:gd name="T14" fmla="*/ 0 60000 65536"/>
                  <a:gd name="T15" fmla="*/ 0 60000 65536"/>
                  <a:gd name="T16" fmla="*/ 0 60000 65536"/>
                  <a:gd name="T17" fmla="*/ 0 60000 65536"/>
                  <a:gd name="T18" fmla="*/ 0 60000 65536"/>
                  <a:gd name="T19" fmla="*/ 0 60000 65536"/>
                  <a:gd name="T20" fmla="*/ 0 60000 65536"/>
                  <a:gd name="T21" fmla="*/ 0 w 13"/>
                  <a:gd name="T22" fmla="*/ 0 h 28"/>
                  <a:gd name="T23" fmla="*/ 13 w 13"/>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28">
                    <a:moveTo>
                      <a:pt x="2" y="0"/>
                    </a:moveTo>
                    <a:lnTo>
                      <a:pt x="2" y="0"/>
                    </a:lnTo>
                    <a:lnTo>
                      <a:pt x="0" y="27"/>
                    </a:lnTo>
                    <a:lnTo>
                      <a:pt x="11" y="28"/>
                    </a:lnTo>
                    <a:lnTo>
                      <a:pt x="13" y="0"/>
                    </a:lnTo>
                    <a:lnTo>
                      <a:pt x="2" y="0"/>
                    </a:lnTo>
                    <a:close/>
                  </a:path>
                </a:pathLst>
              </a:custGeom>
              <a:solidFill>
                <a:srgbClr val="1F1A17"/>
              </a:solidFill>
              <a:ln w="9525">
                <a:noFill/>
                <a:round/>
                <a:headEnd/>
                <a:tailEnd/>
              </a:ln>
            </p:spPr>
            <p:txBody>
              <a:bodyPr/>
              <a:lstStyle/>
              <a:p>
                <a:endParaRPr lang="ru-RU"/>
              </a:p>
            </p:txBody>
          </p:sp>
          <p:sp>
            <p:nvSpPr>
              <p:cNvPr id="1205" name="Freeform 166"/>
              <p:cNvSpPr>
                <a:spLocks/>
              </p:cNvSpPr>
              <p:nvPr/>
            </p:nvSpPr>
            <p:spPr bwMode="auto">
              <a:xfrm>
                <a:off x="3447" y="1896"/>
                <a:ext cx="13" cy="27"/>
              </a:xfrm>
              <a:custGeom>
                <a:avLst/>
                <a:gdLst>
                  <a:gd name="T0" fmla="*/ 1 w 13"/>
                  <a:gd name="T1" fmla="*/ 0 h 27"/>
                  <a:gd name="T2" fmla="*/ 1 w 13"/>
                  <a:gd name="T3" fmla="*/ 0 h 27"/>
                  <a:gd name="T4" fmla="*/ 0 w 13"/>
                  <a:gd name="T5" fmla="*/ 27 h 27"/>
                  <a:gd name="T6" fmla="*/ 11 w 13"/>
                  <a:gd name="T7" fmla="*/ 27 h 27"/>
                  <a:gd name="T8" fmla="*/ 13 w 13"/>
                  <a:gd name="T9" fmla="*/ 0 h 27"/>
                  <a:gd name="T10" fmla="*/ 13 w 13"/>
                  <a:gd name="T11" fmla="*/ 0 h 27"/>
                  <a:gd name="T12" fmla="*/ 1 w 13"/>
                  <a:gd name="T13" fmla="*/ 0 h 27"/>
                  <a:gd name="T14" fmla="*/ 0 60000 65536"/>
                  <a:gd name="T15" fmla="*/ 0 60000 65536"/>
                  <a:gd name="T16" fmla="*/ 0 60000 65536"/>
                  <a:gd name="T17" fmla="*/ 0 60000 65536"/>
                  <a:gd name="T18" fmla="*/ 0 60000 65536"/>
                  <a:gd name="T19" fmla="*/ 0 60000 65536"/>
                  <a:gd name="T20" fmla="*/ 0 60000 65536"/>
                  <a:gd name="T21" fmla="*/ 0 w 13"/>
                  <a:gd name="T22" fmla="*/ 0 h 27"/>
                  <a:gd name="T23" fmla="*/ 13 w 13"/>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27">
                    <a:moveTo>
                      <a:pt x="1" y="0"/>
                    </a:moveTo>
                    <a:lnTo>
                      <a:pt x="1" y="0"/>
                    </a:lnTo>
                    <a:lnTo>
                      <a:pt x="0" y="27"/>
                    </a:lnTo>
                    <a:lnTo>
                      <a:pt x="11" y="27"/>
                    </a:lnTo>
                    <a:lnTo>
                      <a:pt x="13" y="0"/>
                    </a:lnTo>
                    <a:lnTo>
                      <a:pt x="1" y="0"/>
                    </a:lnTo>
                    <a:close/>
                  </a:path>
                </a:pathLst>
              </a:custGeom>
              <a:solidFill>
                <a:srgbClr val="1F1A17"/>
              </a:solidFill>
              <a:ln w="9525">
                <a:noFill/>
                <a:round/>
                <a:headEnd/>
                <a:tailEnd/>
              </a:ln>
            </p:spPr>
            <p:txBody>
              <a:bodyPr/>
              <a:lstStyle/>
              <a:p>
                <a:endParaRPr lang="ru-RU"/>
              </a:p>
            </p:txBody>
          </p:sp>
          <p:sp>
            <p:nvSpPr>
              <p:cNvPr id="1206" name="Freeform 167"/>
              <p:cNvSpPr>
                <a:spLocks/>
              </p:cNvSpPr>
              <p:nvPr/>
            </p:nvSpPr>
            <p:spPr bwMode="auto">
              <a:xfrm>
                <a:off x="3448" y="1868"/>
                <a:ext cx="12" cy="28"/>
              </a:xfrm>
              <a:custGeom>
                <a:avLst/>
                <a:gdLst>
                  <a:gd name="T0" fmla="*/ 0 w 12"/>
                  <a:gd name="T1" fmla="*/ 1 h 28"/>
                  <a:gd name="T2" fmla="*/ 0 w 12"/>
                  <a:gd name="T3" fmla="*/ 1 h 28"/>
                  <a:gd name="T4" fmla="*/ 0 w 12"/>
                  <a:gd name="T5" fmla="*/ 28 h 28"/>
                  <a:gd name="T6" fmla="*/ 12 w 12"/>
                  <a:gd name="T7" fmla="*/ 28 h 28"/>
                  <a:gd name="T8" fmla="*/ 12 w 12"/>
                  <a:gd name="T9" fmla="*/ 1 h 28"/>
                  <a:gd name="T10" fmla="*/ 12 w 12"/>
                  <a:gd name="T11" fmla="*/ 0 h 28"/>
                  <a:gd name="T12" fmla="*/ 0 w 12"/>
                  <a:gd name="T13" fmla="*/ 1 h 28"/>
                  <a:gd name="T14" fmla="*/ 0 60000 65536"/>
                  <a:gd name="T15" fmla="*/ 0 60000 65536"/>
                  <a:gd name="T16" fmla="*/ 0 60000 65536"/>
                  <a:gd name="T17" fmla="*/ 0 60000 65536"/>
                  <a:gd name="T18" fmla="*/ 0 60000 65536"/>
                  <a:gd name="T19" fmla="*/ 0 60000 65536"/>
                  <a:gd name="T20" fmla="*/ 0 60000 65536"/>
                  <a:gd name="T21" fmla="*/ 0 w 12"/>
                  <a:gd name="T22" fmla="*/ 0 h 28"/>
                  <a:gd name="T23" fmla="*/ 12 w 12"/>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28">
                    <a:moveTo>
                      <a:pt x="0" y="1"/>
                    </a:moveTo>
                    <a:lnTo>
                      <a:pt x="0" y="1"/>
                    </a:lnTo>
                    <a:lnTo>
                      <a:pt x="0" y="28"/>
                    </a:lnTo>
                    <a:lnTo>
                      <a:pt x="12" y="28"/>
                    </a:lnTo>
                    <a:lnTo>
                      <a:pt x="12" y="1"/>
                    </a:lnTo>
                    <a:lnTo>
                      <a:pt x="12" y="0"/>
                    </a:lnTo>
                    <a:lnTo>
                      <a:pt x="0" y="1"/>
                    </a:lnTo>
                    <a:close/>
                  </a:path>
                </a:pathLst>
              </a:custGeom>
              <a:solidFill>
                <a:srgbClr val="1F1A17"/>
              </a:solidFill>
              <a:ln w="9525">
                <a:noFill/>
                <a:round/>
                <a:headEnd/>
                <a:tailEnd/>
              </a:ln>
            </p:spPr>
            <p:txBody>
              <a:bodyPr/>
              <a:lstStyle/>
              <a:p>
                <a:endParaRPr lang="ru-RU"/>
              </a:p>
            </p:txBody>
          </p:sp>
          <p:sp>
            <p:nvSpPr>
              <p:cNvPr id="1207" name="Freeform 168"/>
              <p:cNvSpPr>
                <a:spLocks/>
              </p:cNvSpPr>
              <p:nvPr/>
            </p:nvSpPr>
            <p:spPr bwMode="auto">
              <a:xfrm>
                <a:off x="3447" y="1840"/>
                <a:ext cx="13" cy="29"/>
              </a:xfrm>
              <a:custGeom>
                <a:avLst/>
                <a:gdLst>
                  <a:gd name="T0" fmla="*/ 0 w 13"/>
                  <a:gd name="T1" fmla="*/ 1 h 29"/>
                  <a:gd name="T2" fmla="*/ 0 w 13"/>
                  <a:gd name="T3" fmla="*/ 1 h 29"/>
                  <a:gd name="T4" fmla="*/ 1 w 13"/>
                  <a:gd name="T5" fmla="*/ 29 h 29"/>
                  <a:gd name="T6" fmla="*/ 13 w 13"/>
                  <a:gd name="T7" fmla="*/ 28 h 29"/>
                  <a:gd name="T8" fmla="*/ 11 w 13"/>
                  <a:gd name="T9" fmla="*/ 0 h 29"/>
                  <a:gd name="T10" fmla="*/ 11 w 13"/>
                  <a:gd name="T11" fmla="*/ 0 h 29"/>
                  <a:gd name="T12" fmla="*/ 0 w 13"/>
                  <a:gd name="T13" fmla="*/ 1 h 29"/>
                  <a:gd name="T14" fmla="*/ 0 60000 65536"/>
                  <a:gd name="T15" fmla="*/ 0 60000 65536"/>
                  <a:gd name="T16" fmla="*/ 0 60000 65536"/>
                  <a:gd name="T17" fmla="*/ 0 60000 65536"/>
                  <a:gd name="T18" fmla="*/ 0 60000 65536"/>
                  <a:gd name="T19" fmla="*/ 0 60000 65536"/>
                  <a:gd name="T20" fmla="*/ 0 60000 65536"/>
                  <a:gd name="T21" fmla="*/ 0 w 13"/>
                  <a:gd name="T22" fmla="*/ 0 h 29"/>
                  <a:gd name="T23" fmla="*/ 13 w 1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29">
                    <a:moveTo>
                      <a:pt x="0" y="1"/>
                    </a:moveTo>
                    <a:lnTo>
                      <a:pt x="0" y="1"/>
                    </a:lnTo>
                    <a:lnTo>
                      <a:pt x="1" y="29"/>
                    </a:lnTo>
                    <a:lnTo>
                      <a:pt x="13" y="28"/>
                    </a:lnTo>
                    <a:lnTo>
                      <a:pt x="11" y="0"/>
                    </a:lnTo>
                    <a:lnTo>
                      <a:pt x="0" y="1"/>
                    </a:lnTo>
                    <a:close/>
                  </a:path>
                </a:pathLst>
              </a:custGeom>
              <a:solidFill>
                <a:srgbClr val="1F1A17"/>
              </a:solidFill>
              <a:ln w="9525">
                <a:noFill/>
                <a:round/>
                <a:headEnd/>
                <a:tailEnd/>
              </a:ln>
            </p:spPr>
            <p:txBody>
              <a:bodyPr/>
              <a:lstStyle/>
              <a:p>
                <a:endParaRPr lang="ru-RU"/>
              </a:p>
            </p:txBody>
          </p:sp>
          <p:sp>
            <p:nvSpPr>
              <p:cNvPr id="1208" name="Freeform 169"/>
              <p:cNvSpPr>
                <a:spLocks/>
              </p:cNvSpPr>
              <p:nvPr/>
            </p:nvSpPr>
            <p:spPr bwMode="auto">
              <a:xfrm>
                <a:off x="3446" y="1812"/>
                <a:ext cx="12" cy="29"/>
              </a:xfrm>
              <a:custGeom>
                <a:avLst/>
                <a:gdLst>
                  <a:gd name="T0" fmla="*/ 0 w 12"/>
                  <a:gd name="T1" fmla="*/ 3 h 29"/>
                  <a:gd name="T2" fmla="*/ 0 w 12"/>
                  <a:gd name="T3" fmla="*/ 2 h 29"/>
                  <a:gd name="T4" fmla="*/ 1 w 12"/>
                  <a:gd name="T5" fmla="*/ 29 h 29"/>
                  <a:gd name="T6" fmla="*/ 12 w 12"/>
                  <a:gd name="T7" fmla="*/ 28 h 29"/>
                  <a:gd name="T8" fmla="*/ 11 w 12"/>
                  <a:gd name="T9" fmla="*/ 2 h 29"/>
                  <a:gd name="T10" fmla="*/ 11 w 12"/>
                  <a:gd name="T11" fmla="*/ 0 h 29"/>
                  <a:gd name="T12" fmla="*/ 0 w 12"/>
                  <a:gd name="T13" fmla="*/ 3 h 29"/>
                  <a:gd name="T14" fmla="*/ 0 60000 65536"/>
                  <a:gd name="T15" fmla="*/ 0 60000 65536"/>
                  <a:gd name="T16" fmla="*/ 0 60000 65536"/>
                  <a:gd name="T17" fmla="*/ 0 60000 65536"/>
                  <a:gd name="T18" fmla="*/ 0 60000 65536"/>
                  <a:gd name="T19" fmla="*/ 0 60000 65536"/>
                  <a:gd name="T20" fmla="*/ 0 60000 65536"/>
                  <a:gd name="T21" fmla="*/ 0 w 12"/>
                  <a:gd name="T22" fmla="*/ 0 h 29"/>
                  <a:gd name="T23" fmla="*/ 12 w 12"/>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29">
                    <a:moveTo>
                      <a:pt x="0" y="3"/>
                    </a:moveTo>
                    <a:lnTo>
                      <a:pt x="0" y="2"/>
                    </a:lnTo>
                    <a:lnTo>
                      <a:pt x="1" y="29"/>
                    </a:lnTo>
                    <a:lnTo>
                      <a:pt x="12" y="28"/>
                    </a:lnTo>
                    <a:lnTo>
                      <a:pt x="11" y="2"/>
                    </a:lnTo>
                    <a:lnTo>
                      <a:pt x="11" y="0"/>
                    </a:lnTo>
                    <a:lnTo>
                      <a:pt x="0" y="3"/>
                    </a:lnTo>
                    <a:close/>
                  </a:path>
                </a:pathLst>
              </a:custGeom>
              <a:solidFill>
                <a:srgbClr val="1F1A17"/>
              </a:solidFill>
              <a:ln w="9525">
                <a:noFill/>
                <a:round/>
                <a:headEnd/>
                <a:tailEnd/>
              </a:ln>
            </p:spPr>
            <p:txBody>
              <a:bodyPr/>
              <a:lstStyle/>
              <a:p>
                <a:endParaRPr lang="ru-RU"/>
              </a:p>
            </p:txBody>
          </p:sp>
          <p:sp>
            <p:nvSpPr>
              <p:cNvPr id="1209" name="Freeform 170"/>
              <p:cNvSpPr>
                <a:spLocks/>
              </p:cNvSpPr>
              <p:nvPr/>
            </p:nvSpPr>
            <p:spPr bwMode="auto">
              <a:xfrm>
                <a:off x="3442" y="1786"/>
                <a:ext cx="15" cy="29"/>
              </a:xfrm>
              <a:custGeom>
                <a:avLst/>
                <a:gdLst>
                  <a:gd name="T0" fmla="*/ 0 w 15"/>
                  <a:gd name="T1" fmla="*/ 1 h 29"/>
                  <a:gd name="T2" fmla="*/ 0 w 15"/>
                  <a:gd name="T3" fmla="*/ 1 h 29"/>
                  <a:gd name="T4" fmla="*/ 4 w 15"/>
                  <a:gd name="T5" fmla="*/ 29 h 29"/>
                  <a:gd name="T6" fmla="*/ 15 w 15"/>
                  <a:gd name="T7" fmla="*/ 26 h 29"/>
                  <a:gd name="T8" fmla="*/ 11 w 15"/>
                  <a:gd name="T9" fmla="*/ 0 h 29"/>
                  <a:gd name="T10" fmla="*/ 11 w 15"/>
                  <a:gd name="T11" fmla="*/ 0 h 29"/>
                  <a:gd name="T12" fmla="*/ 0 w 15"/>
                  <a:gd name="T13" fmla="*/ 1 h 29"/>
                  <a:gd name="T14" fmla="*/ 0 60000 65536"/>
                  <a:gd name="T15" fmla="*/ 0 60000 65536"/>
                  <a:gd name="T16" fmla="*/ 0 60000 65536"/>
                  <a:gd name="T17" fmla="*/ 0 60000 65536"/>
                  <a:gd name="T18" fmla="*/ 0 60000 65536"/>
                  <a:gd name="T19" fmla="*/ 0 60000 65536"/>
                  <a:gd name="T20" fmla="*/ 0 60000 65536"/>
                  <a:gd name="T21" fmla="*/ 0 w 15"/>
                  <a:gd name="T22" fmla="*/ 0 h 29"/>
                  <a:gd name="T23" fmla="*/ 15 w 1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9">
                    <a:moveTo>
                      <a:pt x="0" y="1"/>
                    </a:moveTo>
                    <a:lnTo>
                      <a:pt x="0" y="1"/>
                    </a:lnTo>
                    <a:lnTo>
                      <a:pt x="4" y="29"/>
                    </a:lnTo>
                    <a:lnTo>
                      <a:pt x="15" y="26"/>
                    </a:lnTo>
                    <a:lnTo>
                      <a:pt x="11" y="0"/>
                    </a:lnTo>
                    <a:lnTo>
                      <a:pt x="0" y="1"/>
                    </a:lnTo>
                    <a:close/>
                  </a:path>
                </a:pathLst>
              </a:custGeom>
              <a:solidFill>
                <a:srgbClr val="1F1A17"/>
              </a:solidFill>
              <a:ln w="9525">
                <a:noFill/>
                <a:round/>
                <a:headEnd/>
                <a:tailEnd/>
              </a:ln>
            </p:spPr>
            <p:txBody>
              <a:bodyPr/>
              <a:lstStyle/>
              <a:p>
                <a:endParaRPr lang="ru-RU"/>
              </a:p>
            </p:txBody>
          </p:sp>
          <p:sp>
            <p:nvSpPr>
              <p:cNvPr id="1210" name="Freeform 171"/>
              <p:cNvSpPr>
                <a:spLocks/>
              </p:cNvSpPr>
              <p:nvPr/>
            </p:nvSpPr>
            <p:spPr bwMode="auto">
              <a:xfrm>
                <a:off x="3437" y="1758"/>
                <a:ext cx="16" cy="29"/>
              </a:xfrm>
              <a:custGeom>
                <a:avLst/>
                <a:gdLst>
                  <a:gd name="T0" fmla="*/ 0 w 16"/>
                  <a:gd name="T1" fmla="*/ 3 h 29"/>
                  <a:gd name="T2" fmla="*/ 0 w 16"/>
                  <a:gd name="T3" fmla="*/ 3 h 29"/>
                  <a:gd name="T4" fmla="*/ 5 w 16"/>
                  <a:gd name="T5" fmla="*/ 29 h 29"/>
                  <a:gd name="T6" fmla="*/ 16 w 16"/>
                  <a:gd name="T7" fmla="*/ 28 h 29"/>
                  <a:gd name="T8" fmla="*/ 11 w 16"/>
                  <a:gd name="T9" fmla="*/ 0 h 29"/>
                  <a:gd name="T10" fmla="*/ 11 w 16"/>
                  <a:gd name="T11" fmla="*/ 0 h 29"/>
                  <a:gd name="T12" fmla="*/ 0 w 16"/>
                  <a:gd name="T13" fmla="*/ 3 h 29"/>
                  <a:gd name="T14" fmla="*/ 0 60000 65536"/>
                  <a:gd name="T15" fmla="*/ 0 60000 65536"/>
                  <a:gd name="T16" fmla="*/ 0 60000 65536"/>
                  <a:gd name="T17" fmla="*/ 0 60000 65536"/>
                  <a:gd name="T18" fmla="*/ 0 60000 65536"/>
                  <a:gd name="T19" fmla="*/ 0 60000 65536"/>
                  <a:gd name="T20" fmla="*/ 0 60000 65536"/>
                  <a:gd name="T21" fmla="*/ 0 w 16"/>
                  <a:gd name="T22" fmla="*/ 0 h 29"/>
                  <a:gd name="T23" fmla="*/ 16 w 16"/>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29">
                    <a:moveTo>
                      <a:pt x="0" y="3"/>
                    </a:moveTo>
                    <a:lnTo>
                      <a:pt x="0" y="3"/>
                    </a:lnTo>
                    <a:lnTo>
                      <a:pt x="5" y="29"/>
                    </a:lnTo>
                    <a:lnTo>
                      <a:pt x="16" y="28"/>
                    </a:lnTo>
                    <a:lnTo>
                      <a:pt x="11" y="0"/>
                    </a:lnTo>
                    <a:lnTo>
                      <a:pt x="0" y="3"/>
                    </a:lnTo>
                    <a:close/>
                  </a:path>
                </a:pathLst>
              </a:custGeom>
              <a:solidFill>
                <a:srgbClr val="1F1A17"/>
              </a:solidFill>
              <a:ln w="9525">
                <a:noFill/>
                <a:round/>
                <a:headEnd/>
                <a:tailEnd/>
              </a:ln>
            </p:spPr>
            <p:txBody>
              <a:bodyPr/>
              <a:lstStyle/>
              <a:p>
                <a:endParaRPr lang="ru-RU"/>
              </a:p>
            </p:txBody>
          </p:sp>
          <p:sp>
            <p:nvSpPr>
              <p:cNvPr id="1211" name="Freeform 172"/>
              <p:cNvSpPr>
                <a:spLocks/>
              </p:cNvSpPr>
              <p:nvPr/>
            </p:nvSpPr>
            <p:spPr bwMode="auto">
              <a:xfrm>
                <a:off x="3432" y="1732"/>
                <a:ext cx="16" cy="29"/>
              </a:xfrm>
              <a:custGeom>
                <a:avLst/>
                <a:gdLst>
                  <a:gd name="T0" fmla="*/ 0 w 16"/>
                  <a:gd name="T1" fmla="*/ 2 h 29"/>
                  <a:gd name="T2" fmla="*/ 0 w 16"/>
                  <a:gd name="T3" fmla="*/ 2 h 29"/>
                  <a:gd name="T4" fmla="*/ 5 w 16"/>
                  <a:gd name="T5" fmla="*/ 29 h 29"/>
                  <a:gd name="T6" fmla="*/ 16 w 16"/>
                  <a:gd name="T7" fmla="*/ 26 h 29"/>
                  <a:gd name="T8" fmla="*/ 11 w 16"/>
                  <a:gd name="T9" fmla="*/ 0 h 29"/>
                  <a:gd name="T10" fmla="*/ 11 w 16"/>
                  <a:gd name="T11" fmla="*/ 0 h 29"/>
                  <a:gd name="T12" fmla="*/ 0 w 16"/>
                  <a:gd name="T13" fmla="*/ 2 h 29"/>
                  <a:gd name="T14" fmla="*/ 0 60000 65536"/>
                  <a:gd name="T15" fmla="*/ 0 60000 65536"/>
                  <a:gd name="T16" fmla="*/ 0 60000 65536"/>
                  <a:gd name="T17" fmla="*/ 0 60000 65536"/>
                  <a:gd name="T18" fmla="*/ 0 60000 65536"/>
                  <a:gd name="T19" fmla="*/ 0 60000 65536"/>
                  <a:gd name="T20" fmla="*/ 0 60000 65536"/>
                  <a:gd name="T21" fmla="*/ 0 w 16"/>
                  <a:gd name="T22" fmla="*/ 0 h 29"/>
                  <a:gd name="T23" fmla="*/ 16 w 16"/>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29">
                    <a:moveTo>
                      <a:pt x="0" y="2"/>
                    </a:moveTo>
                    <a:lnTo>
                      <a:pt x="0" y="2"/>
                    </a:lnTo>
                    <a:lnTo>
                      <a:pt x="5" y="29"/>
                    </a:lnTo>
                    <a:lnTo>
                      <a:pt x="16" y="26"/>
                    </a:lnTo>
                    <a:lnTo>
                      <a:pt x="11" y="0"/>
                    </a:lnTo>
                    <a:lnTo>
                      <a:pt x="0" y="2"/>
                    </a:lnTo>
                    <a:close/>
                  </a:path>
                </a:pathLst>
              </a:custGeom>
              <a:solidFill>
                <a:srgbClr val="1F1A17"/>
              </a:solidFill>
              <a:ln w="9525">
                <a:noFill/>
                <a:round/>
                <a:headEnd/>
                <a:tailEnd/>
              </a:ln>
            </p:spPr>
            <p:txBody>
              <a:bodyPr/>
              <a:lstStyle/>
              <a:p>
                <a:endParaRPr lang="ru-RU"/>
              </a:p>
            </p:txBody>
          </p:sp>
          <p:sp>
            <p:nvSpPr>
              <p:cNvPr id="1212" name="Freeform 173"/>
              <p:cNvSpPr>
                <a:spLocks/>
              </p:cNvSpPr>
              <p:nvPr/>
            </p:nvSpPr>
            <p:spPr bwMode="auto">
              <a:xfrm>
                <a:off x="3426" y="1704"/>
                <a:ext cx="17" cy="30"/>
              </a:xfrm>
              <a:custGeom>
                <a:avLst/>
                <a:gdLst>
                  <a:gd name="T0" fmla="*/ 0 w 17"/>
                  <a:gd name="T1" fmla="*/ 4 h 30"/>
                  <a:gd name="T2" fmla="*/ 0 w 17"/>
                  <a:gd name="T3" fmla="*/ 4 h 30"/>
                  <a:gd name="T4" fmla="*/ 6 w 17"/>
                  <a:gd name="T5" fmla="*/ 30 h 30"/>
                  <a:gd name="T6" fmla="*/ 17 w 17"/>
                  <a:gd name="T7" fmla="*/ 28 h 30"/>
                  <a:gd name="T8" fmla="*/ 10 w 17"/>
                  <a:gd name="T9" fmla="*/ 1 h 30"/>
                  <a:gd name="T10" fmla="*/ 10 w 17"/>
                  <a:gd name="T11" fmla="*/ 0 h 30"/>
                  <a:gd name="T12" fmla="*/ 0 w 17"/>
                  <a:gd name="T13" fmla="*/ 4 h 30"/>
                  <a:gd name="T14" fmla="*/ 0 60000 65536"/>
                  <a:gd name="T15" fmla="*/ 0 60000 65536"/>
                  <a:gd name="T16" fmla="*/ 0 60000 65536"/>
                  <a:gd name="T17" fmla="*/ 0 60000 65536"/>
                  <a:gd name="T18" fmla="*/ 0 60000 65536"/>
                  <a:gd name="T19" fmla="*/ 0 60000 65536"/>
                  <a:gd name="T20" fmla="*/ 0 60000 65536"/>
                  <a:gd name="T21" fmla="*/ 0 w 17"/>
                  <a:gd name="T22" fmla="*/ 0 h 30"/>
                  <a:gd name="T23" fmla="*/ 17 w 17"/>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30">
                    <a:moveTo>
                      <a:pt x="0" y="4"/>
                    </a:moveTo>
                    <a:lnTo>
                      <a:pt x="0" y="4"/>
                    </a:lnTo>
                    <a:lnTo>
                      <a:pt x="6" y="30"/>
                    </a:lnTo>
                    <a:lnTo>
                      <a:pt x="17" y="28"/>
                    </a:lnTo>
                    <a:lnTo>
                      <a:pt x="10" y="1"/>
                    </a:lnTo>
                    <a:lnTo>
                      <a:pt x="10" y="0"/>
                    </a:lnTo>
                    <a:lnTo>
                      <a:pt x="0" y="4"/>
                    </a:lnTo>
                    <a:close/>
                  </a:path>
                </a:pathLst>
              </a:custGeom>
              <a:solidFill>
                <a:srgbClr val="1F1A17"/>
              </a:solidFill>
              <a:ln w="9525">
                <a:noFill/>
                <a:round/>
                <a:headEnd/>
                <a:tailEnd/>
              </a:ln>
            </p:spPr>
            <p:txBody>
              <a:bodyPr/>
              <a:lstStyle/>
              <a:p>
                <a:endParaRPr lang="ru-RU"/>
              </a:p>
            </p:txBody>
          </p:sp>
          <p:sp>
            <p:nvSpPr>
              <p:cNvPr id="1213" name="Freeform 174"/>
              <p:cNvSpPr>
                <a:spLocks/>
              </p:cNvSpPr>
              <p:nvPr/>
            </p:nvSpPr>
            <p:spPr bwMode="auto">
              <a:xfrm>
                <a:off x="3417" y="1677"/>
                <a:ext cx="19" cy="31"/>
              </a:xfrm>
              <a:custGeom>
                <a:avLst/>
                <a:gdLst>
                  <a:gd name="T0" fmla="*/ 0 w 19"/>
                  <a:gd name="T1" fmla="*/ 6 h 31"/>
                  <a:gd name="T2" fmla="*/ 0 w 19"/>
                  <a:gd name="T3" fmla="*/ 4 h 31"/>
                  <a:gd name="T4" fmla="*/ 9 w 19"/>
                  <a:gd name="T5" fmla="*/ 31 h 31"/>
                  <a:gd name="T6" fmla="*/ 19 w 19"/>
                  <a:gd name="T7" fmla="*/ 27 h 31"/>
                  <a:gd name="T8" fmla="*/ 11 w 19"/>
                  <a:gd name="T9" fmla="*/ 2 h 31"/>
                  <a:gd name="T10" fmla="*/ 11 w 19"/>
                  <a:gd name="T11" fmla="*/ 0 h 31"/>
                  <a:gd name="T12" fmla="*/ 0 w 19"/>
                  <a:gd name="T13" fmla="*/ 6 h 31"/>
                  <a:gd name="T14" fmla="*/ 0 60000 65536"/>
                  <a:gd name="T15" fmla="*/ 0 60000 65536"/>
                  <a:gd name="T16" fmla="*/ 0 60000 65536"/>
                  <a:gd name="T17" fmla="*/ 0 60000 65536"/>
                  <a:gd name="T18" fmla="*/ 0 60000 65536"/>
                  <a:gd name="T19" fmla="*/ 0 60000 65536"/>
                  <a:gd name="T20" fmla="*/ 0 60000 65536"/>
                  <a:gd name="T21" fmla="*/ 0 w 19"/>
                  <a:gd name="T22" fmla="*/ 0 h 31"/>
                  <a:gd name="T23" fmla="*/ 19 w 19"/>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1">
                    <a:moveTo>
                      <a:pt x="0" y="6"/>
                    </a:moveTo>
                    <a:lnTo>
                      <a:pt x="0" y="4"/>
                    </a:lnTo>
                    <a:lnTo>
                      <a:pt x="9" y="31"/>
                    </a:lnTo>
                    <a:lnTo>
                      <a:pt x="19" y="27"/>
                    </a:lnTo>
                    <a:lnTo>
                      <a:pt x="11" y="2"/>
                    </a:lnTo>
                    <a:lnTo>
                      <a:pt x="11" y="0"/>
                    </a:lnTo>
                    <a:lnTo>
                      <a:pt x="0" y="6"/>
                    </a:lnTo>
                    <a:close/>
                  </a:path>
                </a:pathLst>
              </a:custGeom>
              <a:solidFill>
                <a:srgbClr val="1F1A17"/>
              </a:solidFill>
              <a:ln w="9525">
                <a:noFill/>
                <a:round/>
                <a:headEnd/>
                <a:tailEnd/>
              </a:ln>
            </p:spPr>
            <p:txBody>
              <a:bodyPr/>
              <a:lstStyle/>
              <a:p>
                <a:endParaRPr lang="ru-RU"/>
              </a:p>
            </p:txBody>
          </p:sp>
          <p:sp>
            <p:nvSpPr>
              <p:cNvPr id="1214" name="Freeform 175"/>
              <p:cNvSpPr>
                <a:spLocks/>
              </p:cNvSpPr>
              <p:nvPr/>
            </p:nvSpPr>
            <p:spPr bwMode="auto">
              <a:xfrm>
                <a:off x="3408" y="1652"/>
                <a:ext cx="20" cy="31"/>
              </a:xfrm>
              <a:custGeom>
                <a:avLst/>
                <a:gdLst>
                  <a:gd name="T0" fmla="*/ 0 w 20"/>
                  <a:gd name="T1" fmla="*/ 4 h 31"/>
                  <a:gd name="T2" fmla="*/ 0 w 20"/>
                  <a:gd name="T3" fmla="*/ 4 h 31"/>
                  <a:gd name="T4" fmla="*/ 9 w 20"/>
                  <a:gd name="T5" fmla="*/ 31 h 31"/>
                  <a:gd name="T6" fmla="*/ 20 w 20"/>
                  <a:gd name="T7" fmla="*/ 25 h 31"/>
                  <a:gd name="T8" fmla="*/ 10 w 20"/>
                  <a:gd name="T9" fmla="*/ 0 h 31"/>
                  <a:gd name="T10" fmla="*/ 10 w 20"/>
                  <a:gd name="T11" fmla="*/ 0 h 31"/>
                  <a:gd name="T12" fmla="*/ 0 w 20"/>
                  <a:gd name="T13" fmla="*/ 4 h 31"/>
                  <a:gd name="T14" fmla="*/ 0 60000 65536"/>
                  <a:gd name="T15" fmla="*/ 0 60000 65536"/>
                  <a:gd name="T16" fmla="*/ 0 60000 65536"/>
                  <a:gd name="T17" fmla="*/ 0 60000 65536"/>
                  <a:gd name="T18" fmla="*/ 0 60000 65536"/>
                  <a:gd name="T19" fmla="*/ 0 60000 65536"/>
                  <a:gd name="T20" fmla="*/ 0 60000 65536"/>
                  <a:gd name="T21" fmla="*/ 0 w 20"/>
                  <a:gd name="T22" fmla="*/ 0 h 31"/>
                  <a:gd name="T23" fmla="*/ 20 w 20"/>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1">
                    <a:moveTo>
                      <a:pt x="0" y="4"/>
                    </a:moveTo>
                    <a:lnTo>
                      <a:pt x="0" y="4"/>
                    </a:lnTo>
                    <a:lnTo>
                      <a:pt x="9" y="31"/>
                    </a:lnTo>
                    <a:lnTo>
                      <a:pt x="20" y="25"/>
                    </a:lnTo>
                    <a:lnTo>
                      <a:pt x="10" y="0"/>
                    </a:lnTo>
                    <a:lnTo>
                      <a:pt x="0" y="4"/>
                    </a:lnTo>
                    <a:close/>
                  </a:path>
                </a:pathLst>
              </a:custGeom>
              <a:solidFill>
                <a:srgbClr val="1F1A17"/>
              </a:solidFill>
              <a:ln w="9525">
                <a:noFill/>
                <a:round/>
                <a:headEnd/>
                <a:tailEnd/>
              </a:ln>
            </p:spPr>
            <p:txBody>
              <a:bodyPr/>
              <a:lstStyle/>
              <a:p>
                <a:endParaRPr lang="ru-RU"/>
              </a:p>
            </p:txBody>
          </p:sp>
          <p:sp>
            <p:nvSpPr>
              <p:cNvPr id="1215" name="Freeform 176"/>
              <p:cNvSpPr>
                <a:spLocks/>
              </p:cNvSpPr>
              <p:nvPr/>
            </p:nvSpPr>
            <p:spPr bwMode="auto">
              <a:xfrm>
                <a:off x="3398" y="1626"/>
                <a:ext cx="20" cy="30"/>
              </a:xfrm>
              <a:custGeom>
                <a:avLst/>
                <a:gdLst>
                  <a:gd name="T0" fmla="*/ 0 w 20"/>
                  <a:gd name="T1" fmla="*/ 5 h 30"/>
                  <a:gd name="T2" fmla="*/ 0 w 20"/>
                  <a:gd name="T3" fmla="*/ 5 h 30"/>
                  <a:gd name="T4" fmla="*/ 10 w 20"/>
                  <a:gd name="T5" fmla="*/ 30 h 30"/>
                  <a:gd name="T6" fmla="*/ 20 w 20"/>
                  <a:gd name="T7" fmla="*/ 26 h 30"/>
                  <a:gd name="T8" fmla="*/ 10 w 20"/>
                  <a:gd name="T9" fmla="*/ 1 h 30"/>
                  <a:gd name="T10" fmla="*/ 10 w 20"/>
                  <a:gd name="T11" fmla="*/ 0 h 30"/>
                  <a:gd name="T12" fmla="*/ 0 w 20"/>
                  <a:gd name="T13" fmla="*/ 5 h 30"/>
                  <a:gd name="T14" fmla="*/ 0 60000 65536"/>
                  <a:gd name="T15" fmla="*/ 0 60000 65536"/>
                  <a:gd name="T16" fmla="*/ 0 60000 65536"/>
                  <a:gd name="T17" fmla="*/ 0 60000 65536"/>
                  <a:gd name="T18" fmla="*/ 0 60000 65536"/>
                  <a:gd name="T19" fmla="*/ 0 60000 65536"/>
                  <a:gd name="T20" fmla="*/ 0 60000 65536"/>
                  <a:gd name="T21" fmla="*/ 0 w 20"/>
                  <a:gd name="T22" fmla="*/ 0 h 30"/>
                  <a:gd name="T23" fmla="*/ 20 w 20"/>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0">
                    <a:moveTo>
                      <a:pt x="0" y="5"/>
                    </a:moveTo>
                    <a:lnTo>
                      <a:pt x="0" y="5"/>
                    </a:lnTo>
                    <a:lnTo>
                      <a:pt x="10" y="30"/>
                    </a:lnTo>
                    <a:lnTo>
                      <a:pt x="20" y="26"/>
                    </a:lnTo>
                    <a:lnTo>
                      <a:pt x="10" y="1"/>
                    </a:lnTo>
                    <a:lnTo>
                      <a:pt x="10" y="0"/>
                    </a:lnTo>
                    <a:lnTo>
                      <a:pt x="0" y="5"/>
                    </a:lnTo>
                    <a:close/>
                  </a:path>
                </a:pathLst>
              </a:custGeom>
              <a:solidFill>
                <a:srgbClr val="1F1A17"/>
              </a:solidFill>
              <a:ln w="9525">
                <a:noFill/>
                <a:round/>
                <a:headEnd/>
                <a:tailEnd/>
              </a:ln>
            </p:spPr>
            <p:txBody>
              <a:bodyPr/>
              <a:lstStyle/>
              <a:p>
                <a:endParaRPr lang="ru-RU"/>
              </a:p>
            </p:txBody>
          </p:sp>
          <p:sp>
            <p:nvSpPr>
              <p:cNvPr id="1216" name="Freeform 177"/>
              <p:cNvSpPr>
                <a:spLocks/>
              </p:cNvSpPr>
              <p:nvPr/>
            </p:nvSpPr>
            <p:spPr bwMode="auto">
              <a:xfrm>
                <a:off x="3387" y="1602"/>
                <a:ext cx="21" cy="29"/>
              </a:xfrm>
              <a:custGeom>
                <a:avLst/>
                <a:gdLst>
                  <a:gd name="T0" fmla="*/ 0 w 21"/>
                  <a:gd name="T1" fmla="*/ 5 h 29"/>
                  <a:gd name="T2" fmla="*/ 0 w 21"/>
                  <a:gd name="T3" fmla="*/ 5 h 29"/>
                  <a:gd name="T4" fmla="*/ 11 w 21"/>
                  <a:gd name="T5" fmla="*/ 29 h 29"/>
                  <a:gd name="T6" fmla="*/ 21 w 21"/>
                  <a:gd name="T7" fmla="*/ 24 h 29"/>
                  <a:gd name="T8" fmla="*/ 10 w 21"/>
                  <a:gd name="T9" fmla="*/ 0 h 29"/>
                  <a:gd name="T10" fmla="*/ 10 w 21"/>
                  <a:gd name="T11" fmla="*/ 0 h 29"/>
                  <a:gd name="T12" fmla="*/ 0 w 21"/>
                  <a:gd name="T13" fmla="*/ 5 h 29"/>
                  <a:gd name="T14" fmla="*/ 0 60000 65536"/>
                  <a:gd name="T15" fmla="*/ 0 60000 65536"/>
                  <a:gd name="T16" fmla="*/ 0 60000 65536"/>
                  <a:gd name="T17" fmla="*/ 0 60000 65536"/>
                  <a:gd name="T18" fmla="*/ 0 60000 65536"/>
                  <a:gd name="T19" fmla="*/ 0 60000 65536"/>
                  <a:gd name="T20" fmla="*/ 0 60000 65536"/>
                  <a:gd name="T21" fmla="*/ 0 w 21"/>
                  <a:gd name="T22" fmla="*/ 0 h 29"/>
                  <a:gd name="T23" fmla="*/ 21 w 21"/>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29">
                    <a:moveTo>
                      <a:pt x="0" y="5"/>
                    </a:moveTo>
                    <a:lnTo>
                      <a:pt x="0" y="5"/>
                    </a:lnTo>
                    <a:lnTo>
                      <a:pt x="11" y="29"/>
                    </a:lnTo>
                    <a:lnTo>
                      <a:pt x="21" y="24"/>
                    </a:lnTo>
                    <a:lnTo>
                      <a:pt x="10" y="0"/>
                    </a:lnTo>
                    <a:lnTo>
                      <a:pt x="0" y="5"/>
                    </a:lnTo>
                    <a:close/>
                  </a:path>
                </a:pathLst>
              </a:custGeom>
              <a:solidFill>
                <a:srgbClr val="1F1A17"/>
              </a:solidFill>
              <a:ln w="9525">
                <a:noFill/>
                <a:round/>
                <a:headEnd/>
                <a:tailEnd/>
              </a:ln>
            </p:spPr>
            <p:txBody>
              <a:bodyPr/>
              <a:lstStyle/>
              <a:p>
                <a:endParaRPr lang="ru-RU"/>
              </a:p>
            </p:txBody>
          </p:sp>
          <p:sp>
            <p:nvSpPr>
              <p:cNvPr id="1217" name="Freeform 178"/>
              <p:cNvSpPr>
                <a:spLocks/>
              </p:cNvSpPr>
              <p:nvPr/>
            </p:nvSpPr>
            <p:spPr bwMode="auto">
              <a:xfrm>
                <a:off x="3374" y="1577"/>
                <a:ext cx="23" cy="30"/>
              </a:xfrm>
              <a:custGeom>
                <a:avLst/>
                <a:gdLst>
                  <a:gd name="T0" fmla="*/ 0 w 23"/>
                  <a:gd name="T1" fmla="*/ 5 h 30"/>
                  <a:gd name="T2" fmla="*/ 0 w 23"/>
                  <a:gd name="T3" fmla="*/ 5 h 30"/>
                  <a:gd name="T4" fmla="*/ 13 w 23"/>
                  <a:gd name="T5" fmla="*/ 30 h 30"/>
                  <a:gd name="T6" fmla="*/ 23 w 23"/>
                  <a:gd name="T7" fmla="*/ 25 h 30"/>
                  <a:gd name="T8" fmla="*/ 10 w 23"/>
                  <a:gd name="T9" fmla="*/ 0 h 30"/>
                  <a:gd name="T10" fmla="*/ 10 w 23"/>
                  <a:gd name="T11" fmla="*/ 0 h 30"/>
                  <a:gd name="T12" fmla="*/ 0 w 23"/>
                  <a:gd name="T13" fmla="*/ 5 h 30"/>
                  <a:gd name="T14" fmla="*/ 0 60000 65536"/>
                  <a:gd name="T15" fmla="*/ 0 60000 65536"/>
                  <a:gd name="T16" fmla="*/ 0 60000 65536"/>
                  <a:gd name="T17" fmla="*/ 0 60000 65536"/>
                  <a:gd name="T18" fmla="*/ 0 60000 65536"/>
                  <a:gd name="T19" fmla="*/ 0 60000 65536"/>
                  <a:gd name="T20" fmla="*/ 0 60000 65536"/>
                  <a:gd name="T21" fmla="*/ 0 w 23"/>
                  <a:gd name="T22" fmla="*/ 0 h 30"/>
                  <a:gd name="T23" fmla="*/ 23 w 23"/>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30">
                    <a:moveTo>
                      <a:pt x="0" y="5"/>
                    </a:moveTo>
                    <a:lnTo>
                      <a:pt x="0" y="5"/>
                    </a:lnTo>
                    <a:lnTo>
                      <a:pt x="13" y="30"/>
                    </a:lnTo>
                    <a:lnTo>
                      <a:pt x="23" y="25"/>
                    </a:lnTo>
                    <a:lnTo>
                      <a:pt x="10" y="0"/>
                    </a:lnTo>
                    <a:lnTo>
                      <a:pt x="0" y="5"/>
                    </a:lnTo>
                    <a:close/>
                  </a:path>
                </a:pathLst>
              </a:custGeom>
              <a:solidFill>
                <a:srgbClr val="1F1A17"/>
              </a:solidFill>
              <a:ln w="9525">
                <a:noFill/>
                <a:round/>
                <a:headEnd/>
                <a:tailEnd/>
              </a:ln>
            </p:spPr>
            <p:txBody>
              <a:bodyPr/>
              <a:lstStyle/>
              <a:p>
                <a:endParaRPr lang="ru-RU"/>
              </a:p>
            </p:txBody>
          </p:sp>
          <p:sp>
            <p:nvSpPr>
              <p:cNvPr id="1218" name="Freeform 179"/>
              <p:cNvSpPr>
                <a:spLocks/>
              </p:cNvSpPr>
              <p:nvPr/>
            </p:nvSpPr>
            <p:spPr bwMode="auto">
              <a:xfrm>
                <a:off x="3361" y="1553"/>
                <a:ext cx="23" cy="29"/>
              </a:xfrm>
              <a:custGeom>
                <a:avLst/>
                <a:gdLst>
                  <a:gd name="T0" fmla="*/ 0 w 23"/>
                  <a:gd name="T1" fmla="*/ 6 h 29"/>
                  <a:gd name="T2" fmla="*/ 0 w 23"/>
                  <a:gd name="T3" fmla="*/ 6 h 29"/>
                  <a:gd name="T4" fmla="*/ 13 w 23"/>
                  <a:gd name="T5" fmla="*/ 29 h 29"/>
                  <a:gd name="T6" fmla="*/ 23 w 23"/>
                  <a:gd name="T7" fmla="*/ 24 h 29"/>
                  <a:gd name="T8" fmla="*/ 10 w 23"/>
                  <a:gd name="T9" fmla="*/ 0 h 29"/>
                  <a:gd name="T10" fmla="*/ 9 w 23"/>
                  <a:gd name="T11" fmla="*/ 0 h 29"/>
                  <a:gd name="T12" fmla="*/ 0 w 23"/>
                  <a:gd name="T13" fmla="*/ 6 h 29"/>
                  <a:gd name="T14" fmla="*/ 0 60000 65536"/>
                  <a:gd name="T15" fmla="*/ 0 60000 65536"/>
                  <a:gd name="T16" fmla="*/ 0 60000 65536"/>
                  <a:gd name="T17" fmla="*/ 0 60000 65536"/>
                  <a:gd name="T18" fmla="*/ 0 60000 65536"/>
                  <a:gd name="T19" fmla="*/ 0 60000 65536"/>
                  <a:gd name="T20" fmla="*/ 0 60000 65536"/>
                  <a:gd name="T21" fmla="*/ 0 w 23"/>
                  <a:gd name="T22" fmla="*/ 0 h 29"/>
                  <a:gd name="T23" fmla="*/ 23 w 23"/>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9">
                    <a:moveTo>
                      <a:pt x="0" y="6"/>
                    </a:moveTo>
                    <a:lnTo>
                      <a:pt x="0" y="6"/>
                    </a:lnTo>
                    <a:lnTo>
                      <a:pt x="13" y="29"/>
                    </a:lnTo>
                    <a:lnTo>
                      <a:pt x="23" y="24"/>
                    </a:lnTo>
                    <a:lnTo>
                      <a:pt x="10" y="0"/>
                    </a:lnTo>
                    <a:lnTo>
                      <a:pt x="9" y="0"/>
                    </a:lnTo>
                    <a:lnTo>
                      <a:pt x="0" y="6"/>
                    </a:lnTo>
                    <a:close/>
                  </a:path>
                </a:pathLst>
              </a:custGeom>
              <a:solidFill>
                <a:srgbClr val="1F1A17"/>
              </a:solidFill>
              <a:ln w="9525">
                <a:noFill/>
                <a:round/>
                <a:headEnd/>
                <a:tailEnd/>
              </a:ln>
            </p:spPr>
            <p:txBody>
              <a:bodyPr/>
              <a:lstStyle/>
              <a:p>
                <a:endParaRPr lang="ru-RU"/>
              </a:p>
            </p:txBody>
          </p:sp>
          <p:sp>
            <p:nvSpPr>
              <p:cNvPr id="1219" name="Freeform 180"/>
              <p:cNvSpPr>
                <a:spLocks/>
              </p:cNvSpPr>
              <p:nvPr/>
            </p:nvSpPr>
            <p:spPr bwMode="auto">
              <a:xfrm>
                <a:off x="3346" y="1529"/>
                <a:ext cx="24" cy="30"/>
              </a:xfrm>
              <a:custGeom>
                <a:avLst/>
                <a:gdLst>
                  <a:gd name="T0" fmla="*/ 0 w 24"/>
                  <a:gd name="T1" fmla="*/ 7 h 30"/>
                  <a:gd name="T2" fmla="*/ 0 w 24"/>
                  <a:gd name="T3" fmla="*/ 6 h 30"/>
                  <a:gd name="T4" fmla="*/ 15 w 24"/>
                  <a:gd name="T5" fmla="*/ 30 h 30"/>
                  <a:gd name="T6" fmla="*/ 24 w 24"/>
                  <a:gd name="T7" fmla="*/ 24 h 30"/>
                  <a:gd name="T8" fmla="*/ 10 w 24"/>
                  <a:gd name="T9" fmla="*/ 1 h 30"/>
                  <a:gd name="T10" fmla="*/ 10 w 24"/>
                  <a:gd name="T11" fmla="*/ 0 h 30"/>
                  <a:gd name="T12" fmla="*/ 0 w 24"/>
                  <a:gd name="T13" fmla="*/ 7 h 30"/>
                  <a:gd name="T14" fmla="*/ 0 60000 65536"/>
                  <a:gd name="T15" fmla="*/ 0 60000 65536"/>
                  <a:gd name="T16" fmla="*/ 0 60000 65536"/>
                  <a:gd name="T17" fmla="*/ 0 60000 65536"/>
                  <a:gd name="T18" fmla="*/ 0 60000 65536"/>
                  <a:gd name="T19" fmla="*/ 0 60000 65536"/>
                  <a:gd name="T20" fmla="*/ 0 60000 65536"/>
                  <a:gd name="T21" fmla="*/ 0 w 24"/>
                  <a:gd name="T22" fmla="*/ 0 h 30"/>
                  <a:gd name="T23" fmla="*/ 24 w 24"/>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0">
                    <a:moveTo>
                      <a:pt x="0" y="7"/>
                    </a:moveTo>
                    <a:lnTo>
                      <a:pt x="0" y="6"/>
                    </a:lnTo>
                    <a:lnTo>
                      <a:pt x="15" y="30"/>
                    </a:lnTo>
                    <a:lnTo>
                      <a:pt x="24" y="24"/>
                    </a:lnTo>
                    <a:lnTo>
                      <a:pt x="10" y="1"/>
                    </a:lnTo>
                    <a:lnTo>
                      <a:pt x="10" y="0"/>
                    </a:lnTo>
                    <a:lnTo>
                      <a:pt x="0" y="7"/>
                    </a:lnTo>
                    <a:close/>
                  </a:path>
                </a:pathLst>
              </a:custGeom>
              <a:solidFill>
                <a:srgbClr val="1F1A17"/>
              </a:solidFill>
              <a:ln w="9525">
                <a:noFill/>
                <a:round/>
                <a:headEnd/>
                <a:tailEnd/>
              </a:ln>
            </p:spPr>
            <p:txBody>
              <a:bodyPr/>
              <a:lstStyle/>
              <a:p>
                <a:endParaRPr lang="ru-RU"/>
              </a:p>
            </p:txBody>
          </p:sp>
          <p:sp>
            <p:nvSpPr>
              <p:cNvPr id="1220" name="Freeform 181"/>
              <p:cNvSpPr>
                <a:spLocks/>
              </p:cNvSpPr>
              <p:nvPr/>
            </p:nvSpPr>
            <p:spPr bwMode="auto">
              <a:xfrm>
                <a:off x="3331" y="1506"/>
                <a:ext cx="25" cy="30"/>
              </a:xfrm>
              <a:custGeom>
                <a:avLst/>
                <a:gdLst>
                  <a:gd name="T0" fmla="*/ 0 w 25"/>
                  <a:gd name="T1" fmla="*/ 8 h 30"/>
                  <a:gd name="T2" fmla="*/ 0 w 25"/>
                  <a:gd name="T3" fmla="*/ 8 h 30"/>
                  <a:gd name="T4" fmla="*/ 15 w 25"/>
                  <a:gd name="T5" fmla="*/ 30 h 30"/>
                  <a:gd name="T6" fmla="*/ 25 w 25"/>
                  <a:gd name="T7" fmla="*/ 23 h 30"/>
                  <a:gd name="T8" fmla="*/ 9 w 25"/>
                  <a:gd name="T9" fmla="*/ 1 h 30"/>
                  <a:gd name="T10" fmla="*/ 9 w 25"/>
                  <a:gd name="T11" fmla="*/ 0 h 30"/>
                  <a:gd name="T12" fmla="*/ 0 w 25"/>
                  <a:gd name="T13" fmla="*/ 8 h 30"/>
                  <a:gd name="T14" fmla="*/ 0 60000 65536"/>
                  <a:gd name="T15" fmla="*/ 0 60000 65536"/>
                  <a:gd name="T16" fmla="*/ 0 60000 65536"/>
                  <a:gd name="T17" fmla="*/ 0 60000 65536"/>
                  <a:gd name="T18" fmla="*/ 0 60000 65536"/>
                  <a:gd name="T19" fmla="*/ 0 60000 65536"/>
                  <a:gd name="T20" fmla="*/ 0 60000 65536"/>
                  <a:gd name="T21" fmla="*/ 0 w 25"/>
                  <a:gd name="T22" fmla="*/ 0 h 30"/>
                  <a:gd name="T23" fmla="*/ 25 w 25"/>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30">
                    <a:moveTo>
                      <a:pt x="0" y="8"/>
                    </a:moveTo>
                    <a:lnTo>
                      <a:pt x="0" y="8"/>
                    </a:lnTo>
                    <a:lnTo>
                      <a:pt x="15" y="30"/>
                    </a:lnTo>
                    <a:lnTo>
                      <a:pt x="25" y="23"/>
                    </a:lnTo>
                    <a:lnTo>
                      <a:pt x="9" y="1"/>
                    </a:lnTo>
                    <a:lnTo>
                      <a:pt x="9" y="0"/>
                    </a:lnTo>
                    <a:lnTo>
                      <a:pt x="0" y="8"/>
                    </a:lnTo>
                    <a:close/>
                  </a:path>
                </a:pathLst>
              </a:custGeom>
              <a:solidFill>
                <a:srgbClr val="1F1A17"/>
              </a:solidFill>
              <a:ln w="9525">
                <a:noFill/>
                <a:round/>
                <a:headEnd/>
                <a:tailEnd/>
              </a:ln>
            </p:spPr>
            <p:txBody>
              <a:bodyPr/>
              <a:lstStyle/>
              <a:p>
                <a:endParaRPr lang="ru-RU"/>
              </a:p>
            </p:txBody>
          </p:sp>
          <p:sp>
            <p:nvSpPr>
              <p:cNvPr id="1221" name="Freeform 182"/>
              <p:cNvSpPr>
                <a:spLocks/>
              </p:cNvSpPr>
              <p:nvPr/>
            </p:nvSpPr>
            <p:spPr bwMode="auto">
              <a:xfrm>
                <a:off x="3315" y="1484"/>
                <a:ext cx="25" cy="30"/>
              </a:xfrm>
              <a:custGeom>
                <a:avLst/>
                <a:gdLst>
                  <a:gd name="T0" fmla="*/ 0 w 25"/>
                  <a:gd name="T1" fmla="*/ 8 h 30"/>
                  <a:gd name="T2" fmla="*/ 0 w 25"/>
                  <a:gd name="T3" fmla="*/ 7 h 30"/>
                  <a:gd name="T4" fmla="*/ 16 w 25"/>
                  <a:gd name="T5" fmla="*/ 30 h 30"/>
                  <a:gd name="T6" fmla="*/ 25 w 25"/>
                  <a:gd name="T7" fmla="*/ 22 h 30"/>
                  <a:gd name="T8" fmla="*/ 8 w 25"/>
                  <a:gd name="T9" fmla="*/ 0 h 30"/>
                  <a:gd name="T10" fmla="*/ 8 w 25"/>
                  <a:gd name="T11" fmla="*/ 0 h 30"/>
                  <a:gd name="T12" fmla="*/ 0 w 25"/>
                  <a:gd name="T13" fmla="*/ 8 h 30"/>
                  <a:gd name="T14" fmla="*/ 0 60000 65536"/>
                  <a:gd name="T15" fmla="*/ 0 60000 65536"/>
                  <a:gd name="T16" fmla="*/ 0 60000 65536"/>
                  <a:gd name="T17" fmla="*/ 0 60000 65536"/>
                  <a:gd name="T18" fmla="*/ 0 60000 65536"/>
                  <a:gd name="T19" fmla="*/ 0 60000 65536"/>
                  <a:gd name="T20" fmla="*/ 0 60000 65536"/>
                  <a:gd name="T21" fmla="*/ 0 w 25"/>
                  <a:gd name="T22" fmla="*/ 0 h 30"/>
                  <a:gd name="T23" fmla="*/ 25 w 25"/>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30">
                    <a:moveTo>
                      <a:pt x="0" y="8"/>
                    </a:moveTo>
                    <a:lnTo>
                      <a:pt x="0" y="7"/>
                    </a:lnTo>
                    <a:lnTo>
                      <a:pt x="16" y="30"/>
                    </a:lnTo>
                    <a:lnTo>
                      <a:pt x="25" y="22"/>
                    </a:lnTo>
                    <a:lnTo>
                      <a:pt x="8" y="0"/>
                    </a:lnTo>
                    <a:lnTo>
                      <a:pt x="0" y="8"/>
                    </a:lnTo>
                    <a:close/>
                  </a:path>
                </a:pathLst>
              </a:custGeom>
              <a:solidFill>
                <a:srgbClr val="1F1A17"/>
              </a:solidFill>
              <a:ln w="9525">
                <a:noFill/>
                <a:round/>
                <a:headEnd/>
                <a:tailEnd/>
              </a:ln>
            </p:spPr>
            <p:txBody>
              <a:bodyPr/>
              <a:lstStyle/>
              <a:p>
                <a:endParaRPr lang="ru-RU"/>
              </a:p>
            </p:txBody>
          </p:sp>
          <p:sp>
            <p:nvSpPr>
              <p:cNvPr id="1222" name="Freeform 183"/>
              <p:cNvSpPr>
                <a:spLocks/>
              </p:cNvSpPr>
              <p:nvPr/>
            </p:nvSpPr>
            <p:spPr bwMode="auto">
              <a:xfrm>
                <a:off x="3298" y="1463"/>
                <a:ext cx="25" cy="29"/>
              </a:xfrm>
              <a:custGeom>
                <a:avLst/>
                <a:gdLst>
                  <a:gd name="T0" fmla="*/ 0 w 25"/>
                  <a:gd name="T1" fmla="*/ 8 h 29"/>
                  <a:gd name="T2" fmla="*/ 0 w 25"/>
                  <a:gd name="T3" fmla="*/ 8 h 29"/>
                  <a:gd name="T4" fmla="*/ 17 w 25"/>
                  <a:gd name="T5" fmla="*/ 29 h 29"/>
                  <a:gd name="T6" fmla="*/ 25 w 25"/>
                  <a:gd name="T7" fmla="*/ 21 h 29"/>
                  <a:gd name="T8" fmla="*/ 9 w 25"/>
                  <a:gd name="T9" fmla="*/ 0 h 29"/>
                  <a:gd name="T10" fmla="*/ 9 w 25"/>
                  <a:gd name="T11" fmla="*/ 0 h 29"/>
                  <a:gd name="T12" fmla="*/ 0 w 25"/>
                  <a:gd name="T13" fmla="*/ 8 h 29"/>
                  <a:gd name="T14" fmla="*/ 0 60000 65536"/>
                  <a:gd name="T15" fmla="*/ 0 60000 65536"/>
                  <a:gd name="T16" fmla="*/ 0 60000 65536"/>
                  <a:gd name="T17" fmla="*/ 0 60000 65536"/>
                  <a:gd name="T18" fmla="*/ 0 60000 65536"/>
                  <a:gd name="T19" fmla="*/ 0 60000 65536"/>
                  <a:gd name="T20" fmla="*/ 0 60000 65536"/>
                  <a:gd name="T21" fmla="*/ 0 w 25"/>
                  <a:gd name="T22" fmla="*/ 0 h 29"/>
                  <a:gd name="T23" fmla="*/ 25 w 2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9">
                    <a:moveTo>
                      <a:pt x="0" y="8"/>
                    </a:moveTo>
                    <a:lnTo>
                      <a:pt x="0" y="8"/>
                    </a:lnTo>
                    <a:lnTo>
                      <a:pt x="17" y="29"/>
                    </a:lnTo>
                    <a:lnTo>
                      <a:pt x="25" y="21"/>
                    </a:lnTo>
                    <a:lnTo>
                      <a:pt x="9" y="0"/>
                    </a:lnTo>
                    <a:lnTo>
                      <a:pt x="0" y="8"/>
                    </a:lnTo>
                    <a:close/>
                  </a:path>
                </a:pathLst>
              </a:custGeom>
              <a:solidFill>
                <a:srgbClr val="1F1A17"/>
              </a:solidFill>
              <a:ln w="9525">
                <a:noFill/>
                <a:round/>
                <a:headEnd/>
                <a:tailEnd/>
              </a:ln>
            </p:spPr>
            <p:txBody>
              <a:bodyPr/>
              <a:lstStyle/>
              <a:p>
                <a:endParaRPr lang="ru-RU"/>
              </a:p>
            </p:txBody>
          </p:sp>
          <p:sp>
            <p:nvSpPr>
              <p:cNvPr id="1223" name="Freeform 184"/>
              <p:cNvSpPr>
                <a:spLocks/>
              </p:cNvSpPr>
              <p:nvPr/>
            </p:nvSpPr>
            <p:spPr bwMode="auto">
              <a:xfrm>
                <a:off x="3279" y="1443"/>
                <a:ext cx="28" cy="28"/>
              </a:xfrm>
              <a:custGeom>
                <a:avLst/>
                <a:gdLst>
                  <a:gd name="T0" fmla="*/ 0 w 28"/>
                  <a:gd name="T1" fmla="*/ 7 h 28"/>
                  <a:gd name="T2" fmla="*/ 0 w 28"/>
                  <a:gd name="T3" fmla="*/ 7 h 28"/>
                  <a:gd name="T4" fmla="*/ 19 w 28"/>
                  <a:gd name="T5" fmla="*/ 28 h 28"/>
                  <a:gd name="T6" fmla="*/ 28 w 28"/>
                  <a:gd name="T7" fmla="*/ 20 h 28"/>
                  <a:gd name="T8" fmla="*/ 9 w 28"/>
                  <a:gd name="T9" fmla="*/ 0 h 28"/>
                  <a:gd name="T10" fmla="*/ 9 w 28"/>
                  <a:gd name="T11" fmla="*/ 0 h 28"/>
                  <a:gd name="T12" fmla="*/ 0 w 28"/>
                  <a:gd name="T13" fmla="*/ 7 h 28"/>
                  <a:gd name="T14" fmla="*/ 0 60000 65536"/>
                  <a:gd name="T15" fmla="*/ 0 60000 65536"/>
                  <a:gd name="T16" fmla="*/ 0 60000 65536"/>
                  <a:gd name="T17" fmla="*/ 0 60000 65536"/>
                  <a:gd name="T18" fmla="*/ 0 60000 65536"/>
                  <a:gd name="T19" fmla="*/ 0 60000 65536"/>
                  <a:gd name="T20" fmla="*/ 0 60000 65536"/>
                  <a:gd name="T21" fmla="*/ 0 w 28"/>
                  <a:gd name="T22" fmla="*/ 0 h 28"/>
                  <a:gd name="T23" fmla="*/ 28 w 28"/>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28">
                    <a:moveTo>
                      <a:pt x="0" y="7"/>
                    </a:moveTo>
                    <a:lnTo>
                      <a:pt x="0" y="7"/>
                    </a:lnTo>
                    <a:lnTo>
                      <a:pt x="19" y="28"/>
                    </a:lnTo>
                    <a:lnTo>
                      <a:pt x="28" y="20"/>
                    </a:lnTo>
                    <a:lnTo>
                      <a:pt x="9" y="0"/>
                    </a:lnTo>
                    <a:lnTo>
                      <a:pt x="0" y="7"/>
                    </a:lnTo>
                    <a:close/>
                  </a:path>
                </a:pathLst>
              </a:custGeom>
              <a:solidFill>
                <a:srgbClr val="1F1A17"/>
              </a:solidFill>
              <a:ln w="9525">
                <a:noFill/>
                <a:round/>
                <a:headEnd/>
                <a:tailEnd/>
              </a:ln>
            </p:spPr>
            <p:txBody>
              <a:bodyPr/>
              <a:lstStyle/>
              <a:p>
                <a:endParaRPr lang="ru-RU"/>
              </a:p>
            </p:txBody>
          </p:sp>
          <p:sp>
            <p:nvSpPr>
              <p:cNvPr id="1224" name="Freeform 185"/>
              <p:cNvSpPr>
                <a:spLocks/>
              </p:cNvSpPr>
              <p:nvPr/>
            </p:nvSpPr>
            <p:spPr bwMode="auto">
              <a:xfrm>
                <a:off x="3276" y="1438"/>
                <a:ext cx="12" cy="12"/>
              </a:xfrm>
              <a:custGeom>
                <a:avLst/>
                <a:gdLst>
                  <a:gd name="T0" fmla="*/ 0 w 12"/>
                  <a:gd name="T1" fmla="*/ 9 h 12"/>
                  <a:gd name="T2" fmla="*/ 0 w 12"/>
                  <a:gd name="T3" fmla="*/ 9 h 12"/>
                  <a:gd name="T4" fmla="*/ 3 w 12"/>
                  <a:gd name="T5" fmla="*/ 12 h 12"/>
                  <a:gd name="T6" fmla="*/ 12 w 12"/>
                  <a:gd name="T7" fmla="*/ 5 h 12"/>
                  <a:gd name="T8" fmla="*/ 7 w 12"/>
                  <a:gd name="T9" fmla="*/ 0 h 12"/>
                  <a:gd name="T10" fmla="*/ 7 w 12"/>
                  <a:gd name="T11" fmla="*/ 0 h 12"/>
                  <a:gd name="T12" fmla="*/ 0 w 12"/>
                  <a:gd name="T13" fmla="*/ 9 h 12"/>
                  <a:gd name="T14" fmla="*/ 0 60000 65536"/>
                  <a:gd name="T15" fmla="*/ 0 60000 65536"/>
                  <a:gd name="T16" fmla="*/ 0 60000 65536"/>
                  <a:gd name="T17" fmla="*/ 0 60000 65536"/>
                  <a:gd name="T18" fmla="*/ 0 60000 65536"/>
                  <a:gd name="T19" fmla="*/ 0 60000 65536"/>
                  <a:gd name="T20" fmla="*/ 0 60000 65536"/>
                  <a:gd name="T21" fmla="*/ 0 w 12"/>
                  <a:gd name="T22" fmla="*/ 0 h 12"/>
                  <a:gd name="T23" fmla="*/ 12 w 12"/>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12">
                    <a:moveTo>
                      <a:pt x="0" y="9"/>
                    </a:moveTo>
                    <a:lnTo>
                      <a:pt x="0" y="9"/>
                    </a:lnTo>
                    <a:lnTo>
                      <a:pt x="3" y="12"/>
                    </a:lnTo>
                    <a:lnTo>
                      <a:pt x="12" y="5"/>
                    </a:lnTo>
                    <a:lnTo>
                      <a:pt x="7" y="0"/>
                    </a:lnTo>
                    <a:lnTo>
                      <a:pt x="0" y="9"/>
                    </a:lnTo>
                    <a:close/>
                  </a:path>
                </a:pathLst>
              </a:custGeom>
              <a:solidFill>
                <a:srgbClr val="1F1A17"/>
              </a:solidFill>
              <a:ln w="9525">
                <a:noFill/>
                <a:round/>
                <a:headEnd/>
                <a:tailEnd/>
              </a:ln>
            </p:spPr>
            <p:txBody>
              <a:bodyPr/>
              <a:lstStyle/>
              <a:p>
                <a:endParaRPr lang="ru-RU"/>
              </a:p>
            </p:txBody>
          </p:sp>
          <p:sp>
            <p:nvSpPr>
              <p:cNvPr id="1225" name="Freeform 186"/>
              <p:cNvSpPr>
                <a:spLocks/>
              </p:cNvSpPr>
              <p:nvPr/>
            </p:nvSpPr>
            <p:spPr bwMode="auto">
              <a:xfrm>
                <a:off x="2565" y="1186"/>
                <a:ext cx="57" cy="119"/>
              </a:xfrm>
              <a:custGeom>
                <a:avLst/>
                <a:gdLst>
                  <a:gd name="T0" fmla="*/ 7 w 57"/>
                  <a:gd name="T1" fmla="*/ 1 h 119"/>
                  <a:gd name="T2" fmla="*/ 0 w 57"/>
                  <a:gd name="T3" fmla="*/ 3 h 119"/>
                  <a:gd name="T4" fmla="*/ 46 w 57"/>
                  <a:gd name="T5" fmla="*/ 119 h 119"/>
                  <a:gd name="T6" fmla="*/ 57 w 57"/>
                  <a:gd name="T7" fmla="*/ 116 h 119"/>
                  <a:gd name="T8" fmla="*/ 12 w 57"/>
                  <a:gd name="T9" fmla="*/ 0 h 119"/>
                  <a:gd name="T10" fmla="*/ 7 w 57"/>
                  <a:gd name="T11" fmla="*/ 1 h 119"/>
                  <a:gd name="T12" fmla="*/ 0 60000 65536"/>
                  <a:gd name="T13" fmla="*/ 0 60000 65536"/>
                  <a:gd name="T14" fmla="*/ 0 60000 65536"/>
                  <a:gd name="T15" fmla="*/ 0 60000 65536"/>
                  <a:gd name="T16" fmla="*/ 0 60000 65536"/>
                  <a:gd name="T17" fmla="*/ 0 60000 65536"/>
                  <a:gd name="T18" fmla="*/ 0 w 57"/>
                  <a:gd name="T19" fmla="*/ 0 h 119"/>
                  <a:gd name="T20" fmla="*/ 57 w 57"/>
                  <a:gd name="T21" fmla="*/ 119 h 119"/>
                </a:gdLst>
                <a:ahLst/>
                <a:cxnLst>
                  <a:cxn ang="T12">
                    <a:pos x="T0" y="T1"/>
                  </a:cxn>
                  <a:cxn ang="T13">
                    <a:pos x="T2" y="T3"/>
                  </a:cxn>
                  <a:cxn ang="T14">
                    <a:pos x="T4" y="T5"/>
                  </a:cxn>
                  <a:cxn ang="T15">
                    <a:pos x="T6" y="T7"/>
                  </a:cxn>
                  <a:cxn ang="T16">
                    <a:pos x="T8" y="T9"/>
                  </a:cxn>
                  <a:cxn ang="T17">
                    <a:pos x="T10" y="T11"/>
                  </a:cxn>
                </a:cxnLst>
                <a:rect l="T18" t="T19" r="T20" b="T21"/>
                <a:pathLst>
                  <a:path w="57" h="119">
                    <a:moveTo>
                      <a:pt x="7" y="1"/>
                    </a:moveTo>
                    <a:lnTo>
                      <a:pt x="0" y="3"/>
                    </a:lnTo>
                    <a:lnTo>
                      <a:pt x="46" y="119"/>
                    </a:lnTo>
                    <a:lnTo>
                      <a:pt x="57" y="116"/>
                    </a:lnTo>
                    <a:lnTo>
                      <a:pt x="12" y="0"/>
                    </a:lnTo>
                    <a:lnTo>
                      <a:pt x="7" y="1"/>
                    </a:lnTo>
                    <a:close/>
                  </a:path>
                </a:pathLst>
              </a:custGeom>
              <a:solidFill>
                <a:srgbClr val="1F1A17"/>
              </a:solidFill>
              <a:ln w="9525">
                <a:noFill/>
                <a:round/>
                <a:headEnd/>
                <a:tailEnd/>
              </a:ln>
            </p:spPr>
            <p:txBody>
              <a:bodyPr/>
              <a:lstStyle/>
              <a:p>
                <a:endParaRPr lang="ru-RU"/>
              </a:p>
            </p:txBody>
          </p:sp>
          <p:sp>
            <p:nvSpPr>
              <p:cNvPr id="1226" name="Freeform 187"/>
              <p:cNvSpPr>
                <a:spLocks/>
              </p:cNvSpPr>
              <p:nvPr/>
            </p:nvSpPr>
            <p:spPr bwMode="auto">
              <a:xfrm>
                <a:off x="2224" y="1584"/>
                <a:ext cx="1171" cy="571"/>
              </a:xfrm>
              <a:custGeom>
                <a:avLst/>
                <a:gdLst>
                  <a:gd name="T0" fmla="*/ 0 w 1171"/>
                  <a:gd name="T1" fmla="*/ 518 h 571"/>
                  <a:gd name="T2" fmla="*/ 53 w 1171"/>
                  <a:gd name="T3" fmla="*/ 554 h 571"/>
                  <a:gd name="T4" fmla="*/ 96 w 1171"/>
                  <a:gd name="T5" fmla="*/ 559 h 571"/>
                  <a:gd name="T6" fmla="*/ 154 w 1171"/>
                  <a:gd name="T7" fmla="*/ 569 h 571"/>
                  <a:gd name="T8" fmla="*/ 220 w 1171"/>
                  <a:gd name="T9" fmla="*/ 571 h 571"/>
                  <a:gd name="T10" fmla="*/ 307 w 1171"/>
                  <a:gd name="T11" fmla="*/ 563 h 571"/>
                  <a:gd name="T12" fmla="*/ 391 w 1171"/>
                  <a:gd name="T13" fmla="*/ 550 h 571"/>
                  <a:gd name="T14" fmla="*/ 428 w 1171"/>
                  <a:gd name="T15" fmla="*/ 541 h 571"/>
                  <a:gd name="T16" fmla="*/ 517 w 1171"/>
                  <a:gd name="T17" fmla="*/ 524 h 571"/>
                  <a:gd name="T18" fmla="*/ 590 w 1171"/>
                  <a:gd name="T19" fmla="*/ 501 h 571"/>
                  <a:gd name="T20" fmla="*/ 741 w 1171"/>
                  <a:gd name="T21" fmla="*/ 440 h 571"/>
                  <a:gd name="T22" fmla="*/ 848 w 1171"/>
                  <a:gd name="T23" fmla="*/ 385 h 571"/>
                  <a:gd name="T24" fmla="*/ 908 w 1171"/>
                  <a:gd name="T25" fmla="*/ 347 h 571"/>
                  <a:gd name="T26" fmla="*/ 1020 w 1171"/>
                  <a:gd name="T27" fmla="*/ 267 h 571"/>
                  <a:gd name="T28" fmla="*/ 1099 w 1171"/>
                  <a:gd name="T29" fmla="*/ 201 h 571"/>
                  <a:gd name="T30" fmla="*/ 1139 w 1171"/>
                  <a:gd name="T31" fmla="*/ 154 h 571"/>
                  <a:gd name="T32" fmla="*/ 1170 w 1171"/>
                  <a:gd name="T33" fmla="*/ 87 h 571"/>
                  <a:gd name="T34" fmla="*/ 1169 w 1171"/>
                  <a:gd name="T35" fmla="*/ 63 h 571"/>
                  <a:gd name="T36" fmla="*/ 1171 w 1171"/>
                  <a:gd name="T37" fmla="*/ 48 h 571"/>
                  <a:gd name="T38" fmla="*/ 1168 w 1171"/>
                  <a:gd name="T39" fmla="*/ 35 h 571"/>
                  <a:gd name="T40" fmla="*/ 1168 w 1171"/>
                  <a:gd name="T41" fmla="*/ 22 h 571"/>
                  <a:gd name="T42" fmla="*/ 1160 w 1171"/>
                  <a:gd name="T43" fmla="*/ 0 h 5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71"/>
                  <a:gd name="T67" fmla="*/ 0 h 571"/>
                  <a:gd name="T68" fmla="*/ 1171 w 1171"/>
                  <a:gd name="T69" fmla="*/ 571 h 57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71" h="571">
                    <a:moveTo>
                      <a:pt x="0" y="518"/>
                    </a:moveTo>
                    <a:lnTo>
                      <a:pt x="53" y="554"/>
                    </a:lnTo>
                    <a:lnTo>
                      <a:pt x="96" y="559"/>
                    </a:lnTo>
                    <a:lnTo>
                      <a:pt x="154" y="569"/>
                    </a:lnTo>
                    <a:lnTo>
                      <a:pt x="220" y="571"/>
                    </a:lnTo>
                    <a:lnTo>
                      <a:pt x="307" y="563"/>
                    </a:lnTo>
                    <a:lnTo>
                      <a:pt x="391" y="550"/>
                    </a:lnTo>
                    <a:lnTo>
                      <a:pt x="428" y="541"/>
                    </a:lnTo>
                    <a:lnTo>
                      <a:pt x="517" y="524"/>
                    </a:lnTo>
                    <a:lnTo>
                      <a:pt x="590" y="501"/>
                    </a:lnTo>
                    <a:lnTo>
                      <a:pt x="741" y="440"/>
                    </a:lnTo>
                    <a:lnTo>
                      <a:pt x="848" y="385"/>
                    </a:lnTo>
                    <a:lnTo>
                      <a:pt x="908" y="347"/>
                    </a:lnTo>
                    <a:lnTo>
                      <a:pt x="1020" y="267"/>
                    </a:lnTo>
                    <a:lnTo>
                      <a:pt x="1099" y="201"/>
                    </a:lnTo>
                    <a:lnTo>
                      <a:pt x="1139" y="154"/>
                    </a:lnTo>
                    <a:lnTo>
                      <a:pt x="1170" y="87"/>
                    </a:lnTo>
                    <a:lnTo>
                      <a:pt x="1169" y="63"/>
                    </a:lnTo>
                    <a:lnTo>
                      <a:pt x="1171" y="48"/>
                    </a:lnTo>
                    <a:lnTo>
                      <a:pt x="1168" y="35"/>
                    </a:lnTo>
                    <a:lnTo>
                      <a:pt x="1168" y="22"/>
                    </a:lnTo>
                    <a:lnTo>
                      <a:pt x="1160" y="0"/>
                    </a:lnTo>
                  </a:path>
                </a:pathLst>
              </a:custGeom>
              <a:noFill/>
              <a:ln w="1588">
                <a:solidFill>
                  <a:srgbClr val="1F1A17"/>
                </a:solidFill>
                <a:round/>
                <a:headEnd/>
                <a:tailEnd/>
              </a:ln>
            </p:spPr>
            <p:txBody>
              <a:bodyPr/>
              <a:lstStyle/>
              <a:p>
                <a:endParaRPr lang="ru-RU"/>
              </a:p>
            </p:txBody>
          </p:sp>
          <p:sp>
            <p:nvSpPr>
              <p:cNvPr id="1227" name="Freeform 188"/>
              <p:cNvSpPr>
                <a:spLocks/>
              </p:cNvSpPr>
              <p:nvPr/>
            </p:nvSpPr>
            <p:spPr bwMode="auto">
              <a:xfrm>
                <a:off x="3402" y="1918"/>
                <a:ext cx="147" cy="343"/>
              </a:xfrm>
              <a:custGeom>
                <a:avLst/>
                <a:gdLst>
                  <a:gd name="T0" fmla="*/ 92 w 147"/>
                  <a:gd name="T1" fmla="*/ 343 h 343"/>
                  <a:gd name="T2" fmla="*/ 0 w 147"/>
                  <a:gd name="T3" fmla="*/ 18 h 343"/>
                  <a:gd name="T4" fmla="*/ 58 w 147"/>
                  <a:gd name="T5" fmla="*/ 0 h 343"/>
                  <a:gd name="T6" fmla="*/ 147 w 147"/>
                  <a:gd name="T7" fmla="*/ 323 h 343"/>
                  <a:gd name="T8" fmla="*/ 92 w 147"/>
                  <a:gd name="T9" fmla="*/ 343 h 343"/>
                  <a:gd name="T10" fmla="*/ 0 60000 65536"/>
                  <a:gd name="T11" fmla="*/ 0 60000 65536"/>
                  <a:gd name="T12" fmla="*/ 0 60000 65536"/>
                  <a:gd name="T13" fmla="*/ 0 60000 65536"/>
                  <a:gd name="T14" fmla="*/ 0 60000 65536"/>
                  <a:gd name="T15" fmla="*/ 0 w 147"/>
                  <a:gd name="T16" fmla="*/ 0 h 343"/>
                  <a:gd name="T17" fmla="*/ 147 w 147"/>
                  <a:gd name="T18" fmla="*/ 343 h 343"/>
                </a:gdLst>
                <a:ahLst/>
                <a:cxnLst>
                  <a:cxn ang="T10">
                    <a:pos x="T0" y="T1"/>
                  </a:cxn>
                  <a:cxn ang="T11">
                    <a:pos x="T2" y="T3"/>
                  </a:cxn>
                  <a:cxn ang="T12">
                    <a:pos x="T4" y="T5"/>
                  </a:cxn>
                  <a:cxn ang="T13">
                    <a:pos x="T6" y="T7"/>
                  </a:cxn>
                  <a:cxn ang="T14">
                    <a:pos x="T8" y="T9"/>
                  </a:cxn>
                </a:cxnLst>
                <a:rect l="T15" t="T16" r="T17" b="T18"/>
                <a:pathLst>
                  <a:path w="147" h="343">
                    <a:moveTo>
                      <a:pt x="92" y="343"/>
                    </a:moveTo>
                    <a:lnTo>
                      <a:pt x="0" y="18"/>
                    </a:lnTo>
                    <a:lnTo>
                      <a:pt x="58" y="0"/>
                    </a:lnTo>
                    <a:lnTo>
                      <a:pt x="147" y="323"/>
                    </a:lnTo>
                    <a:lnTo>
                      <a:pt x="92" y="343"/>
                    </a:lnTo>
                    <a:close/>
                  </a:path>
                </a:pathLst>
              </a:custGeom>
              <a:solidFill>
                <a:srgbClr val="787697"/>
              </a:solidFill>
              <a:ln w="9525">
                <a:noFill/>
                <a:round/>
                <a:headEnd/>
                <a:tailEnd/>
              </a:ln>
            </p:spPr>
            <p:txBody>
              <a:bodyPr/>
              <a:lstStyle/>
              <a:p>
                <a:endParaRPr lang="ru-RU"/>
              </a:p>
            </p:txBody>
          </p:sp>
          <p:sp>
            <p:nvSpPr>
              <p:cNvPr id="1228" name="Freeform 189"/>
              <p:cNvSpPr>
                <a:spLocks/>
              </p:cNvSpPr>
              <p:nvPr/>
            </p:nvSpPr>
            <p:spPr bwMode="auto">
              <a:xfrm>
                <a:off x="3402" y="1918"/>
                <a:ext cx="147" cy="343"/>
              </a:xfrm>
              <a:custGeom>
                <a:avLst/>
                <a:gdLst>
                  <a:gd name="T0" fmla="*/ 92 w 147"/>
                  <a:gd name="T1" fmla="*/ 343 h 343"/>
                  <a:gd name="T2" fmla="*/ 0 w 147"/>
                  <a:gd name="T3" fmla="*/ 18 h 343"/>
                  <a:gd name="T4" fmla="*/ 58 w 147"/>
                  <a:gd name="T5" fmla="*/ 0 h 343"/>
                  <a:gd name="T6" fmla="*/ 147 w 147"/>
                  <a:gd name="T7" fmla="*/ 323 h 343"/>
                  <a:gd name="T8" fmla="*/ 92 w 147"/>
                  <a:gd name="T9" fmla="*/ 343 h 343"/>
                  <a:gd name="T10" fmla="*/ 0 60000 65536"/>
                  <a:gd name="T11" fmla="*/ 0 60000 65536"/>
                  <a:gd name="T12" fmla="*/ 0 60000 65536"/>
                  <a:gd name="T13" fmla="*/ 0 60000 65536"/>
                  <a:gd name="T14" fmla="*/ 0 60000 65536"/>
                  <a:gd name="T15" fmla="*/ 0 w 147"/>
                  <a:gd name="T16" fmla="*/ 0 h 343"/>
                  <a:gd name="T17" fmla="*/ 147 w 147"/>
                  <a:gd name="T18" fmla="*/ 343 h 343"/>
                </a:gdLst>
                <a:ahLst/>
                <a:cxnLst>
                  <a:cxn ang="T10">
                    <a:pos x="T0" y="T1"/>
                  </a:cxn>
                  <a:cxn ang="T11">
                    <a:pos x="T2" y="T3"/>
                  </a:cxn>
                  <a:cxn ang="T12">
                    <a:pos x="T4" y="T5"/>
                  </a:cxn>
                  <a:cxn ang="T13">
                    <a:pos x="T6" y="T7"/>
                  </a:cxn>
                  <a:cxn ang="T14">
                    <a:pos x="T8" y="T9"/>
                  </a:cxn>
                </a:cxnLst>
                <a:rect l="T15" t="T16" r="T17" b="T18"/>
                <a:pathLst>
                  <a:path w="147" h="343">
                    <a:moveTo>
                      <a:pt x="92" y="343"/>
                    </a:moveTo>
                    <a:lnTo>
                      <a:pt x="0" y="18"/>
                    </a:lnTo>
                    <a:lnTo>
                      <a:pt x="58" y="0"/>
                    </a:lnTo>
                    <a:lnTo>
                      <a:pt x="147" y="323"/>
                    </a:lnTo>
                    <a:lnTo>
                      <a:pt x="92" y="343"/>
                    </a:lnTo>
                  </a:path>
                </a:pathLst>
              </a:custGeom>
              <a:noFill/>
              <a:ln w="1588">
                <a:solidFill>
                  <a:srgbClr val="1F1A17"/>
                </a:solidFill>
                <a:round/>
                <a:headEnd/>
                <a:tailEnd/>
              </a:ln>
            </p:spPr>
            <p:txBody>
              <a:bodyPr/>
              <a:lstStyle/>
              <a:p>
                <a:endParaRPr lang="ru-RU"/>
              </a:p>
            </p:txBody>
          </p:sp>
          <p:sp>
            <p:nvSpPr>
              <p:cNvPr id="1229" name="Freeform 190"/>
              <p:cNvSpPr>
                <a:spLocks/>
              </p:cNvSpPr>
              <p:nvPr/>
            </p:nvSpPr>
            <p:spPr bwMode="auto">
              <a:xfrm>
                <a:off x="3527" y="2029"/>
                <a:ext cx="70" cy="71"/>
              </a:xfrm>
              <a:custGeom>
                <a:avLst/>
                <a:gdLst>
                  <a:gd name="T0" fmla="*/ 60 w 70"/>
                  <a:gd name="T1" fmla="*/ 12 h 71"/>
                  <a:gd name="T2" fmla="*/ 55 w 70"/>
                  <a:gd name="T3" fmla="*/ 8 h 71"/>
                  <a:gd name="T4" fmla="*/ 50 w 70"/>
                  <a:gd name="T5" fmla="*/ 4 h 71"/>
                  <a:gd name="T6" fmla="*/ 44 w 70"/>
                  <a:gd name="T7" fmla="*/ 3 h 71"/>
                  <a:gd name="T8" fmla="*/ 37 w 70"/>
                  <a:gd name="T9" fmla="*/ 0 h 71"/>
                  <a:gd name="T10" fmla="*/ 31 w 70"/>
                  <a:gd name="T11" fmla="*/ 0 h 71"/>
                  <a:gd name="T12" fmla="*/ 25 w 70"/>
                  <a:gd name="T13" fmla="*/ 3 h 71"/>
                  <a:gd name="T14" fmla="*/ 20 w 70"/>
                  <a:gd name="T15" fmla="*/ 5 h 71"/>
                  <a:gd name="T16" fmla="*/ 13 w 70"/>
                  <a:gd name="T17" fmla="*/ 9 h 71"/>
                  <a:gd name="T18" fmla="*/ 10 w 70"/>
                  <a:gd name="T19" fmla="*/ 13 h 71"/>
                  <a:gd name="T20" fmla="*/ 6 w 70"/>
                  <a:gd name="T21" fmla="*/ 18 h 71"/>
                  <a:gd name="T22" fmla="*/ 2 w 70"/>
                  <a:gd name="T23" fmla="*/ 24 h 71"/>
                  <a:gd name="T24" fmla="*/ 1 w 70"/>
                  <a:gd name="T25" fmla="*/ 31 h 71"/>
                  <a:gd name="T26" fmla="*/ 0 w 70"/>
                  <a:gd name="T27" fmla="*/ 37 h 71"/>
                  <a:gd name="T28" fmla="*/ 1 w 70"/>
                  <a:gd name="T29" fmla="*/ 43 h 71"/>
                  <a:gd name="T30" fmla="*/ 3 w 70"/>
                  <a:gd name="T31" fmla="*/ 50 h 71"/>
                  <a:gd name="T32" fmla="*/ 6 w 70"/>
                  <a:gd name="T33" fmla="*/ 55 h 71"/>
                  <a:gd name="T34" fmla="*/ 11 w 70"/>
                  <a:gd name="T35" fmla="*/ 60 h 71"/>
                  <a:gd name="T36" fmla="*/ 15 w 70"/>
                  <a:gd name="T37" fmla="*/ 63 h 71"/>
                  <a:gd name="T38" fmla="*/ 21 w 70"/>
                  <a:gd name="T39" fmla="*/ 67 h 71"/>
                  <a:gd name="T40" fmla="*/ 26 w 70"/>
                  <a:gd name="T41" fmla="*/ 70 h 71"/>
                  <a:gd name="T42" fmla="*/ 32 w 70"/>
                  <a:gd name="T43" fmla="*/ 71 h 71"/>
                  <a:gd name="T44" fmla="*/ 40 w 70"/>
                  <a:gd name="T45" fmla="*/ 71 h 71"/>
                  <a:gd name="T46" fmla="*/ 45 w 70"/>
                  <a:gd name="T47" fmla="*/ 68 h 71"/>
                  <a:gd name="T48" fmla="*/ 51 w 70"/>
                  <a:gd name="T49" fmla="*/ 66 h 71"/>
                  <a:gd name="T50" fmla="*/ 56 w 70"/>
                  <a:gd name="T51" fmla="*/ 62 h 71"/>
                  <a:gd name="T52" fmla="*/ 61 w 70"/>
                  <a:gd name="T53" fmla="*/ 58 h 71"/>
                  <a:gd name="T54" fmla="*/ 65 w 70"/>
                  <a:gd name="T55" fmla="*/ 53 h 71"/>
                  <a:gd name="T56" fmla="*/ 68 w 70"/>
                  <a:gd name="T57" fmla="*/ 47 h 71"/>
                  <a:gd name="T58" fmla="*/ 70 w 70"/>
                  <a:gd name="T59" fmla="*/ 42 h 71"/>
                  <a:gd name="T60" fmla="*/ 70 w 70"/>
                  <a:gd name="T61" fmla="*/ 34 h 71"/>
                  <a:gd name="T62" fmla="*/ 69 w 70"/>
                  <a:gd name="T63" fmla="*/ 28 h 71"/>
                  <a:gd name="T64" fmla="*/ 68 w 70"/>
                  <a:gd name="T65" fmla="*/ 23 h 71"/>
                  <a:gd name="T66" fmla="*/ 64 w 70"/>
                  <a:gd name="T67" fmla="*/ 17 h 71"/>
                  <a:gd name="T68" fmla="*/ 60 w 70"/>
                  <a:gd name="T69" fmla="*/ 12 h 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
                  <a:gd name="T106" fmla="*/ 0 h 71"/>
                  <a:gd name="T107" fmla="*/ 70 w 70"/>
                  <a:gd name="T108" fmla="*/ 71 h 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 h="71">
                    <a:moveTo>
                      <a:pt x="60" y="12"/>
                    </a:moveTo>
                    <a:lnTo>
                      <a:pt x="55" y="8"/>
                    </a:lnTo>
                    <a:lnTo>
                      <a:pt x="50" y="4"/>
                    </a:lnTo>
                    <a:lnTo>
                      <a:pt x="44" y="3"/>
                    </a:lnTo>
                    <a:lnTo>
                      <a:pt x="37" y="0"/>
                    </a:lnTo>
                    <a:lnTo>
                      <a:pt x="31" y="0"/>
                    </a:lnTo>
                    <a:lnTo>
                      <a:pt x="25" y="3"/>
                    </a:lnTo>
                    <a:lnTo>
                      <a:pt x="20" y="5"/>
                    </a:lnTo>
                    <a:lnTo>
                      <a:pt x="13" y="9"/>
                    </a:lnTo>
                    <a:lnTo>
                      <a:pt x="10" y="13"/>
                    </a:lnTo>
                    <a:lnTo>
                      <a:pt x="6" y="18"/>
                    </a:lnTo>
                    <a:lnTo>
                      <a:pt x="2" y="24"/>
                    </a:lnTo>
                    <a:lnTo>
                      <a:pt x="1" y="31"/>
                    </a:lnTo>
                    <a:lnTo>
                      <a:pt x="0" y="37"/>
                    </a:lnTo>
                    <a:lnTo>
                      <a:pt x="1" y="43"/>
                    </a:lnTo>
                    <a:lnTo>
                      <a:pt x="3" y="50"/>
                    </a:lnTo>
                    <a:lnTo>
                      <a:pt x="6" y="55"/>
                    </a:lnTo>
                    <a:lnTo>
                      <a:pt x="11" y="60"/>
                    </a:lnTo>
                    <a:lnTo>
                      <a:pt x="15" y="63"/>
                    </a:lnTo>
                    <a:lnTo>
                      <a:pt x="21" y="67"/>
                    </a:lnTo>
                    <a:lnTo>
                      <a:pt x="26" y="70"/>
                    </a:lnTo>
                    <a:lnTo>
                      <a:pt x="32" y="71"/>
                    </a:lnTo>
                    <a:lnTo>
                      <a:pt x="40" y="71"/>
                    </a:lnTo>
                    <a:lnTo>
                      <a:pt x="45" y="68"/>
                    </a:lnTo>
                    <a:lnTo>
                      <a:pt x="51" y="66"/>
                    </a:lnTo>
                    <a:lnTo>
                      <a:pt x="56" y="62"/>
                    </a:lnTo>
                    <a:lnTo>
                      <a:pt x="61" y="58"/>
                    </a:lnTo>
                    <a:lnTo>
                      <a:pt x="65" y="53"/>
                    </a:lnTo>
                    <a:lnTo>
                      <a:pt x="68" y="47"/>
                    </a:lnTo>
                    <a:lnTo>
                      <a:pt x="70" y="42"/>
                    </a:lnTo>
                    <a:lnTo>
                      <a:pt x="70" y="34"/>
                    </a:lnTo>
                    <a:lnTo>
                      <a:pt x="69" y="28"/>
                    </a:lnTo>
                    <a:lnTo>
                      <a:pt x="68" y="23"/>
                    </a:lnTo>
                    <a:lnTo>
                      <a:pt x="64" y="17"/>
                    </a:lnTo>
                    <a:lnTo>
                      <a:pt x="60" y="12"/>
                    </a:lnTo>
                    <a:close/>
                  </a:path>
                </a:pathLst>
              </a:custGeom>
              <a:solidFill>
                <a:srgbClr val="FFFFFF"/>
              </a:solidFill>
              <a:ln w="9525">
                <a:noFill/>
                <a:round/>
                <a:headEnd/>
                <a:tailEnd/>
              </a:ln>
            </p:spPr>
            <p:txBody>
              <a:bodyPr/>
              <a:lstStyle/>
              <a:p>
                <a:endParaRPr lang="ru-RU"/>
              </a:p>
            </p:txBody>
          </p:sp>
          <p:sp>
            <p:nvSpPr>
              <p:cNvPr id="1230" name="Freeform 191"/>
              <p:cNvSpPr>
                <a:spLocks/>
              </p:cNvSpPr>
              <p:nvPr/>
            </p:nvSpPr>
            <p:spPr bwMode="auto">
              <a:xfrm>
                <a:off x="3527" y="2029"/>
                <a:ext cx="70" cy="71"/>
              </a:xfrm>
              <a:custGeom>
                <a:avLst/>
                <a:gdLst>
                  <a:gd name="T0" fmla="*/ 60 w 70"/>
                  <a:gd name="T1" fmla="*/ 12 h 71"/>
                  <a:gd name="T2" fmla="*/ 55 w 70"/>
                  <a:gd name="T3" fmla="*/ 8 h 71"/>
                  <a:gd name="T4" fmla="*/ 50 w 70"/>
                  <a:gd name="T5" fmla="*/ 4 h 71"/>
                  <a:gd name="T6" fmla="*/ 44 w 70"/>
                  <a:gd name="T7" fmla="*/ 3 h 71"/>
                  <a:gd name="T8" fmla="*/ 37 w 70"/>
                  <a:gd name="T9" fmla="*/ 0 h 71"/>
                  <a:gd name="T10" fmla="*/ 31 w 70"/>
                  <a:gd name="T11" fmla="*/ 0 h 71"/>
                  <a:gd name="T12" fmla="*/ 25 w 70"/>
                  <a:gd name="T13" fmla="*/ 3 h 71"/>
                  <a:gd name="T14" fmla="*/ 20 w 70"/>
                  <a:gd name="T15" fmla="*/ 5 h 71"/>
                  <a:gd name="T16" fmla="*/ 13 w 70"/>
                  <a:gd name="T17" fmla="*/ 9 h 71"/>
                  <a:gd name="T18" fmla="*/ 10 w 70"/>
                  <a:gd name="T19" fmla="*/ 13 h 71"/>
                  <a:gd name="T20" fmla="*/ 6 w 70"/>
                  <a:gd name="T21" fmla="*/ 18 h 71"/>
                  <a:gd name="T22" fmla="*/ 2 w 70"/>
                  <a:gd name="T23" fmla="*/ 24 h 71"/>
                  <a:gd name="T24" fmla="*/ 1 w 70"/>
                  <a:gd name="T25" fmla="*/ 31 h 71"/>
                  <a:gd name="T26" fmla="*/ 0 w 70"/>
                  <a:gd name="T27" fmla="*/ 37 h 71"/>
                  <a:gd name="T28" fmla="*/ 1 w 70"/>
                  <a:gd name="T29" fmla="*/ 43 h 71"/>
                  <a:gd name="T30" fmla="*/ 3 w 70"/>
                  <a:gd name="T31" fmla="*/ 50 h 71"/>
                  <a:gd name="T32" fmla="*/ 6 w 70"/>
                  <a:gd name="T33" fmla="*/ 55 h 71"/>
                  <a:gd name="T34" fmla="*/ 11 w 70"/>
                  <a:gd name="T35" fmla="*/ 60 h 71"/>
                  <a:gd name="T36" fmla="*/ 15 w 70"/>
                  <a:gd name="T37" fmla="*/ 63 h 71"/>
                  <a:gd name="T38" fmla="*/ 21 w 70"/>
                  <a:gd name="T39" fmla="*/ 67 h 71"/>
                  <a:gd name="T40" fmla="*/ 26 w 70"/>
                  <a:gd name="T41" fmla="*/ 70 h 71"/>
                  <a:gd name="T42" fmla="*/ 32 w 70"/>
                  <a:gd name="T43" fmla="*/ 71 h 71"/>
                  <a:gd name="T44" fmla="*/ 40 w 70"/>
                  <a:gd name="T45" fmla="*/ 71 h 71"/>
                  <a:gd name="T46" fmla="*/ 45 w 70"/>
                  <a:gd name="T47" fmla="*/ 68 h 71"/>
                  <a:gd name="T48" fmla="*/ 51 w 70"/>
                  <a:gd name="T49" fmla="*/ 66 h 71"/>
                  <a:gd name="T50" fmla="*/ 56 w 70"/>
                  <a:gd name="T51" fmla="*/ 62 h 71"/>
                  <a:gd name="T52" fmla="*/ 61 w 70"/>
                  <a:gd name="T53" fmla="*/ 58 h 71"/>
                  <a:gd name="T54" fmla="*/ 65 w 70"/>
                  <a:gd name="T55" fmla="*/ 53 h 71"/>
                  <a:gd name="T56" fmla="*/ 68 w 70"/>
                  <a:gd name="T57" fmla="*/ 47 h 71"/>
                  <a:gd name="T58" fmla="*/ 70 w 70"/>
                  <a:gd name="T59" fmla="*/ 42 h 71"/>
                  <a:gd name="T60" fmla="*/ 70 w 70"/>
                  <a:gd name="T61" fmla="*/ 34 h 71"/>
                  <a:gd name="T62" fmla="*/ 69 w 70"/>
                  <a:gd name="T63" fmla="*/ 28 h 71"/>
                  <a:gd name="T64" fmla="*/ 68 w 70"/>
                  <a:gd name="T65" fmla="*/ 23 h 71"/>
                  <a:gd name="T66" fmla="*/ 64 w 70"/>
                  <a:gd name="T67" fmla="*/ 17 h 71"/>
                  <a:gd name="T68" fmla="*/ 60 w 70"/>
                  <a:gd name="T69" fmla="*/ 12 h 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
                  <a:gd name="T106" fmla="*/ 0 h 71"/>
                  <a:gd name="T107" fmla="*/ 70 w 70"/>
                  <a:gd name="T108" fmla="*/ 71 h 7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 h="71">
                    <a:moveTo>
                      <a:pt x="60" y="12"/>
                    </a:moveTo>
                    <a:lnTo>
                      <a:pt x="55" y="8"/>
                    </a:lnTo>
                    <a:lnTo>
                      <a:pt x="50" y="4"/>
                    </a:lnTo>
                    <a:lnTo>
                      <a:pt x="44" y="3"/>
                    </a:lnTo>
                    <a:lnTo>
                      <a:pt x="37" y="0"/>
                    </a:lnTo>
                    <a:lnTo>
                      <a:pt x="31" y="0"/>
                    </a:lnTo>
                    <a:lnTo>
                      <a:pt x="25" y="3"/>
                    </a:lnTo>
                    <a:lnTo>
                      <a:pt x="20" y="5"/>
                    </a:lnTo>
                    <a:lnTo>
                      <a:pt x="13" y="9"/>
                    </a:lnTo>
                    <a:lnTo>
                      <a:pt x="10" y="13"/>
                    </a:lnTo>
                    <a:lnTo>
                      <a:pt x="6" y="18"/>
                    </a:lnTo>
                    <a:lnTo>
                      <a:pt x="2" y="24"/>
                    </a:lnTo>
                    <a:lnTo>
                      <a:pt x="1" y="31"/>
                    </a:lnTo>
                    <a:lnTo>
                      <a:pt x="0" y="37"/>
                    </a:lnTo>
                    <a:lnTo>
                      <a:pt x="1" y="43"/>
                    </a:lnTo>
                    <a:lnTo>
                      <a:pt x="3" y="50"/>
                    </a:lnTo>
                    <a:lnTo>
                      <a:pt x="6" y="55"/>
                    </a:lnTo>
                    <a:lnTo>
                      <a:pt x="11" y="60"/>
                    </a:lnTo>
                    <a:lnTo>
                      <a:pt x="15" y="63"/>
                    </a:lnTo>
                    <a:lnTo>
                      <a:pt x="21" y="67"/>
                    </a:lnTo>
                    <a:lnTo>
                      <a:pt x="26" y="70"/>
                    </a:lnTo>
                    <a:lnTo>
                      <a:pt x="32" y="71"/>
                    </a:lnTo>
                    <a:lnTo>
                      <a:pt x="40" y="71"/>
                    </a:lnTo>
                    <a:lnTo>
                      <a:pt x="45" y="68"/>
                    </a:lnTo>
                    <a:lnTo>
                      <a:pt x="51" y="66"/>
                    </a:lnTo>
                    <a:lnTo>
                      <a:pt x="56" y="62"/>
                    </a:lnTo>
                    <a:lnTo>
                      <a:pt x="61" y="58"/>
                    </a:lnTo>
                    <a:lnTo>
                      <a:pt x="65" y="53"/>
                    </a:lnTo>
                    <a:lnTo>
                      <a:pt x="68" y="47"/>
                    </a:lnTo>
                    <a:lnTo>
                      <a:pt x="70" y="42"/>
                    </a:lnTo>
                    <a:lnTo>
                      <a:pt x="70" y="34"/>
                    </a:lnTo>
                    <a:lnTo>
                      <a:pt x="69" y="28"/>
                    </a:lnTo>
                    <a:lnTo>
                      <a:pt x="68" y="23"/>
                    </a:lnTo>
                    <a:lnTo>
                      <a:pt x="64" y="17"/>
                    </a:lnTo>
                    <a:lnTo>
                      <a:pt x="60" y="12"/>
                    </a:lnTo>
                  </a:path>
                </a:pathLst>
              </a:custGeom>
              <a:noFill/>
              <a:ln w="1588">
                <a:solidFill>
                  <a:srgbClr val="1F1A17"/>
                </a:solidFill>
                <a:round/>
                <a:headEnd/>
                <a:tailEnd/>
              </a:ln>
            </p:spPr>
            <p:txBody>
              <a:bodyPr/>
              <a:lstStyle/>
              <a:p>
                <a:endParaRPr lang="ru-RU"/>
              </a:p>
            </p:txBody>
          </p:sp>
          <p:sp>
            <p:nvSpPr>
              <p:cNvPr id="1231" name="Freeform 192"/>
              <p:cNvSpPr>
                <a:spLocks/>
              </p:cNvSpPr>
              <p:nvPr/>
            </p:nvSpPr>
            <p:spPr bwMode="auto">
              <a:xfrm>
                <a:off x="3398" y="2101"/>
                <a:ext cx="55" cy="57"/>
              </a:xfrm>
              <a:custGeom>
                <a:avLst/>
                <a:gdLst>
                  <a:gd name="T0" fmla="*/ 48 w 55"/>
                  <a:gd name="T1" fmla="*/ 9 h 57"/>
                  <a:gd name="T2" fmla="*/ 43 w 55"/>
                  <a:gd name="T3" fmla="*/ 5 h 57"/>
                  <a:gd name="T4" fmla="*/ 38 w 55"/>
                  <a:gd name="T5" fmla="*/ 3 h 57"/>
                  <a:gd name="T6" fmla="*/ 33 w 55"/>
                  <a:gd name="T7" fmla="*/ 1 h 57"/>
                  <a:gd name="T8" fmla="*/ 26 w 55"/>
                  <a:gd name="T9" fmla="*/ 0 h 57"/>
                  <a:gd name="T10" fmla="*/ 21 w 55"/>
                  <a:gd name="T11" fmla="*/ 1 h 57"/>
                  <a:gd name="T12" fmla="*/ 16 w 55"/>
                  <a:gd name="T13" fmla="*/ 4 h 57"/>
                  <a:gd name="T14" fmla="*/ 11 w 55"/>
                  <a:gd name="T15" fmla="*/ 7 h 57"/>
                  <a:gd name="T16" fmla="*/ 6 w 55"/>
                  <a:gd name="T17" fmla="*/ 10 h 57"/>
                  <a:gd name="T18" fmla="*/ 4 w 55"/>
                  <a:gd name="T19" fmla="*/ 14 h 57"/>
                  <a:gd name="T20" fmla="*/ 1 w 55"/>
                  <a:gd name="T21" fmla="*/ 19 h 57"/>
                  <a:gd name="T22" fmla="*/ 0 w 55"/>
                  <a:gd name="T23" fmla="*/ 25 h 57"/>
                  <a:gd name="T24" fmla="*/ 0 w 55"/>
                  <a:gd name="T25" fmla="*/ 32 h 57"/>
                  <a:gd name="T26" fmla="*/ 0 w 55"/>
                  <a:gd name="T27" fmla="*/ 37 h 57"/>
                  <a:gd name="T28" fmla="*/ 2 w 55"/>
                  <a:gd name="T29" fmla="*/ 43 h 57"/>
                  <a:gd name="T30" fmla="*/ 6 w 55"/>
                  <a:gd name="T31" fmla="*/ 47 h 57"/>
                  <a:gd name="T32" fmla="*/ 10 w 55"/>
                  <a:gd name="T33" fmla="*/ 51 h 57"/>
                  <a:gd name="T34" fmla="*/ 15 w 55"/>
                  <a:gd name="T35" fmla="*/ 54 h 57"/>
                  <a:gd name="T36" fmla="*/ 21 w 55"/>
                  <a:gd name="T37" fmla="*/ 56 h 57"/>
                  <a:gd name="T38" fmla="*/ 26 w 55"/>
                  <a:gd name="T39" fmla="*/ 57 h 57"/>
                  <a:gd name="T40" fmla="*/ 31 w 55"/>
                  <a:gd name="T41" fmla="*/ 57 h 57"/>
                  <a:gd name="T42" fmla="*/ 38 w 55"/>
                  <a:gd name="T43" fmla="*/ 56 h 57"/>
                  <a:gd name="T44" fmla="*/ 43 w 55"/>
                  <a:gd name="T45" fmla="*/ 53 h 57"/>
                  <a:gd name="T46" fmla="*/ 47 w 55"/>
                  <a:gd name="T47" fmla="*/ 49 h 57"/>
                  <a:gd name="T48" fmla="*/ 50 w 55"/>
                  <a:gd name="T49" fmla="*/ 44 h 57"/>
                  <a:gd name="T50" fmla="*/ 54 w 55"/>
                  <a:gd name="T51" fmla="*/ 39 h 57"/>
                  <a:gd name="T52" fmla="*/ 55 w 55"/>
                  <a:gd name="T53" fmla="*/ 34 h 57"/>
                  <a:gd name="T54" fmla="*/ 55 w 55"/>
                  <a:gd name="T55" fmla="*/ 28 h 57"/>
                  <a:gd name="T56" fmla="*/ 54 w 55"/>
                  <a:gd name="T57" fmla="*/ 23 h 57"/>
                  <a:gd name="T58" fmla="*/ 53 w 55"/>
                  <a:gd name="T59" fmla="*/ 17 h 57"/>
                  <a:gd name="T60" fmla="*/ 49 w 55"/>
                  <a:gd name="T61" fmla="*/ 12 h 57"/>
                  <a:gd name="T62" fmla="*/ 48 w 55"/>
                  <a:gd name="T63" fmla="*/ 9 h 5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5"/>
                  <a:gd name="T97" fmla="*/ 0 h 57"/>
                  <a:gd name="T98" fmla="*/ 55 w 55"/>
                  <a:gd name="T99" fmla="*/ 57 h 5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5" h="57">
                    <a:moveTo>
                      <a:pt x="48" y="9"/>
                    </a:moveTo>
                    <a:lnTo>
                      <a:pt x="43" y="5"/>
                    </a:lnTo>
                    <a:lnTo>
                      <a:pt x="38" y="3"/>
                    </a:lnTo>
                    <a:lnTo>
                      <a:pt x="33" y="1"/>
                    </a:lnTo>
                    <a:lnTo>
                      <a:pt x="26" y="0"/>
                    </a:lnTo>
                    <a:lnTo>
                      <a:pt x="21" y="1"/>
                    </a:lnTo>
                    <a:lnTo>
                      <a:pt x="16" y="4"/>
                    </a:lnTo>
                    <a:lnTo>
                      <a:pt x="11" y="7"/>
                    </a:lnTo>
                    <a:lnTo>
                      <a:pt x="6" y="10"/>
                    </a:lnTo>
                    <a:lnTo>
                      <a:pt x="4" y="14"/>
                    </a:lnTo>
                    <a:lnTo>
                      <a:pt x="1" y="19"/>
                    </a:lnTo>
                    <a:lnTo>
                      <a:pt x="0" y="25"/>
                    </a:lnTo>
                    <a:lnTo>
                      <a:pt x="0" y="32"/>
                    </a:lnTo>
                    <a:lnTo>
                      <a:pt x="0" y="37"/>
                    </a:lnTo>
                    <a:lnTo>
                      <a:pt x="2" y="43"/>
                    </a:lnTo>
                    <a:lnTo>
                      <a:pt x="6" y="47"/>
                    </a:lnTo>
                    <a:lnTo>
                      <a:pt x="10" y="51"/>
                    </a:lnTo>
                    <a:lnTo>
                      <a:pt x="15" y="54"/>
                    </a:lnTo>
                    <a:lnTo>
                      <a:pt x="21" y="56"/>
                    </a:lnTo>
                    <a:lnTo>
                      <a:pt x="26" y="57"/>
                    </a:lnTo>
                    <a:lnTo>
                      <a:pt x="31" y="57"/>
                    </a:lnTo>
                    <a:lnTo>
                      <a:pt x="38" y="56"/>
                    </a:lnTo>
                    <a:lnTo>
                      <a:pt x="43" y="53"/>
                    </a:lnTo>
                    <a:lnTo>
                      <a:pt x="47" y="49"/>
                    </a:lnTo>
                    <a:lnTo>
                      <a:pt x="50" y="44"/>
                    </a:lnTo>
                    <a:lnTo>
                      <a:pt x="54" y="39"/>
                    </a:lnTo>
                    <a:lnTo>
                      <a:pt x="55" y="34"/>
                    </a:lnTo>
                    <a:lnTo>
                      <a:pt x="55" y="28"/>
                    </a:lnTo>
                    <a:lnTo>
                      <a:pt x="54" y="23"/>
                    </a:lnTo>
                    <a:lnTo>
                      <a:pt x="53" y="17"/>
                    </a:lnTo>
                    <a:lnTo>
                      <a:pt x="49" y="12"/>
                    </a:lnTo>
                    <a:lnTo>
                      <a:pt x="48" y="9"/>
                    </a:lnTo>
                    <a:close/>
                  </a:path>
                </a:pathLst>
              </a:custGeom>
              <a:solidFill>
                <a:srgbClr val="FFFFFF"/>
              </a:solidFill>
              <a:ln w="9525">
                <a:noFill/>
                <a:round/>
                <a:headEnd/>
                <a:tailEnd/>
              </a:ln>
            </p:spPr>
            <p:txBody>
              <a:bodyPr/>
              <a:lstStyle/>
              <a:p>
                <a:endParaRPr lang="ru-RU"/>
              </a:p>
            </p:txBody>
          </p:sp>
          <p:sp>
            <p:nvSpPr>
              <p:cNvPr id="1232" name="Freeform 193"/>
              <p:cNvSpPr>
                <a:spLocks/>
              </p:cNvSpPr>
              <p:nvPr/>
            </p:nvSpPr>
            <p:spPr bwMode="auto">
              <a:xfrm>
                <a:off x="3398" y="2101"/>
                <a:ext cx="55" cy="57"/>
              </a:xfrm>
              <a:custGeom>
                <a:avLst/>
                <a:gdLst>
                  <a:gd name="T0" fmla="*/ 48 w 55"/>
                  <a:gd name="T1" fmla="*/ 9 h 57"/>
                  <a:gd name="T2" fmla="*/ 43 w 55"/>
                  <a:gd name="T3" fmla="*/ 5 h 57"/>
                  <a:gd name="T4" fmla="*/ 38 w 55"/>
                  <a:gd name="T5" fmla="*/ 3 h 57"/>
                  <a:gd name="T6" fmla="*/ 33 w 55"/>
                  <a:gd name="T7" fmla="*/ 1 h 57"/>
                  <a:gd name="T8" fmla="*/ 26 w 55"/>
                  <a:gd name="T9" fmla="*/ 0 h 57"/>
                  <a:gd name="T10" fmla="*/ 21 w 55"/>
                  <a:gd name="T11" fmla="*/ 1 h 57"/>
                  <a:gd name="T12" fmla="*/ 16 w 55"/>
                  <a:gd name="T13" fmla="*/ 4 h 57"/>
                  <a:gd name="T14" fmla="*/ 11 w 55"/>
                  <a:gd name="T15" fmla="*/ 7 h 57"/>
                  <a:gd name="T16" fmla="*/ 6 w 55"/>
                  <a:gd name="T17" fmla="*/ 10 h 57"/>
                  <a:gd name="T18" fmla="*/ 4 w 55"/>
                  <a:gd name="T19" fmla="*/ 14 h 57"/>
                  <a:gd name="T20" fmla="*/ 1 w 55"/>
                  <a:gd name="T21" fmla="*/ 19 h 57"/>
                  <a:gd name="T22" fmla="*/ 0 w 55"/>
                  <a:gd name="T23" fmla="*/ 25 h 57"/>
                  <a:gd name="T24" fmla="*/ 0 w 55"/>
                  <a:gd name="T25" fmla="*/ 32 h 57"/>
                  <a:gd name="T26" fmla="*/ 0 w 55"/>
                  <a:gd name="T27" fmla="*/ 37 h 57"/>
                  <a:gd name="T28" fmla="*/ 2 w 55"/>
                  <a:gd name="T29" fmla="*/ 43 h 57"/>
                  <a:gd name="T30" fmla="*/ 6 w 55"/>
                  <a:gd name="T31" fmla="*/ 47 h 57"/>
                  <a:gd name="T32" fmla="*/ 10 w 55"/>
                  <a:gd name="T33" fmla="*/ 51 h 57"/>
                  <a:gd name="T34" fmla="*/ 15 w 55"/>
                  <a:gd name="T35" fmla="*/ 54 h 57"/>
                  <a:gd name="T36" fmla="*/ 21 w 55"/>
                  <a:gd name="T37" fmla="*/ 56 h 57"/>
                  <a:gd name="T38" fmla="*/ 26 w 55"/>
                  <a:gd name="T39" fmla="*/ 57 h 57"/>
                  <a:gd name="T40" fmla="*/ 31 w 55"/>
                  <a:gd name="T41" fmla="*/ 57 h 57"/>
                  <a:gd name="T42" fmla="*/ 38 w 55"/>
                  <a:gd name="T43" fmla="*/ 56 h 57"/>
                  <a:gd name="T44" fmla="*/ 43 w 55"/>
                  <a:gd name="T45" fmla="*/ 53 h 57"/>
                  <a:gd name="T46" fmla="*/ 47 w 55"/>
                  <a:gd name="T47" fmla="*/ 49 h 57"/>
                  <a:gd name="T48" fmla="*/ 50 w 55"/>
                  <a:gd name="T49" fmla="*/ 44 h 57"/>
                  <a:gd name="T50" fmla="*/ 54 w 55"/>
                  <a:gd name="T51" fmla="*/ 39 h 57"/>
                  <a:gd name="T52" fmla="*/ 55 w 55"/>
                  <a:gd name="T53" fmla="*/ 34 h 57"/>
                  <a:gd name="T54" fmla="*/ 55 w 55"/>
                  <a:gd name="T55" fmla="*/ 28 h 57"/>
                  <a:gd name="T56" fmla="*/ 54 w 55"/>
                  <a:gd name="T57" fmla="*/ 23 h 57"/>
                  <a:gd name="T58" fmla="*/ 53 w 55"/>
                  <a:gd name="T59" fmla="*/ 17 h 57"/>
                  <a:gd name="T60" fmla="*/ 49 w 55"/>
                  <a:gd name="T61" fmla="*/ 12 h 57"/>
                  <a:gd name="T62" fmla="*/ 48 w 55"/>
                  <a:gd name="T63" fmla="*/ 9 h 5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5"/>
                  <a:gd name="T97" fmla="*/ 0 h 57"/>
                  <a:gd name="T98" fmla="*/ 55 w 55"/>
                  <a:gd name="T99" fmla="*/ 57 h 5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5" h="57">
                    <a:moveTo>
                      <a:pt x="48" y="9"/>
                    </a:moveTo>
                    <a:lnTo>
                      <a:pt x="43" y="5"/>
                    </a:lnTo>
                    <a:lnTo>
                      <a:pt x="38" y="3"/>
                    </a:lnTo>
                    <a:lnTo>
                      <a:pt x="33" y="1"/>
                    </a:lnTo>
                    <a:lnTo>
                      <a:pt x="26" y="0"/>
                    </a:lnTo>
                    <a:lnTo>
                      <a:pt x="21" y="1"/>
                    </a:lnTo>
                    <a:lnTo>
                      <a:pt x="16" y="4"/>
                    </a:lnTo>
                    <a:lnTo>
                      <a:pt x="11" y="7"/>
                    </a:lnTo>
                    <a:lnTo>
                      <a:pt x="6" y="10"/>
                    </a:lnTo>
                    <a:lnTo>
                      <a:pt x="4" y="14"/>
                    </a:lnTo>
                    <a:lnTo>
                      <a:pt x="1" y="19"/>
                    </a:lnTo>
                    <a:lnTo>
                      <a:pt x="0" y="25"/>
                    </a:lnTo>
                    <a:lnTo>
                      <a:pt x="0" y="32"/>
                    </a:lnTo>
                    <a:lnTo>
                      <a:pt x="0" y="37"/>
                    </a:lnTo>
                    <a:lnTo>
                      <a:pt x="2" y="43"/>
                    </a:lnTo>
                    <a:lnTo>
                      <a:pt x="6" y="47"/>
                    </a:lnTo>
                    <a:lnTo>
                      <a:pt x="10" y="51"/>
                    </a:lnTo>
                    <a:lnTo>
                      <a:pt x="15" y="54"/>
                    </a:lnTo>
                    <a:lnTo>
                      <a:pt x="21" y="56"/>
                    </a:lnTo>
                    <a:lnTo>
                      <a:pt x="26" y="57"/>
                    </a:lnTo>
                    <a:lnTo>
                      <a:pt x="31" y="57"/>
                    </a:lnTo>
                    <a:lnTo>
                      <a:pt x="38" y="56"/>
                    </a:lnTo>
                    <a:lnTo>
                      <a:pt x="43" y="53"/>
                    </a:lnTo>
                    <a:lnTo>
                      <a:pt x="47" y="49"/>
                    </a:lnTo>
                    <a:lnTo>
                      <a:pt x="50" y="44"/>
                    </a:lnTo>
                    <a:lnTo>
                      <a:pt x="54" y="39"/>
                    </a:lnTo>
                    <a:lnTo>
                      <a:pt x="55" y="34"/>
                    </a:lnTo>
                    <a:lnTo>
                      <a:pt x="55" y="28"/>
                    </a:lnTo>
                    <a:lnTo>
                      <a:pt x="54" y="23"/>
                    </a:lnTo>
                    <a:lnTo>
                      <a:pt x="53" y="17"/>
                    </a:lnTo>
                    <a:lnTo>
                      <a:pt x="49" y="12"/>
                    </a:lnTo>
                    <a:lnTo>
                      <a:pt x="48" y="9"/>
                    </a:lnTo>
                  </a:path>
                </a:pathLst>
              </a:custGeom>
              <a:noFill/>
              <a:ln w="1588">
                <a:solidFill>
                  <a:srgbClr val="1F1A17"/>
                </a:solidFill>
                <a:round/>
                <a:headEnd/>
                <a:tailEnd/>
              </a:ln>
            </p:spPr>
            <p:txBody>
              <a:bodyPr/>
              <a:lstStyle/>
              <a:p>
                <a:endParaRPr lang="ru-RU"/>
              </a:p>
            </p:txBody>
          </p:sp>
          <p:sp>
            <p:nvSpPr>
              <p:cNvPr id="1233" name="Freeform 194"/>
              <p:cNvSpPr>
                <a:spLocks/>
              </p:cNvSpPr>
              <p:nvPr/>
            </p:nvSpPr>
            <p:spPr bwMode="auto">
              <a:xfrm>
                <a:off x="3509" y="2073"/>
                <a:ext cx="33" cy="29"/>
              </a:xfrm>
              <a:custGeom>
                <a:avLst/>
                <a:gdLst>
                  <a:gd name="T0" fmla="*/ 0 w 33"/>
                  <a:gd name="T1" fmla="*/ 14 h 29"/>
                  <a:gd name="T2" fmla="*/ 24 w 33"/>
                  <a:gd name="T3" fmla="*/ 0 h 29"/>
                  <a:gd name="T4" fmla="*/ 30 w 33"/>
                  <a:gd name="T5" fmla="*/ 4 h 29"/>
                  <a:gd name="T6" fmla="*/ 33 w 33"/>
                  <a:gd name="T7" fmla="*/ 12 h 29"/>
                  <a:gd name="T8" fmla="*/ 4 w 33"/>
                  <a:gd name="T9" fmla="*/ 29 h 29"/>
                  <a:gd name="T10" fmla="*/ 0 w 33"/>
                  <a:gd name="T11" fmla="*/ 14 h 29"/>
                  <a:gd name="T12" fmla="*/ 0 60000 65536"/>
                  <a:gd name="T13" fmla="*/ 0 60000 65536"/>
                  <a:gd name="T14" fmla="*/ 0 60000 65536"/>
                  <a:gd name="T15" fmla="*/ 0 60000 65536"/>
                  <a:gd name="T16" fmla="*/ 0 60000 65536"/>
                  <a:gd name="T17" fmla="*/ 0 60000 65536"/>
                  <a:gd name="T18" fmla="*/ 0 w 33"/>
                  <a:gd name="T19" fmla="*/ 0 h 29"/>
                  <a:gd name="T20" fmla="*/ 33 w 33"/>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33" h="29">
                    <a:moveTo>
                      <a:pt x="0" y="14"/>
                    </a:moveTo>
                    <a:lnTo>
                      <a:pt x="24" y="0"/>
                    </a:lnTo>
                    <a:lnTo>
                      <a:pt x="30" y="4"/>
                    </a:lnTo>
                    <a:lnTo>
                      <a:pt x="33" y="12"/>
                    </a:lnTo>
                    <a:lnTo>
                      <a:pt x="4" y="29"/>
                    </a:lnTo>
                    <a:lnTo>
                      <a:pt x="0" y="14"/>
                    </a:lnTo>
                    <a:close/>
                  </a:path>
                </a:pathLst>
              </a:custGeom>
              <a:solidFill>
                <a:srgbClr val="FFFFFF"/>
              </a:solidFill>
              <a:ln w="9525">
                <a:noFill/>
                <a:round/>
                <a:headEnd/>
                <a:tailEnd/>
              </a:ln>
            </p:spPr>
            <p:txBody>
              <a:bodyPr/>
              <a:lstStyle/>
              <a:p>
                <a:endParaRPr lang="ru-RU"/>
              </a:p>
            </p:txBody>
          </p:sp>
          <p:sp>
            <p:nvSpPr>
              <p:cNvPr id="1234" name="Freeform 195"/>
              <p:cNvSpPr>
                <a:spLocks/>
              </p:cNvSpPr>
              <p:nvPr/>
            </p:nvSpPr>
            <p:spPr bwMode="auto">
              <a:xfrm>
                <a:off x="3509" y="2073"/>
                <a:ext cx="33" cy="29"/>
              </a:xfrm>
              <a:custGeom>
                <a:avLst/>
                <a:gdLst>
                  <a:gd name="T0" fmla="*/ 0 w 33"/>
                  <a:gd name="T1" fmla="*/ 14 h 29"/>
                  <a:gd name="T2" fmla="*/ 24 w 33"/>
                  <a:gd name="T3" fmla="*/ 0 h 29"/>
                  <a:gd name="T4" fmla="*/ 30 w 33"/>
                  <a:gd name="T5" fmla="*/ 4 h 29"/>
                  <a:gd name="T6" fmla="*/ 33 w 33"/>
                  <a:gd name="T7" fmla="*/ 12 h 29"/>
                  <a:gd name="T8" fmla="*/ 4 w 33"/>
                  <a:gd name="T9" fmla="*/ 29 h 29"/>
                  <a:gd name="T10" fmla="*/ 0 w 33"/>
                  <a:gd name="T11" fmla="*/ 14 h 29"/>
                  <a:gd name="T12" fmla="*/ 0 60000 65536"/>
                  <a:gd name="T13" fmla="*/ 0 60000 65536"/>
                  <a:gd name="T14" fmla="*/ 0 60000 65536"/>
                  <a:gd name="T15" fmla="*/ 0 60000 65536"/>
                  <a:gd name="T16" fmla="*/ 0 60000 65536"/>
                  <a:gd name="T17" fmla="*/ 0 60000 65536"/>
                  <a:gd name="T18" fmla="*/ 0 w 33"/>
                  <a:gd name="T19" fmla="*/ 0 h 29"/>
                  <a:gd name="T20" fmla="*/ 33 w 33"/>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33" h="29">
                    <a:moveTo>
                      <a:pt x="0" y="14"/>
                    </a:moveTo>
                    <a:lnTo>
                      <a:pt x="24" y="0"/>
                    </a:lnTo>
                    <a:lnTo>
                      <a:pt x="30" y="4"/>
                    </a:lnTo>
                    <a:lnTo>
                      <a:pt x="33" y="12"/>
                    </a:lnTo>
                    <a:lnTo>
                      <a:pt x="4" y="29"/>
                    </a:lnTo>
                    <a:lnTo>
                      <a:pt x="0" y="14"/>
                    </a:lnTo>
                  </a:path>
                </a:pathLst>
              </a:custGeom>
              <a:noFill/>
              <a:ln w="1588">
                <a:solidFill>
                  <a:srgbClr val="1F1A17"/>
                </a:solidFill>
                <a:round/>
                <a:headEnd/>
                <a:tailEnd/>
              </a:ln>
            </p:spPr>
            <p:txBody>
              <a:bodyPr/>
              <a:lstStyle/>
              <a:p>
                <a:endParaRPr lang="ru-RU"/>
              </a:p>
            </p:txBody>
          </p:sp>
          <p:sp>
            <p:nvSpPr>
              <p:cNvPr id="1235" name="Freeform 196"/>
              <p:cNvSpPr>
                <a:spLocks/>
              </p:cNvSpPr>
              <p:nvPr/>
            </p:nvSpPr>
            <p:spPr bwMode="auto">
              <a:xfrm>
                <a:off x="3426" y="2116"/>
                <a:ext cx="29" cy="19"/>
              </a:xfrm>
              <a:custGeom>
                <a:avLst/>
                <a:gdLst>
                  <a:gd name="T0" fmla="*/ 25 w 29"/>
                  <a:gd name="T1" fmla="*/ 0 h 19"/>
                  <a:gd name="T2" fmla="*/ 0 w 29"/>
                  <a:gd name="T3" fmla="*/ 14 h 19"/>
                  <a:gd name="T4" fmla="*/ 5 w 29"/>
                  <a:gd name="T5" fmla="*/ 19 h 19"/>
                  <a:gd name="T6" fmla="*/ 29 w 29"/>
                  <a:gd name="T7" fmla="*/ 14 h 19"/>
                  <a:gd name="T8" fmla="*/ 25 w 29"/>
                  <a:gd name="T9" fmla="*/ 0 h 19"/>
                  <a:gd name="T10" fmla="*/ 0 60000 65536"/>
                  <a:gd name="T11" fmla="*/ 0 60000 65536"/>
                  <a:gd name="T12" fmla="*/ 0 60000 65536"/>
                  <a:gd name="T13" fmla="*/ 0 60000 65536"/>
                  <a:gd name="T14" fmla="*/ 0 60000 65536"/>
                  <a:gd name="T15" fmla="*/ 0 w 29"/>
                  <a:gd name="T16" fmla="*/ 0 h 19"/>
                  <a:gd name="T17" fmla="*/ 29 w 29"/>
                  <a:gd name="T18" fmla="*/ 19 h 19"/>
                </a:gdLst>
                <a:ahLst/>
                <a:cxnLst>
                  <a:cxn ang="T10">
                    <a:pos x="T0" y="T1"/>
                  </a:cxn>
                  <a:cxn ang="T11">
                    <a:pos x="T2" y="T3"/>
                  </a:cxn>
                  <a:cxn ang="T12">
                    <a:pos x="T4" y="T5"/>
                  </a:cxn>
                  <a:cxn ang="T13">
                    <a:pos x="T6" y="T7"/>
                  </a:cxn>
                  <a:cxn ang="T14">
                    <a:pos x="T8" y="T9"/>
                  </a:cxn>
                </a:cxnLst>
                <a:rect l="T15" t="T16" r="T17" b="T18"/>
                <a:pathLst>
                  <a:path w="29" h="19">
                    <a:moveTo>
                      <a:pt x="25" y="0"/>
                    </a:moveTo>
                    <a:lnTo>
                      <a:pt x="0" y="14"/>
                    </a:lnTo>
                    <a:lnTo>
                      <a:pt x="5" y="19"/>
                    </a:lnTo>
                    <a:lnTo>
                      <a:pt x="29" y="14"/>
                    </a:lnTo>
                    <a:lnTo>
                      <a:pt x="25" y="0"/>
                    </a:lnTo>
                    <a:close/>
                  </a:path>
                </a:pathLst>
              </a:custGeom>
              <a:solidFill>
                <a:srgbClr val="FFFFFF"/>
              </a:solidFill>
              <a:ln w="9525">
                <a:noFill/>
                <a:round/>
                <a:headEnd/>
                <a:tailEnd/>
              </a:ln>
            </p:spPr>
            <p:txBody>
              <a:bodyPr/>
              <a:lstStyle/>
              <a:p>
                <a:endParaRPr lang="ru-RU"/>
              </a:p>
            </p:txBody>
          </p:sp>
          <p:sp>
            <p:nvSpPr>
              <p:cNvPr id="1236" name="Freeform 197"/>
              <p:cNvSpPr>
                <a:spLocks/>
              </p:cNvSpPr>
              <p:nvPr/>
            </p:nvSpPr>
            <p:spPr bwMode="auto">
              <a:xfrm>
                <a:off x="3426" y="2116"/>
                <a:ext cx="29" cy="19"/>
              </a:xfrm>
              <a:custGeom>
                <a:avLst/>
                <a:gdLst>
                  <a:gd name="T0" fmla="*/ 25 w 29"/>
                  <a:gd name="T1" fmla="*/ 0 h 19"/>
                  <a:gd name="T2" fmla="*/ 0 w 29"/>
                  <a:gd name="T3" fmla="*/ 14 h 19"/>
                  <a:gd name="T4" fmla="*/ 5 w 29"/>
                  <a:gd name="T5" fmla="*/ 19 h 19"/>
                  <a:gd name="T6" fmla="*/ 29 w 29"/>
                  <a:gd name="T7" fmla="*/ 14 h 19"/>
                  <a:gd name="T8" fmla="*/ 25 w 29"/>
                  <a:gd name="T9" fmla="*/ 0 h 19"/>
                  <a:gd name="T10" fmla="*/ 0 60000 65536"/>
                  <a:gd name="T11" fmla="*/ 0 60000 65536"/>
                  <a:gd name="T12" fmla="*/ 0 60000 65536"/>
                  <a:gd name="T13" fmla="*/ 0 60000 65536"/>
                  <a:gd name="T14" fmla="*/ 0 60000 65536"/>
                  <a:gd name="T15" fmla="*/ 0 w 29"/>
                  <a:gd name="T16" fmla="*/ 0 h 19"/>
                  <a:gd name="T17" fmla="*/ 29 w 29"/>
                  <a:gd name="T18" fmla="*/ 19 h 19"/>
                </a:gdLst>
                <a:ahLst/>
                <a:cxnLst>
                  <a:cxn ang="T10">
                    <a:pos x="T0" y="T1"/>
                  </a:cxn>
                  <a:cxn ang="T11">
                    <a:pos x="T2" y="T3"/>
                  </a:cxn>
                  <a:cxn ang="T12">
                    <a:pos x="T4" y="T5"/>
                  </a:cxn>
                  <a:cxn ang="T13">
                    <a:pos x="T6" y="T7"/>
                  </a:cxn>
                  <a:cxn ang="T14">
                    <a:pos x="T8" y="T9"/>
                  </a:cxn>
                </a:cxnLst>
                <a:rect l="T15" t="T16" r="T17" b="T18"/>
                <a:pathLst>
                  <a:path w="29" h="19">
                    <a:moveTo>
                      <a:pt x="25" y="0"/>
                    </a:moveTo>
                    <a:lnTo>
                      <a:pt x="0" y="14"/>
                    </a:lnTo>
                    <a:lnTo>
                      <a:pt x="5" y="19"/>
                    </a:lnTo>
                    <a:lnTo>
                      <a:pt x="29" y="14"/>
                    </a:lnTo>
                    <a:lnTo>
                      <a:pt x="25" y="0"/>
                    </a:lnTo>
                  </a:path>
                </a:pathLst>
              </a:custGeom>
              <a:noFill/>
              <a:ln w="1588">
                <a:solidFill>
                  <a:srgbClr val="1F1A17"/>
                </a:solidFill>
                <a:round/>
                <a:headEnd/>
                <a:tailEnd/>
              </a:ln>
            </p:spPr>
            <p:txBody>
              <a:bodyPr/>
              <a:lstStyle/>
              <a:p>
                <a:endParaRPr lang="ru-RU"/>
              </a:p>
            </p:txBody>
          </p:sp>
          <p:sp>
            <p:nvSpPr>
              <p:cNvPr id="1237" name="Freeform 198"/>
              <p:cNvSpPr>
                <a:spLocks/>
              </p:cNvSpPr>
              <p:nvPr/>
            </p:nvSpPr>
            <p:spPr bwMode="auto">
              <a:xfrm>
                <a:off x="3436" y="2063"/>
                <a:ext cx="96" cy="92"/>
              </a:xfrm>
              <a:custGeom>
                <a:avLst/>
                <a:gdLst>
                  <a:gd name="T0" fmla="*/ 0 w 96"/>
                  <a:gd name="T1" fmla="*/ 28 h 92"/>
                  <a:gd name="T2" fmla="*/ 10 w 96"/>
                  <a:gd name="T3" fmla="*/ 19 h 92"/>
                  <a:gd name="T4" fmla="*/ 59 w 96"/>
                  <a:gd name="T5" fmla="*/ 0 h 92"/>
                  <a:gd name="T6" fmla="*/ 83 w 96"/>
                  <a:gd name="T7" fmla="*/ 16 h 92"/>
                  <a:gd name="T8" fmla="*/ 96 w 96"/>
                  <a:gd name="T9" fmla="*/ 60 h 92"/>
                  <a:gd name="T10" fmla="*/ 51 w 96"/>
                  <a:gd name="T11" fmla="*/ 92 h 92"/>
                  <a:gd name="T12" fmla="*/ 9 w 96"/>
                  <a:gd name="T13" fmla="*/ 67 h 92"/>
                  <a:gd name="T14" fmla="*/ 0 w 96"/>
                  <a:gd name="T15" fmla="*/ 28 h 92"/>
                  <a:gd name="T16" fmla="*/ 0 60000 65536"/>
                  <a:gd name="T17" fmla="*/ 0 60000 65536"/>
                  <a:gd name="T18" fmla="*/ 0 60000 65536"/>
                  <a:gd name="T19" fmla="*/ 0 60000 65536"/>
                  <a:gd name="T20" fmla="*/ 0 60000 65536"/>
                  <a:gd name="T21" fmla="*/ 0 60000 65536"/>
                  <a:gd name="T22" fmla="*/ 0 60000 65536"/>
                  <a:gd name="T23" fmla="*/ 0 60000 65536"/>
                  <a:gd name="T24" fmla="*/ 0 w 96"/>
                  <a:gd name="T25" fmla="*/ 0 h 92"/>
                  <a:gd name="T26" fmla="*/ 96 w 96"/>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6" h="92">
                    <a:moveTo>
                      <a:pt x="0" y="28"/>
                    </a:moveTo>
                    <a:lnTo>
                      <a:pt x="10" y="19"/>
                    </a:lnTo>
                    <a:lnTo>
                      <a:pt x="59" y="0"/>
                    </a:lnTo>
                    <a:lnTo>
                      <a:pt x="83" y="16"/>
                    </a:lnTo>
                    <a:lnTo>
                      <a:pt x="96" y="60"/>
                    </a:lnTo>
                    <a:lnTo>
                      <a:pt x="51" y="92"/>
                    </a:lnTo>
                    <a:lnTo>
                      <a:pt x="9" y="67"/>
                    </a:lnTo>
                    <a:lnTo>
                      <a:pt x="0" y="28"/>
                    </a:lnTo>
                    <a:close/>
                  </a:path>
                </a:pathLst>
              </a:custGeom>
              <a:solidFill>
                <a:srgbClr val="ACABAB"/>
              </a:solidFill>
              <a:ln w="9525">
                <a:noFill/>
                <a:round/>
                <a:headEnd/>
                <a:tailEnd/>
              </a:ln>
            </p:spPr>
            <p:txBody>
              <a:bodyPr/>
              <a:lstStyle/>
              <a:p>
                <a:endParaRPr lang="ru-RU"/>
              </a:p>
            </p:txBody>
          </p:sp>
          <p:sp>
            <p:nvSpPr>
              <p:cNvPr id="1238" name="Freeform 199"/>
              <p:cNvSpPr>
                <a:spLocks/>
              </p:cNvSpPr>
              <p:nvPr/>
            </p:nvSpPr>
            <p:spPr bwMode="auto">
              <a:xfrm>
                <a:off x="3436" y="2063"/>
                <a:ext cx="96" cy="92"/>
              </a:xfrm>
              <a:custGeom>
                <a:avLst/>
                <a:gdLst>
                  <a:gd name="T0" fmla="*/ 0 w 96"/>
                  <a:gd name="T1" fmla="*/ 28 h 92"/>
                  <a:gd name="T2" fmla="*/ 10 w 96"/>
                  <a:gd name="T3" fmla="*/ 19 h 92"/>
                  <a:gd name="T4" fmla="*/ 59 w 96"/>
                  <a:gd name="T5" fmla="*/ 0 h 92"/>
                  <a:gd name="T6" fmla="*/ 83 w 96"/>
                  <a:gd name="T7" fmla="*/ 16 h 92"/>
                  <a:gd name="T8" fmla="*/ 96 w 96"/>
                  <a:gd name="T9" fmla="*/ 60 h 92"/>
                  <a:gd name="T10" fmla="*/ 51 w 96"/>
                  <a:gd name="T11" fmla="*/ 92 h 92"/>
                  <a:gd name="T12" fmla="*/ 9 w 96"/>
                  <a:gd name="T13" fmla="*/ 67 h 92"/>
                  <a:gd name="T14" fmla="*/ 0 w 96"/>
                  <a:gd name="T15" fmla="*/ 28 h 92"/>
                  <a:gd name="T16" fmla="*/ 0 60000 65536"/>
                  <a:gd name="T17" fmla="*/ 0 60000 65536"/>
                  <a:gd name="T18" fmla="*/ 0 60000 65536"/>
                  <a:gd name="T19" fmla="*/ 0 60000 65536"/>
                  <a:gd name="T20" fmla="*/ 0 60000 65536"/>
                  <a:gd name="T21" fmla="*/ 0 60000 65536"/>
                  <a:gd name="T22" fmla="*/ 0 60000 65536"/>
                  <a:gd name="T23" fmla="*/ 0 60000 65536"/>
                  <a:gd name="T24" fmla="*/ 0 w 96"/>
                  <a:gd name="T25" fmla="*/ 0 h 92"/>
                  <a:gd name="T26" fmla="*/ 96 w 96"/>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6" h="92">
                    <a:moveTo>
                      <a:pt x="0" y="28"/>
                    </a:moveTo>
                    <a:lnTo>
                      <a:pt x="10" y="19"/>
                    </a:lnTo>
                    <a:lnTo>
                      <a:pt x="59" y="0"/>
                    </a:lnTo>
                    <a:lnTo>
                      <a:pt x="83" y="16"/>
                    </a:lnTo>
                    <a:lnTo>
                      <a:pt x="96" y="60"/>
                    </a:lnTo>
                    <a:lnTo>
                      <a:pt x="51" y="92"/>
                    </a:lnTo>
                    <a:lnTo>
                      <a:pt x="9" y="67"/>
                    </a:lnTo>
                    <a:lnTo>
                      <a:pt x="0" y="28"/>
                    </a:lnTo>
                  </a:path>
                </a:pathLst>
              </a:custGeom>
              <a:noFill/>
              <a:ln w="1588">
                <a:solidFill>
                  <a:srgbClr val="1F1A17"/>
                </a:solidFill>
                <a:round/>
                <a:headEnd/>
                <a:tailEnd/>
              </a:ln>
            </p:spPr>
            <p:txBody>
              <a:bodyPr/>
              <a:lstStyle/>
              <a:p>
                <a:endParaRPr lang="ru-RU"/>
              </a:p>
            </p:txBody>
          </p:sp>
          <p:sp>
            <p:nvSpPr>
              <p:cNvPr id="1239" name="Freeform 200"/>
              <p:cNvSpPr>
                <a:spLocks/>
              </p:cNvSpPr>
              <p:nvPr/>
            </p:nvSpPr>
            <p:spPr bwMode="auto">
              <a:xfrm>
                <a:off x="3436" y="2079"/>
                <a:ext cx="82" cy="27"/>
              </a:xfrm>
              <a:custGeom>
                <a:avLst/>
                <a:gdLst>
                  <a:gd name="T0" fmla="*/ 0 w 82"/>
                  <a:gd name="T1" fmla="*/ 13 h 27"/>
                  <a:gd name="T2" fmla="*/ 44 w 82"/>
                  <a:gd name="T3" fmla="*/ 27 h 27"/>
                  <a:gd name="T4" fmla="*/ 82 w 82"/>
                  <a:gd name="T5" fmla="*/ 0 h 27"/>
                  <a:gd name="T6" fmla="*/ 0 60000 65536"/>
                  <a:gd name="T7" fmla="*/ 0 60000 65536"/>
                  <a:gd name="T8" fmla="*/ 0 60000 65536"/>
                  <a:gd name="T9" fmla="*/ 0 w 82"/>
                  <a:gd name="T10" fmla="*/ 0 h 27"/>
                  <a:gd name="T11" fmla="*/ 82 w 82"/>
                  <a:gd name="T12" fmla="*/ 27 h 27"/>
                </a:gdLst>
                <a:ahLst/>
                <a:cxnLst>
                  <a:cxn ang="T6">
                    <a:pos x="T0" y="T1"/>
                  </a:cxn>
                  <a:cxn ang="T7">
                    <a:pos x="T2" y="T3"/>
                  </a:cxn>
                  <a:cxn ang="T8">
                    <a:pos x="T4" y="T5"/>
                  </a:cxn>
                </a:cxnLst>
                <a:rect l="T9" t="T10" r="T11" b="T12"/>
                <a:pathLst>
                  <a:path w="82" h="27">
                    <a:moveTo>
                      <a:pt x="0" y="13"/>
                    </a:moveTo>
                    <a:lnTo>
                      <a:pt x="44" y="27"/>
                    </a:lnTo>
                    <a:lnTo>
                      <a:pt x="82" y="0"/>
                    </a:lnTo>
                  </a:path>
                </a:pathLst>
              </a:custGeom>
              <a:noFill/>
              <a:ln w="1588">
                <a:solidFill>
                  <a:srgbClr val="1F1A17"/>
                </a:solidFill>
                <a:round/>
                <a:headEnd/>
                <a:tailEnd/>
              </a:ln>
            </p:spPr>
            <p:txBody>
              <a:bodyPr/>
              <a:lstStyle/>
              <a:p>
                <a:endParaRPr lang="ru-RU"/>
              </a:p>
            </p:txBody>
          </p:sp>
          <p:sp>
            <p:nvSpPr>
              <p:cNvPr id="1240" name="Line 201"/>
              <p:cNvSpPr>
                <a:spLocks noChangeShapeType="1"/>
              </p:cNvSpPr>
              <p:nvPr/>
            </p:nvSpPr>
            <p:spPr bwMode="auto">
              <a:xfrm>
                <a:off x="3480" y="2106"/>
                <a:ext cx="7" cy="47"/>
              </a:xfrm>
              <a:prstGeom prst="line">
                <a:avLst/>
              </a:prstGeom>
              <a:noFill/>
              <a:ln w="1588">
                <a:solidFill>
                  <a:srgbClr val="1F1A17"/>
                </a:solidFill>
                <a:round/>
                <a:headEnd/>
                <a:tailEnd/>
              </a:ln>
            </p:spPr>
            <p:txBody>
              <a:bodyPr/>
              <a:lstStyle/>
              <a:p>
                <a:endParaRPr lang="ru-RU"/>
              </a:p>
            </p:txBody>
          </p:sp>
          <p:sp>
            <p:nvSpPr>
              <p:cNvPr id="1241" name="Freeform 202"/>
              <p:cNvSpPr>
                <a:spLocks/>
              </p:cNvSpPr>
              <p:nvPr/>
            </p:nvSpPr>
            <p:spPr bwMode="auto">
              <a:xfrm>
                <a:off x="3648" y="1284"/>
                <a:ext cx="570" cy="749"/>
              </a:xfrm>
              <a:custGeom>
                <a:avLst/>
                <a:gdLst>
                  <a:gd name="T0" fmla="*/ 16 w 570"/>
                  <a:gd name="T1" fmla="*/ 749 h 749"/>
                  <a:gd name="T2" fmla="*/ 55 w 570"/>
                  <a:gd name="T3" fmla="*/ 725 h 749"/>
                  <a:gd name="T4" fmla="*/ 93 w 570"/>
                  <a:gd name="T5" fmla="*/ 700 h 749"/>
                  <a:gd name="T6" fmla="*/ 130 w 570"/>
                  <a:gd name="T7" fmla="*/ 675 h 749"/>
                  <a:gd name="T8" fmla="*/ 167 w 570"/>
                  <a:gd name="T9" fmla="*/ 647 h 749"/>
                  <a:gd name="T10" fmla="*/ 201 w 570"/>
                  <a:gd name="T11" fmla="*/ 619 h 749"/>
                  <a:gd name="T12" fmla="*/ 238 w 570"/>
                  <a:gd name="T13" fmla="*/ 590 h 749"/>
                  <a:gd name="T14" fmla="*/ 272 w 570"/>
                  <a:gd name="T15" fmla="*/ 561 h 749"/>
                  <a:gd name="T16" fmla="*/ 306 w 570"/>
                  <a:gd name="T17" fmla="*/ 530 h 749"/>
                  <a:gd name="T18" fmla="*/ 338 w 570"/>
                  <a:gd name="T19" fmla="*/ 498 h 749"/>
                  <a:gd name="T20" fmla="*/ 370 w 570"/>
                  <a:gd name="T21" fmla="*/ 468 h 749"/>
                  <a:gd name="T22" fmla="*/ 404 w 570"/>
                  <a:gd name="T23" fmla="*/ 435 h 749"/>
                  <a:gd name="T24" fmla="*/ 435 w 570"/>
                  <a:gd name="T25" fmla="*/ 404 h 749"/>
                  <a:gd name="T26" fmla="*/ 465 w 570"/>
                  <a:gd name="T27" fmla="*/ 367 h 749"/>
                  <a:gd name="T28" fmla="*/ 512 w 570"/>
                  <a:gd name="T29" fmla="*/ 308 h 749"/>
                  <a:gd name="T30" fmla="*/ 519 w 570"/>
                  <a:gd name="T31" fmla="*/ 294 h 749"/>
                  <a:gd name="T32" fmla="*/ 531 w 570"/>
                  <a:gd name="T33" fmla="*/ 275 h 749"/>
                  <a:gd name="T34" fmla="*/ 538 w 570"/>
                  <a:gd name="T35" fmla="*/ 261 h 749"/>
                  <a:gd name="T36" fmla="*/ 548 w 570"/>
                  <a:gd name="T37" fmla="*/ 245 h 749"/>
                  <a:gd name="T38" fmla="*/ 553 w 570"/>
                  <a:gd name="T39" fmla="*/ 224 h 749"/>
                  <a:gd name="T40" fmla="*/ 560 w 570"/>
                  <a:gd name="T41" fmla="*/ 208 h 749"/>
                  <a:gd name="T42" fmla="*/ 565 w 570"/>
                  <a:gd name="T43" fmla="*/ 190 h 749"/>
                  <a:gd name="T44" fmla="*/ 566 w 570"/>
                  <a:gd name="T45" fmla="*/ 174 h 749"/>
                  <a:gd name="T46" fmla="*/ 568 w 570"/>
                  <a:gd name="T47" fmla="*/ 154 h 749"/>
                  <a:gd name="T48" fmla="*/ 570 w 570"/>
                  <a:gd name="T49" fmla="*/ 136 h 749"/>
                  <a:gd name="T50" fmla="*/ 570 w 570"/>
                  <a:gd name="T51" fmla="*/ 117 h 749"/>
                  <a:gd name="T52" fmla="*/ 568 w 570"/>
                  <a:gd name="T53" fmla="*/ 101 h 749"/>
                  <a:gd name="T54" fmla="*/ 565 w 570"/>
                  <a:gd name="T55" fmla="*/ 83 h 749"/>
                  <a:gd name="T56" fmla="*/ 562 w 570"/>
                  <a:gd name="T57" fmla="*/ 72 h 749"/>
                  <a:gd name="T58" fmla="*/ 533 w 570"/>
                  <a:gd name="T59" fmla="*/ 0 h 749"/>
                  <a:gd name="T60" fmla="*/ 534 w 570"/>
                  <a:gd name="T61" fmla="*/ 1 h 749"/>
                  <a:gd name="T62" fmla="*/ 541 w 570"/>
                  <a:gd name="T63" fmla="*/ 28 h 749"/>
                  <a:gd name="T64" fmla="*/ 542 w 570"/>
                  <a:gd name="T65" fmla="*/ 48 h 749"/>
                  <a:gd name="T66" fmla="*/ 542 w 570"/>
                  <a:gd name="T67" fmla="*/ 69 h 749"/>
                  <a:gd name="T68" fmla="*/ 541 w 570"/>
                  <a:gd name="T69" fmla="*/ 91 h 749"/>
                  <a:gd name="T70" fmla="*/ 539 w 570"/>
                  <a:gd name="T71" fmla="*/ 111 h 749"/>
                  <a:gd name="T72" fmla="*/ 534 w 570"/>
                  <a:gd name="T73" fmla="*/ 136 h 749"/>
                  <a:gd name="T74" fmla="*/ 528 w 570"/>
                  <a:gd name="T75" fmla="*/ 156 h 749"/>
                  <a:gd name="T76" fmla="*/ 522 w 570"/>
                  <a:gd name="T77" fmla="*/ 180 h 749"/>
                  <a:gd name="T78" fmla="*/ 510 w 570"/>
                  <a:gd name="T79" fmla="*/ 206 h 749"/>
                  <a:gd name="T80" fmla="*/ 483 w 570"/>
                  <a:gd name="T81" fmla="*/ 255 h 749"/>
                  <a:gd name="T82" fmla="*/ 415 w 570"/>
                  <a:gd name="T83" fmla="*/ 337 h 749"/>
                  <a:gd name="T84" fmla="*/ 384 w 570"/>
                  <a:gd name="T85" fmla="*/ 369 h 749"/>
                  <a:gd name="T86" fmla="*/ 364 w 570"/>
                  <a:gd name="T87" fmla="*/ 391 h 749"/>
                  <a:gd name="T88" fmla="*/ 331 w 570"/>
                  <a:gd name="T89" fmla="*/ 424 h 749"/>
                  <a:gd name="T90" fmla="*/ 296 w 570"/>
                  <a:gd name="T91" fmla="*/ 457 h 749"/>
                  <a:gd name="T92" fmla="*/ 262 w 570"/>
                  <a:gd name="T93" fmla="*/ 488 h 749"/>
                  <a:gd name="T94" fmla="*/ 227 w 570"/>
                  <a:gd name="T95" fmla="*/ 518 h 749"/>
                  <a:gd name="T96" fmla="*/ 190 w 570"/>
                  <a:gd name="T97" fmla="*/ 547 h 749"/>
                  <a:gd name="T98" fmla="*/ 153 w 570"/>
                  <a:gd name="T99" fmla="*/ 576 h 749"/>
                  <a:gd name="T100" fmla="*/ 116 w 570"/>
                  <a:gd name="T101" fmla="*/ 604 h 749"/>
                  <a:gd name="T102" fmla="*/ 78 w 570"/>
                  <a:gd name="T103" fmla="*/ 631 h 749"/>
                  <a:gd name="T104" fmla="*/ 39 w 570"/>
                  <a:gd name="T105" fmla="*/ 656 h 749"/>
                  <a:gd name="T106" fmla="*/ 0 w 570"/>
                  <a:gd name="T107" fmla="*/ 681 h 749"/>
                  <a:gd name="T108" fmla="*/ 16 w 570"/>
                  <a:gd name="T109" fmla="*/ 749 h 7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70"/>
                  <a:gd name="T166" fmla="*/ 0 h 749"/>
                  <a:gd name="T167" fmla="*/ 570 w 570"/>
                  <a:gd name="T168" fmla="*/ 749 h 74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70" h="749">
                    <a:moveTo>
                      <a:pt x="16" y="749"/>
                    </a:moveTo>
                    <a:lnTo>
                      <a:pt x="55" y="725"/>
                    </a:lnTo>
                    <a:lnTo>
                      <a:pt x="93" y="700"/>
                    </a:lnTo>
                    <a:lnTo>
                      <a:pt x="130" y="675"/>
                    </a:lnTo>
                    <a:lnTo>
                      <a:pt x="167" y="647"/>
                    </a:lnTo>
                    <a:lnTo>
                      <a:pt x="201" y="619"/>
                    </a:lnTo>
                    <a:lnTo>
                      <a:pt x="238" y="590"/>
                    </a:lnTo>
                    <a:lnTo>
                      <a:pt x="272" y="561"/>
                    </a:lnTo>
                    <a:lnTo>
                      <a:pt x="306" y="530"/>
                    </a:lnTo>
                    <a:lnTo>
                      <a:pt x="338" y="498"/>
                    </a:lnTo>
                    <a:lnTo>
                      <a:pt x="370" y="468"/>
                    </a:lnTo>
                    <a:lnTo>
                      <a:pt x="404" y="435"/>
                    </a:lnTo>
                    <a:lnTo>
                      <a:pt x="435" y="404"/>
                    </a:lnTo>
                    <a:lnTo>
                      <a:pt x="465" y="367"/>
                    </a:lnTo>
                    <a:lnTo>
                      <a:pt x="512" y="308"/>
                    </a:lnTo>
                    <a:lnTo>
                      <a:pt x="519" y="294"/>
                    </a:lnTo>
                    <a:lnTo>
                      <a:pt x="531" y="275"/>
                    </a:lnTo>
                    <a:lnTo>
                      <a:pt x="538" y="261"/>
                    </a:lnTo>
                    <a:lnTo>
                      <a:pt x="548" y="245"/>
                    </a:lnTo>
                    <a:lnTo>
                      <a:pt x="553" y="224"/>
                    </a:lnTo>
                    <a:lnTo>
                      <a:pt x="560" y="208"/>
                    </a:lnTo>
                    <a:lnTo>
                      <a:pt x="565" y="190"/>
                    </a:lnTo>
                    <a:lnTo>
                      <a:pt x="566" y="174"/>
                    </a:lnTo>
                    <a:lnTo>
                      <a:pt x="568" y="154"/>
                    </a:lnTo>
                    <a:lnTo>
                      <a:pt x="570" y="136"/>
                    </a:lnTo>
                    <a:lnTo>
                      <a:pt x="570" y="117"/>
                    </a:lnTo>
                    <a:lnTo>
                      <a:pt x="568" y="101"/>
                    </a:lnTo>
                    <a:lnTo>
                      <a:pt x="565" y="83"/>
                    </a:lnTo>
                    <a:lnTo>
                      <a:pt x="562" y="72"/>
                    </a:lnTo>
                    <a:lnTo>
                      <a:pt x="533" y="0"/>
                    </a:lnTo>
                    <a:lnTo>
                      <a:pt x="534" y="1"/>
                    </a:lnTo>
                    <a:lnTo>
                      <a:pt x="541" y="28"/>
                    </a:lnTo>
                    <a:lnTo>
                      <a:pt x="542" y="48"/>
                    </a:lnTo>
                    <a:lnTo>
                      <a:pt x="542" y="69"/>
                    </a:lnTo>
                    <a:lnTo>
                      <a:pt x="541" y="91"/>
                    </a:lnTo>
                    <a:lnTo>
                      <a:pt x="539" y="111"/>
                    </a:lnTo>
                    <a:lnTo>
                      <a:pt x="534" y="136"/>
                    </a:lnTo>
                    <a:lnTo>
                      <a:pt x="528" y="156"/>
                    </a:lnTo>
                    <a:lnTo>
                      <a:pt x="522" y="180"/>
                    </a:lnTo>
                    <a:lnTo>
                      <a:pt x="510" y="206"/>
                    </a:lnTo>
                    <a:lnTo>
                      <a:pt x="483" y="255"/>
                    </a:lnTo>
                    <a:lnTo>
                      <a:pt x="415" y="337"/>
                    </a:lnTo>
                    <a:lnTo>
                      <a:pt x="384" y="369"/>
                    </a:lnTo>
                    <a:lnTo>
                      <a:pt x="364" y="391"/>
                    </a:lnTo>
                    <a:lnTo>
                      <a:pt x="331" y="424"/>
                    </a:lnTo>
                    <a:lnTo>
                      <a:pt x="296" y="457"/>
                    </a:lnTo>
                    <a:lnTo>
                      <a:pt x="262" y="488"/>
                    </a:lnTo>
                    <a:lnTo>
                      <a:pt x="227" y="518"/>
                    </a:lnTo>
                    <a:lnTo>
                      <a:pt x="190" y="547"/>
                    </a:lnTo>
                    <a:lnTo>
                      <a:pt x="153" y="576"/>
                    </a:lnTo>
                    <a:lnTo>
                      <a:pt x="116" y="604"/>
                    </a:lnTo>
                    <a:lnTo>
                      <a:pt x="78" y="631"/>
                    </a:lnTo>
                    <a:lnTo>
                      <a:pt x="39" y="656"/>
                    </a:lnTo>
                    <a:lnTo>
                      <a:pt x="0" y="681"/>
                    </a:lnTo>
                    <a:lnTo>
                      <a:pt x="16" y="749"/>
                    </a:lnTo>
                    <a:close/>
                  </a:path>
                </a:pathLst>
              </a:custGeom>
              <a:solidFill>
                <a:srgbClr val="F8CD00"/>
              </a:solidFill>
              <a:ln w="9525">
                <a:noFill/>
                <a:round/>
                <a:headEnd/>
                <a:tailEnd/>
              </a:ln>
            </p:spPr>
            <p:txBody>
              <a:bodyPr/>
              <a:lstStyle/>
              <a:p>
                <a:endParaRPr lang="ru-RU"/>
              </a:p>
            </p:txBody>
          </p:sp>
          <p:sp>
            <p:nvSpPr>
              <p:cNvPr id="1242" name="Freeform 203"/>
              <p:cNvSpPr>
                <a:spLocks/>
              </p:cNvSpPr>
              <p:nvPr/>
            </p:nvSpPr>
            <p:spPr bwMode="auto">
              <a:xfrm>
                <a:off x="3648" y="1284"/>
                <a:ext cx="570" cy="749"/>
              </a:xfrm>
              <a:custGeom>
                <a:avLst/>
                <a:gdLst>
                  <a:gd name="T0" fmla="*/ 16 w 570"/>
                  <a:gd name="T1" fmla="*/ 749 h 749"/>
                  <a:gd name="T2" fmla="*/ 55 w 570"/>
                  <a:gd name="T3" fmla="*/ 725 h 749"/>
                  <a:gd name="T4" fmla="*/ 93 w 570"/>
                  <a:gd name="T5" fmla="*/ 700 h 749"/>
                  <a:gd name="T6" fmla="*/ 130 w 570"/>
                  <a:gd name="T7" fmla="*/ 675 h 749"/>
                  <a:gd name="T8" fmla="*/ 167 w 570"/>
                  <a:gd name="T9" fmla="*/ 647 h 749"/>
                  <a:gd name="T10" fmla="*/ 201 w 570"/>
                  <a:gd name="T11" fmla="*/ 619 h 749"/>
                  <a:gd name="T12" fmla="*/ 238 w 570"/>
                  <a:gd name="T13" fmla="*/ 590 h 749"/>
                  <a:gd name="T14" fmla="*/ 272 w 570"/>
                  <a:gd name="T15" fmla="*/ 561 h 749"/>
                  <a:gd name="T16" fmla="*/ 306 w 570"/>
                  <a:gd name="T17" fmla="*/ 530 h 749"/>
                  <a:gd name="T18" fmla="*/ 338 w 570"/>
                  <a:gd name="T19" fmla="*/ 498 h 749"/>
                  <a:gd name="T20" fmla="*/ 370 w 570"/>
                  <a:gd name="T21" fmla="*/ 468 h 749"/>
                  <a:gd name="T22" fmla="*/ 404 w 570"/>
                  <a:gd name="T23" fmla="*/ 435 h 749"/>
                  <a:gd name="T24" fmla="*/ 435 w 570"/>
                  <a:gd name="T25" fmla="*/ 404 h 749"/>
                  <a:gd name="T26" fmla="*/ 465 w 570"/>
                  <a:gd name="T27" fmla="*/ 367 h 749"/>
                  <a:gd name="T28" fmla="*/ 512 w 570"/>
                  <a:gd name="T29" fmla="*/ 308 h 749"/>
                  <a:gd name="T30" fmla="*/ 519 w 570"/>
                  <a:gd name="T31" fmla="*/ 294 h 749"/>
                  <a:gd name="T32" fmla="*/ 531 w 570"/>
                  <a:gd name="T33" fmla="*/ 275 h 749"/>
                  <a:gd name="T34" fmla="*/ 538 w 570"/>
                  <a:gd name="T35" fmla="*/ 261 h 749"/>
                  <a:gd name="T36" fmla="*/ 548 w 570"/>
                  <a:gd name="T37" fmla="*/ 245 h 749"/>
                  <a:gd name="T38" fmla="*/ 553 w 570"/>
                  <a:gd name="T39" fmla="*/ 224 h 749"/>
                  <a:gd name="T40" fmla="*/ 560 w 570"/>
                  <a:gd name="T41" fmla="*/ 208 h 749"/>
                  <a:gd name="T42" fmla="*/ 565 w 570"/>
                  <a:gd name="T43" fmla="*/ 190 h 749"/>
                  <a:gd name="T44" fmla="*/ 566 w 570"/>
                  <a:gd name="T45" fmla="*/ 174 h 749"/>
                  <a:gd name="T46" fmla="*/ 568 w 570"/>
                  <a:gd name="T47" fmla="*/ 154 h 749"/>
                  <a:gd name="T48" fmla="*/ 570 w 570"/>
                  <a:gd name="T49" fmla="*/ 136 h 749"/>
                  <a:gd name="T50" fmla="*/ 570 w 570"/>
                  <a:gd name="T51" fmla="*/ 117 h 749"/>
                  <a:gd name="T52" fmla="*/ 568 w 570"/>
                  <a:gd name="T53" fmla="*/ 101 h 749"/>
                  <a:gd name="T54" fmla="*/ 565 w 570"/>
                  <a:gd name="T55" fmla="*/ 83 h 749"/>
                  <a:gd name="T56" fmla="*/ 562 w 570"/>
                  <a:gd name="T57" fmla="*/ 72 h 749"/>
                  <a:gd name="T58" fmla="*/ 533 w 570"/>
                  <a:gd name="T59" fmla="*/ 0 h 749"/>
                  <a:gd name="T60" fmla="*/ 534 w 570"/>
                  <a:gd name="T61" fmla="*/ 1 h 749"/>
                  <a:gd name="T62" fmla="*/ 541 w 570"/>
                  <a:gd name="T63" fmla="*/ 28 h 749"/>
                  <a:gd name="T64" fmla="*/ 542 w 570"/>
                  <a:gd name="T65" fmla="*/ 48 h 749"/>
                  <a:gd name="T66" fmla="*/ 542 w 570"/>
                  <a:gd name="T67" fmla="*/ 69 h 749"/>
                  <a:gd name="T68" fmla="*/ 541 w 570"/>
                  <a:gd name="T69" fmla="*/ 91 h 749"/>
                  <a:gd name="T70" fmla="*/ 539 w 570"/>
                  <a:gd name="T71" fmla="*/ 111 h 749"/>
                  <a:gd name="T72" fmla="*/ 534 w 570"/>
                  <a:gd name="T73" fmla="*/ 136 h 749"/>
                  <a:gd name="T74" fmla="*/ 528 w 570"/>
                  <a:gd name="T75" fmla="*/ 156 h 749"/>
                  <a:gd name="T76" fmla="*/ 522 w 570"/>
                  <a:gd name="T77" fmla="*/ 180 h 749"/>
                  <a:gd name="T78" fmla="*/ 510 w 570"/>
                  <a:gd name="T79" fmla="*/ 206 h 749"/>
                  <a:gd name="T80" fmla="*/ 483 w 570"/>
                  <a:gd name="T81" fmla="*/ 255 h 749"/>
                  <a:gd name="T82" fmla="*/ 415 w 570"/>
                  <a:gd name="T83" fmla="*/ 337 h 749"/>
                  <a:gd name="T84" fmla="*/ 384 w 570"/>
                  <a:gd name="T85" fmla="*/ 369 h 749"/>
                  <a:gd name="T86" fmla="*/ 364 w 570"/>
                  <a:gd name="T87" fmla="*/ 391 h 749"/>
                  <a:gd name="T88" fmla="*/ 331 w 570"/>
                  <a:gd name="T89" fmla="*/ 424 h 749"/>
                  <a:gd name="T90" fmla="*/ 296 w 570"/>
                  <a:gd name="T91" fmla="*/ 457 h 749"/>
                  <a:gd name="T92" fmla="*/ 262 w 570"/>
                  <a:gd name="T93" fmla="*/ 488 h 749"/>
                  <a:gd name="T94" fmla="*/ 227 w 570"/>
                  <a:gd name="T95" fmla="*/ 518 h 749"/>
                  <a:gd name="T96" fmla="*/ 190 w 570"/>
                  <a:gd name="T97" fmla="*/ 547 h 749"/>
                  <a:gd name="T98" fmla="*/ 153 w 570"/>
                  <a:gd name="T99" fmla="*/ 576 h 749"/>
                  <a:gd name="T100" fmla="*/ 116 w 570"/>
                  <a:gd name="T101" fmla="*/ 604 h 749"/>
                  <a:gd name="T102" fmla="*/ 78 w 570"/>
                  <a:gd name="T103" fmla="*/ 631 h 749"/>
                  <a:gd name="T104" fmla="*/ 39 w 570"/>
                  <a:gd name="T105" fmla="*/ 656 h 749"/>
                  <a:gd name="T106" fmla="*/ 0 w 570"/>
                  <a:gd name="T107" fmla="*/ 681 h 749"/>
                  <a:gd name="T108" fmla="*/ 16 w 570"/>
                  <a:gd name="T109" fmla="*/ 749 h 7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70"/>
                  <a:gd name="T166" fmla="*/ 0 h 749"/>
                  <a:gd name="T167" fmla="*/ 570 w 570"/>
                  <a:gd name="T168" fmla="*/ 749 h 74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70" h="749">
                    <a:moveTo>
                      <a:pt x="16" y="749"/>
                    </a:moveTo>
                    <a:lnTo>
                      <a:pt x="55" y="725"/>
                    </a:lnTo>
                    <a:lnTo>
                      <a:pt x="93" y="700"/>
                    </a:lnTo>
                    <a:lnTo>
                      <a:pt x="130" y="675"/>
                    </a:lnTo>
                    <a:lnTo>
                      <a:pt x="167" y="647"/>
                    </a:lnTo>
                    <a:lnTo>
                      <a:pt x="201" y="619"/>
                    </a:lnTo>
                    <a:lnTo>
                      <a:pt x="238" y="590"/>
                    </a:lnTo>
                    <a:lnTo>
                      <a:pt x="272" y="561"/>
                    </a:lnTo>
                    <a:lnTo>
                      <a:pt x="306" y="530"/>
                    </a:lnTo>
                    <a:lnTo>
                      <a:pt x="338" y="498"/>
                    </a:lnTo>
                    <a:lnTo>
                      <a:pt x="370" y="468"/>
                    </a:lnTo>
                    <a:lnTo>
                      <a:pt x="404" y="435"/>
                    </a:lnTo>
                    <a:lnTo>
                      <a:pt x="435" y="404"/>
                    </a:lnTo>
                    <a:lnTo>
                      <a:pt x="465" y="367"/>
                    </a:lnTo>
                    <a:lnTo>
                      <a:pt x="512" y="308"/>
                    </a:lnTo>
                    <a:lnTo>
                      <a:pt x="519" y="294"/>
                    </a:lnTo>
                    <a:lnTo>
                      <a:pt x="531" y="275"/>
                    </a:lnTo>
                    <a:lnTo>
                      <a:pt x="538" y="261"/>
                    </a:lnTo>
                    <a:lnTo>
                      <a:pt x="548" y="245"/>
                    </a:lnTo>
                    <a:lnTo>
                      <a:pt x="553" y="224"/>
                    </a:lnTo>
                    <a:lnTo>
                      <a:pt x="560" y="208"/>
                    </a:lnTo>
                    <a:lnTo>
                      <a:pt x="565" y="190"/>
                    </a:lnTo>
                    <a:lnTo>
                      <a:pt x="566" y="174"/>
                    </a:lnTo>
                    <a:lnTo>
                      <a:pt x="568" y="154"/>
                    </a:lnTo>
                    <a:lnTo>
                      <a:pt x="570" y="136"/>
                    </a:lnTo>
                    <a:lnTo>
                      <a:pt x="570" y="117"/>
                    </a:lnTo>
                    <a:lnTo>
                      <a:pt x="568" y="101"/>
                    </a:lnTo>
                    <a:lnTo>
                      <a:pt x="565" y="83"/>
                    </a:lnTo>
                    <a:lnTo>
                      <a:pt x="562" y="72"/>
                    </a:lnTo>
                    <a:lnTo>
                      <a:pt x="533" y="0"/>
                    </a:lnTo>
                    <a:lnTo>
                      <a:pt x="534" y="1"/>
                    </a:lnTo>
                    <a:lnTo>
                      <a:pt x="541" y="28"/>
                    </a:lnTo>
                    <a:lnTo>
                      <a:pt x="542" y="48"/>
                    </a:lnTo>
                    <a:lnTo>
                      <a:pt x="542" y="69"/>
                    </a:lnTo>
                    <a:lnTo>
                      <a:pt x="541" y="91"/>
                    </a:lnTo>
                    <a:lnTo>
                      <a:pt x="539" y="111"/>
                    </a:lnTo>
                    <a:lnTo>
                      <a:pt x="534" y="136"/>
                    </a:lnTo>
                    <a:lnTo>
                      <a:pt x="528" y="156"/>
                    </a:lnTo>
                    <a:lnTo>
                      <a:pt x="522" y="180"/>
                    </a:lnTo>
                    <a:lnTo>
                      <a:pt x="510" y="206"/>
                    </a:lnTo>
                    <a:lnTo>
                      <a:pt x="483" y="255"/>
                    </a:lnTo>
                    <a:lnTo>
                      <a:pt x="415" y="337"/>
                    </a:lnTo>
                    <a:lnTo>
                      <a:pt x="384" y="369"/>
                    </a:lnTo>
                    <a:lnTo>
                      <a:pt x="364" y="391"/>
                    </a:lnTo>
                    <a:lnTo>
                      <a:pt x="331" y="424"/>
                    </a:lnTo>
                    <a:lnTo>
                      <a:pt x="296" y="457"/>
                    </a:lnTo>
                    <a:lnTo>
                      <a:pt x="262" y="488"/>
                    </a:lnTo>
                    <a:lnTo>
                      <a:pt x="227" y="518"/>
                    </a:lnTo>
                    <a:lnTo>
                      <a:pt x="190" y="547"/>
                    </a:lnTo>
                    <a:lnTo>
                      <a:pt x="153" y="576"/>
                    </a:lnTo>
                    <a:lnTo>
                      <a:pt x="116" y="604"/>
                    </a:lnTo>
                    <a:lnTo>
                      <a:pt x="78" y="631"/>
                    </a:lnTo>
                    <a:lnTo>
                      <a:pt x="39" y="656"/>
                    </a:lnTo>
                    <a:lnTo>
                      <a:pt x="0" y="681"/>
                    </a:lnTo>
                    <a:lnTo>
                      <a:pt x="16" y="749"/>
                    </a:lnTo>
                  </a:path>
                </a:pathLst>
              </a:custGeom>
              <a:noFill/>
              <a:ln w="1588">
                <a:solidFill>
                  <a:srgbClr val="1F1A17"/>
                </a:solidFill>
                <a:round/>
                <a:headEnd/>
                <a:tailEnd/>
              </a:ln>
            </p:spPr>
            <p:txBody>
              <a:bodyPr/>
              <a:lstStyle/>
              <a:p>
                <a:endParaRPr lang="ru-RU"/>
              </a:p>
            </p:txBody>
          </p:sp>
          <p:sp>
            <p:nvSpPr>
              <p:cNvPr id="1243" name="Freeform 204"/>
              <p:cNvSpPr>
                <a:spLocks/>
              </p:cNvSpPr>
              <p:nvPr/>
            </p:nvSpPr>
            <p:spPr bwMode="auto">
              <a:xfrm>
                <a:off x="1425" y="2249"/>
                <a:ext cx="1803" cy="415"/>
              </a:xfrm>
              <a:custGeom>
                <a:avLst/>
                <a:gdLst>
                  <a:gd name="T0" fmla="*/ 28 w 1803"/>
                  <a:gd name="T1" fmla="*/ 244 h 415"/>
                  <a:gd name="T2" fmla="*/ 48 w 1803"/>
                  <a:gd name="T3" fmla="*/ 277 h 415"/>
                  <a:gd name="T4" fmla="*/ 72 w 1803"/>
                  <a:gd name="T5" fmla="*/ 307 h 415"/>
                  <a:gd name="T6" fmla="*/ 99 w 1803"/>
                  <a:gd name="T7" fmla="*/ 335 h 415"/>
                  <a:gd name="T8" fmla="*/ 130 w 1803"/>
                  <a:gd name="T9" fmla="*/ 358 h 415"/>
                  <a:gd name="T10" fmla="*/ 163 w 1803"/>
                  <a:gd name="T11" fmla="*/ 377 h 415"/>
                  <a:gd name="T12" fmla="*/ 201 w 1803"/>
                  <a:gd name="T13" fmla="*/ 391 h 415"/>
                  <a:gd name="T14" fmla="*/ 235 w 1803"/>
                  <a:gd name="T15" fmla="*/ 400 h 415"/>
                  <a:gd name="T16" fmla="*/ 279 w 1803"/>
                  <a:gd name="T17" fmla="*/ 405 h 415"/>
                  <a:gd name="T18" fmla="*/ 393 w 1803"/>
                  <a:gd name="T19" fmla="*/ 413 h 415"/>
                  <a:gd name="T20" fmla="*/ 498 w 1803"/>
                  <a:gd name="T21" fmla="*/ 413 h 415"/>
                  <a:gd name="T22" fmla="*/ 611 w 1803"/>
                  <a:gd name="T23" fmla="*/ 407 h 415"/>
                  <a:gd name="T24" fmla="*/ 719 w 1803"/>
                  <a:gd name="T25" fmla="*/ 392 h 415"/>
                  <a:gd name="T26" fmla="*/ 830 w 1803"/>
                  <a:gd name="T27" fmla="*/ 374 h 415"/>
                  <a:gd name="T28" fmla="*/ 936 w 1803"/>
                  <a:gd name="T29" fmla="*/ 353 h 415"/>
                  <a:gd name="T30" fmla="*/ 1042 w 1803"/>
                  <a:gd name="T31" fmla="*/ 328 h 415"/>
                  <a:gd name="T32" fmla="*/ 1215 w 1803"/>
                  <a:gd name="T33" fmla="*/ 276 h 415"/>
                  <a:gd name="T34" fmla="*/ 1683 w 1803"/>
                  <a:gd name="T35" fmla="*/ 152 h 415"/>
                  <a:gd name="T36" fmla="*/ 1617 w 1803"/>
                  <a:gd name="T37" fmla="*/ 0 h 415"/>
                  <a:gd name="T38" fmla="*/ 1182 w 1803"/>
                  <a:gd name="T39" fmla="*/ 207 h 415"/>
                  <a:gd name="T40" fmla="*/ 1110 w 1803"/>
                  <a:gd name="T41" fmla="*/ 228 h 415"/>
                  <a:gd name="T42" fmla="*/ 1008 w 1803"/>
                  <a:gd name="T43" fmla="*/ 260 h 415"/>
                  <a:gd name="T44" fmla="*/ 906 w 1803"/>
                  <a:gd name="T45" fmla="*/ 285 h 415"/>
                  <a:gd name="T46" fmla="*/ 703 w 1803"/>
                  <a:gd name="T47" fmla="*/ 320 h 415"/>
                  <a:gd name="T48" fmla="*/ 598 w 1803"/>
                  <a:gd name="T49" fmla="*/ 331 h 415"/>
                  <a:gd name="T50" fmla="*/ 490 w 1803"/>
                  <a:gd name="T51" fmla="*/ 338 h 415"/>
                  <a:gd name="T52" fmla="*/ 384 w 1803"/>
                  <a:gd name="T53" fmla="*/ 343 h 415"/>
                  <a:gd name="T54" fmla="*/ 231 w 1803"/>
                  <a:gd name="T55" fmla="*/ 329 h 415"/>
                  <a:gd name="T56" fmla="*/ 158 w 1803"/>
                  <a:gd name="T57" fmla="*/ 310 h 415"/>
                  <a:gd name="T58" fmla="*/ 125 w 1803"/>
                  <a:gd name="T59" fmla="*/ 295 h 415"/>
                  <a:gd name="T60" fmla="*/ 95 w 1803"/>
                  <a:gd name="T61" fmla="*/ 275 h 415"/>
                  <a:gd name="T62" fmla="*/ 67 w 1803"/>
                  <a:gd name="T63" fmla="*/ 251 h 415"/>
                  <a:gd name="T64" fmla="*/ 44 w 1803"/>
                  <a:gd name="T65" fmla="*/ 224 h 415"/>
                  <a:gd name="T66" fmla="*/ 23 w 1803"/>
                  <a:gd name="T67" fmla="*/ 194 h 415"/>
                  <a:gd name="T68" fmla="*/ 7 w 1803"/>
                  <a:gd name="T69" fmla="*/ 162 h 415"/>
                  <a:gd name="T70" fmla="*/ 0 w 1803"/>
                  <a:gd name="T71" fmla="*/ 150 h 4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803"/>
                  <a:gd name="T109" fmla="*/ 0 h 415"/>
                  <a:gd name="T110" fmla="*/ 1803 w 1803"/>
                  <a:gd name="T111" fmla="*/ 415 h 4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803" h="415">
                    <a:moveTo>
                      <a:pt x="0" y="150"/>
                    </a:moveTo>
                    <a:lnTo>
                      <a:pt x="28" y="244"/>
                    </a:lnTo>
                    <a:lnTo>
                      <a:pt x="38" y="262"/>
                    </a:lnTo>
                    <a:lnTo>
                      <a:pt x="48" y="277"/>
                    </a:lnTo>
                    <a:lnTo>
                      <a:pt x="60" y="294"/>
                    </a:lnTo>
                    <a:lnTo>
                      <a:pt x="72" y="307"/>
                    </a:lnTo>
                    <a:lnTo>
                      <a:pt x="85" y="321"/>
                    </a:lnTo>
                    <a:lnTo>
                      <a:pt x="99" y="335"/>
                    </a:lnTo>
                    <a:lnTo>
                      <a:pt x="114" y="347"/>
                    </a:lnTo>
                    <a:lnTo>
                      <a:pt x="130" y="358"/>
                    </a:lnTo>
                    <a:lnTo>
                      <a:pt x="147" y="368"/>
                    </a:lnTo>
                    <a:lnTo>
                      <a:pt x="163" y="377"/>
                    </a:lnTo>
                    <a:lnTo>
                      <a:pt x="181" y="386"/>
                    </a:lnTo>
                    <a:lnTo>
                      <a:pt x="201" y="391"/>
                    </a:lnTo>
                    <a:lnTo>
                      <a:pt x="219" y="396"/>
                    </a:lnTo>
                    <a:lnTo>
                      <a:pt x="235" y="400"/>
                    </a:lnTo>
                    <a:lnTo>
                      <a:pt x="255" y="403"/>
                    </a:lnTo>
                    <a:lnTo>
                      <a:pt x="279" y="405"/>
                    </a:lnTo>
                    <a:lnTo>
                      <a:pt x="337" y="413"/>
                    </a:lnTo>
                    <a:lnTo>
                      <a:pt x="393" y="413"/>
                    </a:lnTo>
                    <a:lnTo>
                      <a:pt x="446" y="415"/>
                    </a:lnTo>
                    <a:lnTo>
                      <a:pt x="498" y="413"/>
                    </a:lnTo>
                    <a:lnTo>
                      <a:pt x="555" y="410"/>
                    </a:lnTo>
                    <a:lnTo>
                      <a:pt x="611" y="407"/>
                    </a:lnTo>
                    <a:lnTo>
                      <a:pt x="664" y="400"/>
                    </a:lnTo>
                    <a:lnTo>
                      <a:pt x="719" y="392"/>
                    </a:lnTo>
                    <a:lnTo>
                      <a:pt x="772" y="384"/>
                    </a:lnTo>
                    <a:lnTo>
                      <a:pt x="830" y="374"/>
                    </a:lnTo>
                    <a:lnTo>
                      <a:pt x="884" y="366"/>
                    </a:lnTo>
                    <a:lnTo>
                      <a:pt x="936" y="353"/>
                    </a:lnTo>
                    <a:lnTo>
                      <a:pt x="989" y="342"/>
                    </a:lnTo>
                    <a:lnTo>
                      <a:pt x="1042" y="328"/>
                    </a:lnTo>
                    <a:lnTo>
                      <a:pt x="1106" y="309"/>
                    </a:lnTo>
                    <a:lnTo>
                      <a:pt x="1215" y="276"/>
                    </a:lnTo>
                    <a:lnTo>
                      <a:pt x="1664" y="107"/>
                    </a:lnTo>
                    <a:lnTo>
                      <a:pt x="1683" y="152"/>
                    </a:lnTo>
                    <a:lnTo>
                      <a:pt x="1803" y="5"/>
                    </a:lnTo>
                    <a:lnTo>
                      <a:pt x="1617" y="0"/>
                    </a:lnTo>
                    <a:lnTo>
                      <a:pt x="1636" y="38"/>
                    </a:lnTo>
                    <a:lnTo>
                      <a:pt x="1182" y="207"/>
                    </a:lnTo>
                    <a:lnTo>
                      <a:pt x="1157" y="214"/>
                    </a:lnTo>
                    <a:lnTo>
                      <a:pt x="1110" y="228"/>
                    </a:lnTo>
                    <a:lnTo>
                      <a:pt x="1058" y="244"/>
                    </a:lnTo>
                    <a:lnTo>
                      <a:pt x="1008" y="260"/>
                    </a:lnTo>
                    <a:lnTo>
                      <a:pt x="965" y="271"/>
                    </a:lnTo>
                    <a:lnTo>
                      <a:pt x="906" y="285"/>
                    </a:lnTo>
                    <a:lnTo>
                      <a:pt x="849" y="296"/>
                    </a:lnTo>
                    <a:lnTo>
                      <a:pt x="703" y="320"/>
                    </a:lnTo>
                    <a:lnTo>
                      <a:pt x="647" y="325"/>
                    </a:lnTo>
                    <a:lnTo>
                      <a:pt x="598" y="331"/>
                    </a:lnTo>
                    <a:lnTo>
                      <a:pt x="544" y="337"/>
                    </a:lnTo>
                    <a:lnTo>
                      <a:pt x="490" y="338"/>
                    </a:lnTo>
                    <a:lnTo>
                      <a:pt x="438" y="342"/>
                    </a:lnTo>
                    <a:lnTo>
                      <a:pt x="384" y="343"/>
                    </a:lnTo>
                    <a:lnTo>
                      <a:pt x="326" y="339"/>
                    </a:lnTo>
                    <a:lnTo>
                      <a:pt x="231" y="329"/>
                    </a:lnTo>
                    <a:lnTo>
                      <a:pt x="171" y="314"/>
                    </a:lnTo>
                    <a:lnTo>
                      <a:pt x="158" y="310"/>
                    </a:lnTo>
                    <a:lnTo>
                      <a:pt x="142" y="302"/>
                    </a:lnTo>
                    <a:lnTo>
                      <a:pt x="125" y="295"/>
                    </a:lnTo>
                    <a:lnTo>
                      <a:pt x="110" y="285"/>
                    </a:lnTo>
                    <a:lnTo>
                      <a:pt x="95" y="275"/>
                    </a:lnTo>
                    <a:lnTo>
                      <a:pt x="81" y="263"/>
                    </a:lnTo>
                    <a:lnTo>
                      <a:pt x="67" y="251"/>
                    </a:lnTo>
                    <a:lnTo>
                      <a:pt x="56" y="238"/>
                    </a:lnTo>
                    <a:lnTo>
                      <a:pt x="44" y="224"/>
                    </a:lnTo>
                    <a:lnTo>
                      <a:pt x="33" y="209"/>
                    </a:lnTo>
                    <a:lnTo>
                      <a:pt x="23" y="194"/>
                    </a:lnTo>
                    <a:lnTo>
                      <a:pt x="14" y="179"/>
                    </a:lnTo>
                    <a:lnTo>
                      <a:pt x="7" y="162"/>
                    </a:lnTo>
                    <a:lnTo>
                      <a:pt x="0" y="136"/>
                    </a:lnTo>
                    <a:lnTo>
                      <a:pt x="0" y="150"/>
                    </a:lnTo>
                    <a:close/>
                  </a:path>
                </a:pathLst>
              </a:custGeom>
              <a:solidFill>
                <a:srgbClr val="E35E42"/>
              </a:solidFill>
              <a:ln w="9525">
                <a:noFill/>
                <a:round/>
                <a:headEnd/>
                <a:tailEnd/>
              </a:ln>
            </p:spPr>
            <p:txBody>
              <a:bodyPr/>
              <a:lstStyle/>
              <a:p>
                <a:endParaRPr lang="ru-RU"/>
              </a:p>
            </p:txBody>
          </p:sp>
        </p:grpSp>
        <p:sp>
          <p:nvSpPr>
            <p:cNvPr id="1043" name="Freeform 205"/>
            <p:cNvSpPr>
              <a:spLocks/>
            </p:cNvSpPr>
            <p:nvPr/>
          </p:nvSpPr>
          <p:spPr bwMode="auto">
            <a:xfrm>
              <a:off x="1425" y="2249"/>
              <a:ext cx="1803" cy="415"/>
            </a:xfrm>
            <a:custGeom>
              <a:avLst/>
              <a:gdLst>
                <a:gd name="T0" fmla="*/ 28 w 1803"/>
                <a:gd name="T1" fmla="*/ 244 h 415"/>
                <a:gd name="T2" fmla="*/ 38 w 1803"/>
                <a:gd name="T3" fmla="*/ 262 h 415"/>
                <a:gd name="T4" fmla="*/ 60 w 1803"/>
                <a:gd name="T5" fmla="*/ 294 h 415"/>
                <a:gd name="T6" fmla="*/ 85 w 1803"/>
                <a:gd name="T7" fmla="*/ 321 h 415"/>
                <a:gd name="T8" fmla="*/ 114 w 1803"/>
                <a:gd name="T9" fmla="*/ 347 h 415"/>
                <a:gd name="T10" fmla="*/ 147 w 1803"/>
                <a:gd name="T11" fmla="*/ 368 h 415"/>
                <a:gd name="T12" fmla="*/ 181 w 1803"/>
                <a:gd name="T13" fmla="*/ 386 h 415"/>
                <a:gd name="T14" fmla="*/ 219 w 1803"/>
                <a:gd name="T15" fmla="*/ 396 h 415"/>
                <a:gd name="T16" fmla="*/ 255 w 1803"/>
                <a:gd name="T17" fmla="*/ 403 h 415"/>
                <a:gd name="T18" fmla="*/ 337 w 1803"/>
                <a:gd name="T19" fmla="*/ 413 h 415"/>
                <a:gd name="T20" fmla="*/ 446 w 1803"/>
                <a:gd name="T21" fmla="*/ 415 h 415"/>
                <a:gd name="T22" fmla="*/ 555 w 1803"/>
                <a:gd name="T23" fmla="*/ 410 h 415"/>
                <a:gd name="T24" fmla="*/ 664 w 1803"/>
                <a:gd name="T25" fmla="*/ 400 h 415"/>
                <a:gd name="T26" fmla="*/ 772 w 1803"/>
                <a:gd name="T27" fmla="*/ 384 h 415"/>
                <a:gd name="T28" fmla="*/ 884 w 1803"/>
                <a:gd name="T29" fmla="*/ 366 h 415"/>
                <a:gd name="T30" fmla="*/ 989 w 1803"/>
                <a:gd name="T31" fmla="*/ 342 h 415"/>
                <a:gd name="T32" fmla="*/ 1106 w 1803"/>
                <a:gd name="T33" fmla="*/ 309 h 415"/>
                <a:gd name="T34" fmla="*/ 1664 w 1803"/>
                <a:gd name="T35" fmla="*/ 107 h 415"/>
                <a:gd name="T36" fmla="*/ 1803 w 1803"/>
                <a:gd name="T37" fmla="*/ 5 h 415"/>
                <a:gd name="T38" fmla="*/ 1636 w 1803"/>
                <a:gd name="T39" fmla="*/ 38 h 415"/>
                <a:gd name="T40" fmla="*/ 1157 w 1803"/>
                <a:gd name="T41" fmla="*/ 214 h 415"/>
                <a:gd name="T42" fmla="*/ 1058 w 1803"/>
                <a:gd name="T43" fmla="*/ 244 h 415"/>
                <a:gd name="T44" fmla="*/ 965 w 1803"/>
                <a:gd name="T45" fmla="*/ 271 h 415"/>
                <a:gd name="T46" fmla="*/ 849 w 1803"/>
                <a:gd name="T47" fmla="*/ 296 h 415"/>
                <a:gd name="T48" fmla="*/ 647 w 1803"/>
                <a:gd name="T49" fmla="*/ 325 h 415"/>
                <a:gd name="T50" fmla="*/ 544 w 1803"/>
                <a:gd name="T51" fmla="*/ 337 h 415"/>
                <a:gd name="T52" fmla="*/ 438 w 1803"/>
                <a:gd name="T53" fmla="*/ 342 h 415"/>
                <a:gd name="T54" fmla="*/ 326 w 1803"/>
                <a:gd name="T55" fmla="*/ 339 h 415"/>
                <a:gd name="T56" fmla="*/ 171 w 1803"/>
                <a:gd name="T57" fmla="*/ 314 h 415"/>
                <a:gd name="T58" fmla="*/ 158 w 1803"/>
                <a:gd name="T59" fmla="*/ 310 h 415"/>
                <a:gd name="T60" fmla="*/ 125 w 1803"/>
                <a:gd name="T61" fmla="*/ 295 h 415"/>
                <a:gd name="T62" fmla="*/ 95 w 1803"/>
                <a:gd name="T63" fmla="*/ 275 h 415"/>
                <a:gd name="T64" fmla="*/ 67 w 1803"/>
                <a:gd name="T65" fmla="*/ 251 h 415"/>
                <a:gd name="T66" fmla="*/ 44 w 1803"/>
                <a:gd name="T67" fmla="*/ 224 h 415"/>
                <a:gd name="T68" fmla="*/ 23 w 1803"/>
                <a:gd name="T69" fmla="*/ 194 h 415"/>
                <a:gd name="T70" fmla="*/ 7 w 1803"/>
                <a:gd name="T71" fmla="*/ 162 h 415"/>
                <a:gd name="T72" fmla="*/ 0 w 1803"/>
                <a:gd name="T73" fmla="*/ 150 h 4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03"/>
                <a:gd name="T112" fmla="*/ 0 h 415"/>
                <a:gd name="T113" fmla="*/ 1803 w 1803"/>
                <a:gd name="T114" fmla="*/ 415 h 4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03" h="415">
                  <a:moveTo>
                    <a:pt x="0" y="150"/>
                  </a:moveTo>
                  <a:lnTo>
                    <a:pt x="28" y="244"/>
                  </a:lnTo>
                  <a:lnTo>
                    <a:pt x="38" y="262"/>
                  </a:lnTo>
                  <a:lnTo>
                    <a:pt x="48" y="277"/>
                  </a:lnTo>
                  <a:lnTo>
                    <a:pt x="60" y="294"/>
                  </a:lnTo>
                  <a:lnTo>
                    <a:pt x="72" y="307"/>
                  </a:lnTo>
                  <a:lnTo>
                    <a:pt x="85" y="321"/>
                  </a:lnTo>
                  <a:lnTo>
                    <a:pt x="99" y="335"/>
                  </a:lnTo>
                  <a:lnTo>
                    <a:pt x="114" y="347"/>
                  </a:lnTo>
                  <a:lnTo>
                    <a:pt x="130" y="358"/>
                  </a:lnTo>
                  <a:lnTo>
                    <a:pt x="147" y="368"/>
                  </a:lnTo>
                  <a:lnTo>
                    <a:pt x="163" y="377"/>
                  </a:lnTo>
                  <a:lnTo>
                    <a:pt x="181" y="386"/>
                  </a:lnTo>
                  <a:lnTo>
                    <a:pt x="201" y="391"/>
                  </a:lnTo>
                  <a:lnTo>
                    <a:pt x="219" y="396"/>
                  </a:lnTo>
                  <a:lnTo>
                    <a:pt x="235" y="400"/>
                  </a:lnTo>
                  <a:lnTo>
                    <a:pt x="255" y="403"/>
                  </a:lnTo>
                  <a:lnTo>
                    <a:pt x="279" y="405"/>
                  </a:lnTo>
                  <a:lnTo>
                    <a:pt x="337" y="413"/>
                  </a:lnTo>
                  <a:lnTo>
                    <a:pt x="393" y="413"/>
                  </a:lnTo>
                  <a:lnTo>
                    <a:pt x="446" y="415"/>
                  </a:lnTo>
                  <a:lnTo>
                    <a:pt x="498" y="413"/>
                  </a:lnTo>
                  <a:lnTo>
                    <a:pt x="555" y="410"/>
                  </a:lnTo>
                  <a:lnTo>
                    <a:pt x="611" y="407"/>
                  </a:lnTo>
                  <a:lnTo>
                    <a:pt x="664" y="400"/>
                  </a:lnTo>
                  <a:lnTo>
                    <a:pt x="719" y="392"/>
                  </a:lnTo>
                  <a:lnTo>
                    <a:pt x="772" y="384"/>
                  </a:lnTo>
                  <a:lnTo>
                    <a:pt x="830" y="374"/>
                  </a:lnTo>
                  <a:lnTo>
                    <a:pt x="884" y="366"/>
                  </a:lnTo>
                  <a:lnTo>
                    <a:pt x="936" y="353"/>
                  </a:lnTo>
                  <a:lnTo>
                    <a:pt x="989" y="342"/>
                  </a:lnTo>
                  <a:lnTo>
                    <a:pt x="1042" y="328"/>
                  </a:lnTo>
                  <a:lnTo>
                    <a:pt x="1106" y="309"/>
                  </a:lnTo>
                  <a:lnTo>
                    <a:pt x="1215" y="276"/>
                  </a:lnTo>
                  <a:lnTo>
                    <a:pt x="1664" y="107"/>
                  </a:lnTo>
                  <a:lnTo>
                    <a:pt x="1683" y="152"/>
                  </a:lnTo>
                  <a:lnTo>
                    <a:pt x="1803" y="5"/>
                  </a:lnTo>
                  <a:lnTo>
                    <a:pt x="1617" y="0"/>
                  </a:lnTo>
                  <a:lnTo>
                    <a:pt x="1636" y="38"/>
                  </a:lnTo>
                  <a:lnTo>
                    <a:pt x="1182" y="207"/>
                  </a:lnTo>
                  <a:lnTo>
                    <a:pt x="1157" y="214"/>
                  </a:lnTo>
                  <a:lnTo>
                    <a:pt x="1110" y="228"/>
                  </a:lnTo>
                  <a:lnTo>
                    <a:pt x="1058" y="244"/>
                  </a:lnTo>
                  <a:lnTo>
                    <a:pt x="1008" y="260"/>
                  </a:lnTo>
                  <a:lnTo>
                    <a:pt x="965" y="271"/>
                  </a:lnTo>
                  <a:lnTo>
                    <a:pt x="906" y="285"/>
                  </a:lnTo>
                  <a:lnTo>
                    <a:pt x="849" y="296"/>
                  </a:lnTo>
                  <a:lnTo>
                    <a:pt x="703" y="320"/>
                  </a:lnTo>
                  <a:lnTo>
                    <a:pt x="647" y="325"/>
                  </a:lnTo>
                  <a:lnTo>
                    <a:pt x="598" y="331"/>
                  </a:lnTo>
                  <a:lnTo>
                    <a:pt x="544" y="337"/>
                  </a:lnTo>
                  <a:lnTo>
                    <a:pt x="490" y="338"/>
                  </a:lnTo>
                  <a:lnTo>
                    <a:pt x="438" y="342"/>
                  </a:lnTo>
                  <a:lnTo>
                    <a:pt x="384" y="343"/>
                  </a:lnTo>
                  <a:lnTo>
                    <a:pt x="326" y="339"/>
                  </a:lnTo>
                  <a:lnTo>
                    <a:pt x="231" y="329"/>
                  </a:lnTo>
                  <a:lnTo>
                    <a:pt x="171" y="314"/>
                  </a:lnTo>
                  <a:lnTo>
                    <a:pt x="158" y="310"/>
                  </a:lnTo>
                  <a:lnTo>
                    <a:pt x="142" y="302"/>
                  </a:lnTo>
                  <a:lnTo>
                    <a:pt x="125" y="295"/>
                  </a:lnTo>
                  <a:lnTo>
                    <a:pt x="110" y="285"/>
                  </a:lnTo>
                  <a:lnTo>
                    <a:pt x="95" y="275"/>
                  </a:lnTo>
                  <a:lnTo>
                    <a:pt x="81" y="263"/>
                  </a:lnTo>
                  <a:lnTo>
                    <a:pt x="67" y="251"/>
                  </a:lnTo>
                  <a:lnTo>
                    <a:pt x="56" y="238"/>
                  </a:lnTo>
                  <a:lnTo>
                    <a:pt x="44" y="224"/>
                  </a:lnTo>
                  <a:lnTo>
                    <a:pt x="33" y="209"/>
                  </a:lnTo>
                  <a:lnTo>
                    <a:pt x="23" y="194"/>
                  </a:lnTo>
                  <a:lnTo>
                    <a:pt x="14" y="179"/>
                  </a:lnTo>
                  <a:lnTo>
                    <a:pt x="7" y="162"/>
                  </a:lnTo>
                  <a:lnTo>
                    <a:pt x="0" y="136"/>
                  </a:lnTo>
                  <a:lnTo>
                    <a:pt x="0" y="150"/>
                  </a:lnTo>
                </a:path>
              </a:pathLst>
            </a:custGeom>
            <a:noFill/>
            <a:ln w="1588">
              <a:solidFill>
                <a:srgbClr val="1F1A17"/>
              </a:solidFill>
              <a:round/>
              <a:headEnd/>
              <a:tailEnd/>
            </a:ln>
          </p:spPr>
          <p:txBody>
            <a:bodyPr/>
            <a:lstStyle/>
            <a:p>
              <a:endParaRPr lang="ru-RU"/>
            </a:p>
          </p:txBody>
        </p:sp>
      </p:grpSp>
      <p:sp>
        <p:nvSpPr>
          <p:cNvPr id="73934" name="Text Box 206">
            <a:hlinkClick r:id="rId4" action="ppaction://hlinksldjump"/>
          </p:cNvPr>
          <p:cNvSpPr txBox="1">
            <a:spLocks noChangeArrowheads="1"/>
          </p:cNvSpPr>
          <p:nvPr/>
        </p:nvSpPr>
        <p:spPr bwMode="auto">
          <a:xfrm>
            <a:off x="1071563" y="285750"/>
            <a:ext cx="7467600" cy="457200"/>
          </a:xfrm>
          <a:prstGeom prst="rect">
            <a:avLst/>
          </a:prstGeom>
          <a:noFill/>
          <a:ln w="9525">
            <a:noFill/>
            <a:miter lim="800000"/>
            <a:headEnd/>
            <a:tailEnd/>
          </a:ln>
        </p:spPr>
        <p:txBody>
          <a:bodyPr>
            <a:spAutoFit/>
          </a:bodyPr>
          <a:lstStyle/>
          <a:p>
            <a:pPr algn="ctr">
              <a:spcBef>
                <a:spcPct val="50000"/>
              </a:spcBef>
            </a:pPr>
            <a:r>
              <a:rPr lang="kk-KZ" sz="2400" b="1" dirty="0">
                <a:solidFill>
                  <a:srgbClr val="FF0000"/>
                </a:solidFill>
              </a:rPr>
              <a:t>Желіні пайдалануда тиімді электронды оқулық</a:t>
            </a:r>
            <a:endParaRPr lang="ru-RU" sz="2400" b="1" dirty="0">
              <a:solidFill>
                <a:srgbClr val="FF0000"/>
              </a:solidFill>
            </a:endParaRPr>
          </a:p>
        </p:txBody>
      </p:sp>
      <p:pic>
        <p:nvPicPr>
          <p:cNvPr id="73935" name="Picture 207" descr="Mon3">
            <a:hlinkClick r:id="rId5" action="ppaction://hlinksldjump"/>
          </p:cNvPr>
          <p:cNvPicPr>
            <a:picLocks noChangeAspect="1" noChangeArrowheads="1"/>
          </p:cNvPicPr>
          <p:nvPr/>
        </p:nvPicPr>
        <p:blipFill>
          <a:blip r:embed="rId6" cstate="print"/>
          <a:srcRect/>
          <a:stretch>
            <a:fillRect/>
          </a:stretch>
        </p:blipFill>
        <p:spPr bwMode="auto">
          <a:xfrm>
            <a:off x="1752600" y="3960813"/>
            <a:ext cx="452438" cy="382587"/>
          </a:xfrm>
          <a:prstGeom prst="rect">
            <a:avLst/>
          </a:prstGeom>
          <a:noFill/>
          <a:ln w="9525">
            <a:noFill/>
            <a:miter lim="800000"/>
            <a:headEnd/>
            <a:tailEnd/>
          </a:ln>
        </p:spPr>
      </p:pic>
      <p:pic>
        <p:nvPicPr>
          <p:cNvPr id="73936" name="Picture 208" descr="PHONE">
            <a:hlinkClick r:id="rId7" action="ppaction://hlinksldjump"/>
          </p:cNvPr>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705600" y="1447800"/>
            <a:ext cx="533400" cy="433388"/>
          </a:xfrm>
          <a:prstGeom prst="rect">
            <a:avLst/>
          </a:prstGeom>
          <a:noFill/>
          <a:ln w="9525">
            <a:noFill/>
            <a:miter lim="800000"/>
            <a:headEnd/>
            <a:tailEnd/>
          </a:ln>
        </p:spPr>
      </p:pic>
      <p:sp>
        <p:nvSpPr>
          <p:cNvPr id="73937" name="Line 209"/>
          <p:cNvSpPr>
            <a:spLocks noChangeShapeType="1"/>
          </p:cNvSpPr>
          <p:nvPr/>
        </p:nvSpPr>
        <p:spPr bwMode="auto">
          <a:xfrm flipH="1" flipV="1">
            <a:off x="2971800" y="1371600"/>
            <a:ext cx="3733800" cy="228600"/>
          </a:xfrm>
          <a:prstGeom prst="line">
            <a:avLst/>
          </a:prstGeom>
          <a:noFill/>
          <a:ln w="19050">
            <a:solidFill>
              <a:schemeClr val="bg1"/>
            </a:solidFill>
            <a:prstDash val="lgDash"/>
            <a:round/>
            <a:headEnd/>
            <a:tailEnd type="triangle" w="med" len="med"/>
          </a:ln>
        </p:spPr>
        <p:txBody>
          <a:bodyPr/>
          <a:lstStyle/>
          <a:p>
            <a:endParaRPr lang="ru-RU"/>
          </a:p>
        </p:txBody>
      </p:sp>
      <p:sp>
        <p:nvSpPr>
          <p:cNvPr id="73938" name="Line 210"/>
          <p:cNvSpPr>
            <a:spLocks noChangeShapeType="1"/>
          </p:cNvSpPr>
          <p:nvPr/>
        </p:nvSpPr>
        <p:spPr bwMode="auto">
          <a:xfrm rot="10835363" flipV="1">
            <a:off x="1828800" y="1751013"/>
            <a:ext cx="457200" cy="2133600"/>
          </a:xfrm>
          <a:prstGeom prst="line">
            <a:avLst/>
          </a:prstGeom>
          <a:noFill/>
          <a:ln w="19050">
            <a:solidFill>
              <a:schemeClr val="bg1"/>
            </a:solidFill>
            <a:prstDash val="lgDash"/>
            <a:round/>
            <a:headEnd/>
            <a:tailEnd type="triangle" w="med" len="med"/>
          </a:ln>
        </p:spPr>
        <p:txBody>
          <a:bodyPr/>
          <a:lstStyle/>
          <a:p>
            <a:endParaRPr lang="ru-RU"/>
          </a:p>
        </p:txBody>
      </p:sp>
      <p:graphicFrame>
        <p:nvGraphicFramePr>
          <p:cNvPr id="73939" name="Object 211">
            <a:hlinkClick r:id="rId4" action="ppaction://hlinksldjump"/>
          </p:cNvPr>
          <p:cNvGraphicFramePr>
            <a:graphicFrameLocks noChangeAspect="1"/>
          </p:cNvGraphicFramePr>
          <p:nvPr/>
        </p:nvGraphicFramePr>
        <p:xfrm>
          <a:off x="1784350" y="968375"/>
          <a:ext cx="1492250" cy="958850"/>
        </p:xfrm>
        <a:graphic>
          <a:graphicData uri="http://schemas.openxmlformats.org/presentationml/2006/ole">
            <mc:AlternateContent xmlns:mc="http://schemas.openxmlformats.org/markup-compatibility/2006">
              <mc:Choice xmlns:v="urn:schemas-microsoft-com:vml" Requires="v">
                <p:oleObj spid="_x0000_s1028" name="CorelDRAW" r:id="rId9" imgW="2986560" imgH="1917360" progId="CorelDRAW.Graphic.10">
                  <p:embed/>
                </p:oleObj>
              </mc:Choice>
              <mc:Fallback>
                <p:oleObj name="CorelDRAW" r:id="rId9" imgW="2986560" imgH="1917360" progId="CorelDRAW.Graphic.10">
                  <p:embed/>
                  <p:pic>
                    <p:nvPicPr>
                      <p:cNvPr id="0" name="Object 2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84350" y="968375"/>
                        <a:ext cx="149225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3940" name="Line 212"/>
          <p:cNvSpPr>
            <a:spLocks noChangeShapeType="1"/>
          </p:cNvSpPr>
          <p:nvPr/>
        </p:nvSpPr>
        <p:spPr bwMode="auto">
          <a:xfrm flipV="1">
            <a:off x="2057400" y="1752600"/>
            <a:ext cx="533400" cy="2133600"/>
          </a:xfrm>
          <a:prstGeom prst="line">
            <a:avLst/>
          </a:prstGeom>
          <a:noFill/>
          <a:ln w="19050">
            <a:solidFill>
              <a:srgbClr val="FF0000"/>
            </a:solidFill>
            <a:prstDash val="lgDash"/>
            <a:round/>
            <a:headEnd/>
            <a:tailEnd type="triangle" w="med" len="med"/>
          </a:ln>
        </p:spPr>
        <p:txBody>
          <a:bodyPr/>
          <a:lstStyle/>
          <a:p>
            <a:endParaRPr lang="ru-RU"/>
          </a:p>
        </p:txBody>
      </p:sp>
      <p:sp>
        <p:nvSpPr>
          <p:cNvPr id="73941" name="Line 213"/>
          <p:cNvSpPr>
            <a:spLocks noChangeShapeType="1"/>
          </p:cNvSpPr>
          <p:nvPr/>
        </p:nvSpPr>
        <p:spPr bwMode="auto">
          <a:xfrm>
            <a:off x="2743200" y="1447800"/>
            <a:ext cx="3962400" cy="304800"/>
          </a:xfrm>
          <a:prstGeom prst="line">
            <a:avLst/>
          </a:prstGeom>
          <a:noFill/>
          <a:ln w="19050">
            <a:solidFill>
              <a:srgbClr val="FF0000"/>
            </a:solidFill>
            <a:prstDash val="lgDash"/>
            <a:round/>
            <a:headEnd/>
            <a:tailEnd type="triangle" w="med" len="med"/>
          </a:ln>
        </p:spPr>
        <p:txBody>
          <a:bodyPr/>
          <a:lstStyle/>
          <a:p>
            <a:endParaRPr lang="ru-RU"/>
          </a:p>
        </p:txBody>
      </p:sp>
      <p:sp>
        <p:nvSpPr>
          <p:cNvPr id="1036" name="Text Box 215"/>
          <p:cNvSpPr txBox="1">
            <a:spLocks noChangeArrowheads="1"/>
          </p:cNvSpPr>
          <p:nvPr/>
        </p:nvSpPr>
        <p:spPr bwMode="auto">
          <a:xfrm>
            <a:off x="539750" y="5300663"/>
            <a:ext cx="8137525" cy="64135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P.S.     </a:t>
            </a:r>
            <a:r>
              <a:rPr lang="kk-KZ">
                <a:latin typeface="Times New Roman" pitchFamily="18" charset="0"/>
              </a:rPr>
              <a:t>Электронды оқулықты пайдалану барысында </a:t>
            </a:r>
            <a:r>
              <a:rPr lang="en-US">
                <a:latin typeface="Times New Roman" pitchFamily="18" charset="0"/>
              </a:rPr>
              <a:t>Enter </a:t>
            </a:r>
            <a:r>
              <a:rPr lang="ru-RU">
                <a:latin typeface="Times New Roman" pitchFamily="18" charset="0"/>
              </a:rPr>
              <a:t>пернес</a:t>
            </a:r>
            <a:r>
              <a:rPr lang="kk-KZ">
                <a:latin typeface="Times New Roman" pitchFamily="18" charset="0"/>
              </a:rPr>
              <a:t>ін басу қажет емес маус нұсқағышын керекті объекті тұсында шерту жеткілікті. </a:t>
            </a:r>
            <a:endParaRPr lang="ru-RU">
              <a:latin typeface="Times New Roman" pitchFamily="18" charset="0"/>
            </a:endParaRPr>
          </a:p>
        </p:txBody>
      </p:sp>
      <p:sp>
        <p:nvSpPr>
          <p:cNvPr id="1037" name="TextBox 215">
            <a:hlinkClick r:id="rId4" action="ppaction://hlinksldjump"/>
          </p:cNvPr>
          <p:cNvSpPr txBox="1">
            <a:spLocks noChangeArrowheads="1"/>
          </p:cNvSpPr>
          <p:nvPr/>
        </p:nvSpPr>
        <p:spPr bwMode="auto">
          <a:xfrm>
            <a:off x="714375" y="1000125"/>
            <a:ext cx="1500188" cy="369888"/>
          </a:xfrm>
          <a:prstGeom prst="rect">
            <a:avLst/>
          </a:prstGeom>
          <a:noFill/>
          <a:ln w="9525">
            <a:noFill/>
            <a:miter lim="800000"/>
            <a:headEnd/>
            <a:tailEnd/>
          </a:ln>
        </p:spPr>
        <p:txBody>
          <a:bodyPr>
            <a:spAutoFit/>
          </a:bodyPr>
          <a:lstStyle/>
          <a:p>
            <a:r>
              <a:rPr lang="kk-KZ" b="1">
                <a:solidFill>
                  <a:srgbClr val="FF0000"/>
                </a:solidFill>
              </a:rPr>
              <a:t>Мазмұны:</a:t>
            </a:r>
            <a:endParaRPr lang="ru-RU" b="1">
              <a:solidFill>
                <a:srgbClr val="FF0000"/>
              </a:solidFill>
            </a:endParaRPr>
          </a:p>
        </p:txBody>
      </p:sp>
      <p:sp>
        <p:nvSpPr>
          <p:cNvPr id="1038" name="TextBox 216">
            <a:hlinkClick r:id="rId7" action="ppaction://hlinksldjump"/>
          </p:cNvPr>
          <p:cNvSpPr txBox="1">
            <a:spLocks noChangeArrowheads="1"/>
          </p:cNvSpPr>
          <p:nvPr/>
        </p:nvSpPr>
        <p:spPr bwMode="auto">
          <a:xfrm>
            <a:off x="7286625" y="1500188"/>
            <a:ext cx="1500188" cy="369887"/>
          </a:xfrm>
          <a:prstGeom prst="rect">
            <a:avLst/>
          </a:prstGeom>
          <a:noFill/>
          <a:ln w="9525">
            <a:noFill/>
            <a:miter lim="800000"/>
            <a:headEnd/>
            <a:tailEnd/>
          </a:ln>
        </p:spPr>
        <p:txBody>
          <a:bodyPr>
            <a:spAutoFit/>
          </a:bodyPr>
          <a:lstStyle/>
          <a:p>
            <a:r>
              <a:rPr lang="kk-KZ" b="1">
                <a:solidFill>
                  <a:srgbClr val="FF0000"/>
                </a:solidFill>
              </a:rPr>
              <a:t>Міндеттері:</a:t>
            </a:r>
            <a:endParaRPr lang="ru-RU" b="1">
              <a:solidFill>
                <a:srgbClr val="FF0000"/>
              </a:solidFill>
            </a:endParaRPr>
          </a:p>
        </p:txBody>
      </p:sp>
      <p:sp>
        <p:nvSpPr>
          <p:cNvPr id="1039" name="TextBox 217">
            <a:hlinkClick r:id="rId5" action="ppaction://hlinksldjump"/>
          </p:cNvPr>
          <p:cNvSpPr txBox="1">
            <a:spLocks noChangeArrowheads="1"/>
          </p:cNvSpPr>
          <p:nvPr/>
        </p:nvSpPr>
        <p:spPr bwMode="auto">
          <a:xfrm>
            <a:off x="1214438" y="4429125"/>
            <a:ext cx="1500187" cy="369888"/>
          </a:xfrm>
          <a:prstGeom prst="rect">
            <a:avLst/>
          </a:prstGeom>
          <a:noFill/>
          <a:ln w="9525">
            <a:noFill/>
            <a:miter lim="800000"/>
            <a:headEnd/>
            <a:tailEnd/>
          </a:ln>
        </p:spPr>
        <p:txBody>
          <a:bodyPr>
            <a:spAutoFit/>
          </a:bodyPr>
          <a:lstStyle/>
          <a:p>
            <a:r>
              <a:rPr lang="kk-KZ" b="1">
                <a:solidFill>
                  <a:srgbClr val="FF0000"/>
                </a:solidFill>
              </a:rPr>
              <a:t>Мақсаты:</a:t>
            </a:r>
            <a:endParaRPr lang="ru-RU" b="1">
              <a:solidFill>
                <a:srgbClr val="FF0000"/>
              </a:solidFill>
            </a:endParaRPr>
          </a:p>
        </p:txBody>
      </p:sp>
      <p:pic>
        <p:nvPicPr>
          <p:cNvPr id="1040" name="Picture 217">
            <a:hlinkClick r:id="rId11" action="ppaction://hlinksldjump"/>
          </p:cNvPr>
          <p:cNvPicPr>
            <a:picLocks noChangeAspect="1" noChangeArrowheads="1"/>
          </p:cNvPicPr>
          <p:nvPr/>
        </p:nvPicPr>
        <p:blipFill>
          <a:blip r:embed="rId12" cstate="print"/>
          <a:srcRect/>
          <a:stretch>
            <a:fillRect/>
          </a:stretch>
        </p:blipFill>
        <p:spPr bwMode="auto">
          <a:xfrm>
            <a:off x="6429375" y="3500438"/>
            <a:ext cx="1000125" cy="650875"/>
          </a:xfrm>
          <a:prstGeom prst="rect">
            <a:avLst/>
          </a:prstGeom>
          <a:noFill/>
          <a:ln w="9525">
            <a:noFill/>
            <a:miter lim="800000"/>
            <a:headEnd/>
            <a:tailEnd/>
          </a:ln>
        </p:spPr>
      </p:pic>
      <p:sp>
        <p:nvSpPr>
          <p:cNvPr id="220" name="TextBox 219">
            <a:hlinkClick r:id="rId11" action="ppaction://hlinksldjump"/>
          </p:cNvPr>
          <p:cNvSpPr txBox="1"/>
          <p:nvPr/>
        </p:nvSpPr>
        <p:spPr>
          <a:xfrm>
            <a:off x="5857875" y="4214813"/>
            <a:ext cx="2286000" cy="369887"/>
          </a:xfrm>
          <a:prstGeom prst="rect">
            <a:avLst/>
          </a:prstGeom>
          <a:noFill/>
        </p:spPr>
        <p:txBody>
          <a:bodyPr>
            <a:spAutoFit/>
          </a:bodyPr>
          <a:lstStyle/>
          <a:p>
            <a:pPr>
              <a:defRPr/>
            </a:pPr>
            <a:r>
              <a:rPr lang="kk-KZ" b="1" dirty="0">
                <a:solidFill>
                  <a:srgbClr val="C00000"/>
                </a:solidFill>
                <a:latin typeface="+mj-lt"/>
              </a:rPr>
              <a:t>Оқушы білуі тиіс</a:t>
            </a:r>
            <a:endParaRPr lang="ru-RU" b="1" dirty="0">
              <a:solidFill>
                <a:srgbClr val="C0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3934"/>
                                        </p:tgtEl>
                                        <p:attrNameLst>
                                          <p:attrName>style.visibility</p:attrName>
                                        </p:attrNameLst>
                                      </p:cBhvr>
                                      <p:to>
                                        <p:strVal val="visible"/>
                                      </p:to>
                                    </p:set>
                                    <p:animEffect transition="in" filter="barn(outVertical)">
                                      <p:cBhvr>
                                        <p:cTn id="7" dur="500"/>
                                        <p:tgtEl>
                                          <p:spTgt spid="73934"/>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73935"/>
                                        </p:tgtEl>
                                        <p:attrNameLst>
                                          <p:attrName>style.visibility</p:attrName>
                                        </p:attrNameLst>
                                      </p:cBhvr>
                                      <p:to>
                                        <p:strVal val="visible"/>
                                      </p:to>
                                    </p:set>
                                    <p:animEffect transition="in" filter="wipe(up)">
                                      <p:cBhvr>
                                        <p:cTn id="15" dur="500"/>
                                        <p:tgtEl>
                                          <p:spTgt spid="73935"/>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3940"/>
                                        </p:tgtEl>
                                        <p:attrNameLst>
                                          <p:attrName>style.visibility</p:attrName>
                                        </p:attrNameLst>
                                      </p:cBhvr>
                                      <p:to>
                                        <p:strVal val="visible"/>
                                      </p:to>
                                    </p:set>
                                    <p:animEffect transition="in" filter="wipe(down)">
                                      <p:cBhvr>
                                        <p:cTn id="19" dur="500"/>
                                        <p:tgtEl>
                                          <p:spTgt spid="73940"/>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73939"/>
                                        </p:tgtEl>
                                        <p:attrNameLst>
                                          <p:attrName>style.visibility</p:attrName>
                                        </p:attrNameLst>
                                      </p:cBhvr>
                                      <p:to>
                                        <p:strVal val="visible"/>
                                      </p:to>
                                    </p:set>
                                    <p:animEffect transition="in" filter="dissolve">
                                      <p:cBhvr>
                                        <p:cTn id="23" dur="500"/>
                                        <p:tgtEl>
                                          <p:spTgt spid="73939"/>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73941"/>
                                        </p:tgtEl>
                                        <p:attrNameLst>
                                          <p:attrName>style.visibility</p:attrName>
                                        </p:attrNameLst>
                                      </p:cBhvr>
                                      <p:to>
                                        <p:strVal val="visible"/>
                                      </p:to>
                                    </p:set>
                                    <p:animEffect transition="in" filter="wipe(left)">
                                      <p:cBhvr>
                                        <p:cTn id="27" dur="500"/>
                                        <p:tgtEl>
                                          <p:spTgt spid="73941"/>
                                        </p:tgtEl>
                                      </p:cBhvr>
                                    </p:animEffect>
                                  </p:childTnLst>
                                </p:cTn>
                              </p:par>
                            </p:childTnLst>
                          </p:cTn>
                        </p:par>
                        <p:par>
                          <p:cTn id="28" fill="hold">
                            <p:stCondLst>
                              <p:cond delay="3000"/>
                            </p:stCondLst>
                            <p:childTnLst>
                              <p:par>
                                <p:cTn id="29" presetID="3" presetClass="entr" presetSubtype="5" fill="hold" nodeType="afterEffect">
                                  <p:stCondLst>
                                    <p:cond delay="0"/>
                                  </p:stCondLst>
                                  <p:childTnLst>
                                    <p:set>
                                      <p:cBhvr>
                                        <p:cTn id="30" dur="1" fill="hold">
                                          <p:stCondLst>
                                            <p:cond delay="0"/>
                                          </p:stCondLst>
                                        </p:cTn>
                                        <p:tgtEl>
                                          <p:spTgt spid="73936"/>
                                        </p:tgtEl>
                                        <p:attrNameLst>
                                          <p:attrName>style.visibility</p:attrName>
                                        </p:attrNameLst>
                                      </p:cBhvr>
                                      <p:to>
                                        <p:strVal val="visible"/>
                                      </p:to>
                                    </p:set>
                                    <p:animEffect transition="in" filter="blinds(vertical)">
                                      <p:cBhvr>
                                        <p:cTn id="31" dur="500"/>
                                        <p:tgtEl>
                                          <p:spTgt spid="73936"/>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73937"/>
                                        </p:tgtEl>
                                        <p:attrNameLst>
                                          <p:attrName>style.visibility</p:attrName>
                                        </p:attrNameLst>
                                      </p:cBhvr>
                                      <p:to>
                                        <p:strVal val="visible"/>
                                      </p:to>
                                    </p:set>
                                    <p:animEffect transition="in" filter="wipe(right)">
                                      <p:cBhvr>
                                        <p:cTn id="35" dur="500"/>
                                        <p:tgtEl>
                                          <p:spTgt spid="73937"/>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73938"/>
                                        </p:tgtEl>
                                        <p:attrNameLst>
                                          <p:attrName>style.visibility</p:attrName>
                                        </p:attrNameLst>
                                      </p:cBhvr>
                                      <p:to>
                                        <p:strVal val="visible"/>
                                      </p:to>
                                    </p:set>
                                    <p:animEffect transition="in" filter="wipe(up)">
                                      <p:cBhvr>
                                        <p:cTn id="39" dur="500"/>
                                        <p:tgtEl>
                                          <p:spTgt spid="73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4" grpId="0" autoUpdateAnimBg="0"/>
      <p:bldP spid="73937" grpId="0" animBg="1"/>
      <p:bldP spid="73938" grpId="0" animBg="1"/>
      <p:bldP spid="73940" grpId="0" animBg="1"/>
      <p:bldP spid="7394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12"/>
          <p:cNvSpPr>
            <a:spLocks noChangeShapeType="1"/>
          </p:cNvSpPr>
          <p:nvPr/>
        </p:nvSpPr>
        <p:spPr bwMode="auto">
          <a:xfrm flipH="1">
            <a:off x="684213" y="1700213"/>
            <a:ext cx="2087562" cy="936625"/>
          </a:xfrm>
          <a:prstGeom prst="line">
            <a:avLst/>
          </a:prstGeom>
          <a:noFill/>
          <a:ln w="9525">
            <a:solidFill>
              <a:srgbClr val="FF0000"/>
            </a:solidFill>
            <a:round/>
            <a:headEnd/>
            <a:tailEnd type="triangle" w="med" len="med"/>
          </a:ln>
        </p:spPr>
        <p:txBody>
          <a:bodyPr/>
          <a:lstStyle/>
          <a:p>
            <a:endParaRPr lang="ru-RU"/>
          </a:p>
        </p:txBody>
      </p:sp>
      <p:sp>
        <p:nvSpPr>
          <p:cNvPr id="22531" name="Line 11"/>
          <p:cNvSpPr>
            <a:spLocks noChangeShapeType="1"/>
          </p:cNvSpPr>
          <p:nvPr/>
        </p:nvSpPr>
        <p:spPr bwMode="auto">
          <a:xfrm flipH="1">
            <a:off x="1979613" y="1916113"/>
            <a:ext cx="1439862" cy="720725"/>
          </a:xfrm>
          <a:prstGeom prst="line">
            <a:avLst/>
          </a:prstGeom>
          <a:noFill/>
          <a:ln w="9525">
            <a:solidFill>
              <a:srgbClr val="FF0000"/>
            </a:solidFill>
            <a:round/>
            <a:headEnd/>
            <a:tailEnd type="triangle" w="med" len="med"/>
          </a:ln>
        </p:spPr>
        <p:txBody>
          <a:bodyPr/>
          <a:lstStyle/>
          <a:p>
            <a:endParaRPr lang="ru-RU"/>
          </a:p>
        </p:txBody>
      </p:sp>
      <p:sp>
        <p:nvSpPr>
          <p:cNvPr id="22532" name="Line 10"/>
          <p:cNvSpPr>
            <a:spLocks noChangeShapeType="1"/>
          </p:cNvSpPr>
          <p:nvPr/>
        </p:nvSpPr>
        <p:spPr bwMode="auto">
          <a:xfrm flipH="1">
            <a:off x="4500563" y="1844675"/>
            <a:ext cx="25400" cy="790575"/>
          </a:xfrm>
          <a:prstGeom prst="line">
            <a:avLst/>
          </a:prstGeom>
          <a:noFill/>
          <a:ln w="9525">
            <a:solidFill>
              <a:srgbClr val="FF0000"/>
            </a:solidFill>
            <a:round/>
            <a:headEnd/>
            <a:tailEnd type="triangle" w="med" len="med"/>
          </a:ln>
        </p:spPr>
        <p:txBody>
          <a:bodyPr/>
          <a:lstStyle/>
          <a:p>
            <a:endParaRPr lang="ru-RU"/>
          </a:p>
        </p:txBody>
      </p:sp>
      <p:sp>
        <p:nvSpPr>
          <p:cNvPr id="22533" name="Line 9"/>
          <p:cNvSpPr>
            <a:spLocks noChangeShapeType="1"/>
          </p:cNvSpPr>
          <p:nvPr/>
        </p:nvSpPr>
        <p:spPr bwMode="auto">
          <a:xfrm>
            <a:off x="5508625" y="1916113"/>
            <a:ext cx="1296988" cy="790575"/>
          </a:xfrm>
          <a:prstGeom prst="line">
            <a:avLst/>
          </a:prstGeom>
          <a:noFill/>
          <a:ln w="9525">
            <a:solidFill>
              <a:srgbClr val="FF0000"/>
            </a:solidFill>
            <a:round/>
            <a:headEnd/>
            <a:tailEnd type="triangle" w="med" len="med"/>
          </a:ln>
        </p:spPr>
        <p:txBody>
          <a:bodyPr/>
          <a:lstStyle/>
          <a:p>
            <a:endParaRPr lang="ru-RU"/>
          </a:p>
        </p:txBody>
      </p:sp>
      <p:sp>
        <p:nvSpPr>
          <p:cNvPr id="22534" name="Line 8"/>
          <p:cNvSpPr>
            <a:spLocks noChangeShapeType="1"/>
          </p:cNvSpPr>
          <p:nvPr/>
        </p:nvSpPr>
        <p:spPr bwMode="auto">
          <a:xfrm>
            <a:off x="6156325" y="1628775"/>
            <a:ext cx="2232025" cy="935038"/>
          </a:xfrm>
          <a:prstGeom prst="line">
            <a:avLst/>
          </a:prstGeom>
          <a:noFill/>
          <a:ln w="9525">
            <a:solidFill>
              <a:srgbClr val="FF0000"/>
            </a:solidFill>
            <a:round/>
            <a:headEnd/>
            <a:tailEnd type="triangle" w="med" len="med"/>
          </a:ln>
        </p:spPr>
        <p:txBody>
          <a:bodyPr/>
          <a:lstStyle/>
          <a:p>
            <a:endParaRPr lang="ru-RU"/>
          </a:p>
        </p:txBody>
      </p:sp>
      <p:sp>
        <p:nvSpPr>
          <p:cNvPr id="22535" name="Line 4"/>
          <p:cNvSpPr>
            <a:spLocks noChangeShapeType="1"/>
          </p:cNvSpPr>
          <p:nvPr/>
        </p:nvSpPr>
        <p:spPr bwMode="auto">
          <a:xfrm flipH="1">
            <a:off x="1403350" y="4076700"/>
            <a:ext cx="2008188" cy="1081088"/>
          </a:xfrm>
          <a:prstGeom prst="line">
            <a:avLst/>
          </a:prstGeom>
          <a:noFill/>
          <a:ln w="9525">
            <a:solidFill>
              <a:srgbClr val="FF0000"/>
            </a:solidFill>
            <a:round/>
            <a:headEnd/>
            <a:tailEnd type="triangle" w="med" len="med"/>
          </a:ln>
        </p:spPr>
        <p:txBody>
          <a:bodyPr/>
          <a:lstStyle/>
          <a:p>
            <a:endParaRPr lang="ru-RU"/>
          </a:p>
        </p:txBody>
      </p:sp>
      <p:sp>
        <p:nvSpPr>
          <p:cNvPr id="22536" name="Line 5"/>
          <p:cNvSpPr>
            <a:spLocks noChangeShapeType="1"/>
          </p:cNvSpPr>
          <p:nvPr/>
        </p:nvSpPr>
        <p:spPr bwMode="auto">
          <a:xfrm flipH="1">
            <a:off x="3635375" y="4149725"/>
            <a:ext cx="530225" cy="1008063"/>
          </a:xfrm>
          <a:prstGeom prst="line">
            <a:avLst/>
          </a:prstGeom>
          <a:noFill/>
          <a:ln w="9525">
            <a:solidFill>
              <a:srgbClr val="FF0000"/>
            </a:solidFill>
            <a:round/>
            <a:headEnd/>
            <a:tailEnd type="triangle" w="med" len="med"/>
          </a:ln>
        </p:spPr>
        <p:txBody>
          <a:bodyPr/>
          <a:lstStyle/>
          <a:p>
            <a:endParaRPr lang="ru-RU"/>
          </a:p>
        </p:txBody>
      </p:sp>
      <p:sp>
        <p:nvSpPr>
          <p:cNvPr id="22537" name="Line 6"/>
          <p:cNvSpPr>
            <a:spLocks noChangeShapeType="1"/>
          </p:cNvSpPr>
          <p:nvPr/>
        </p:nvSpPr>
        <p:spPr bwMode="auto">
          <a:xfrm>
            <a:off x="5003800" y="4076700"/>
            <a:ext cx="360363" cy="1152525"/>
          </a:xfrm>
          <a:prstGeom prst="line">
            <a:avLst/>
          </a:prstGeom>
          <a:noFill/>
          <a:ln w="9525">
            <a:solidFill>
              <a:srgbClr val="FF0000"/>
            </a:solidFill>
            <a:round/>
            <a:headEnd/>
            <a:tailEnd type="triangle" w="med" len="med"/>
          </a:ln>
        </p:spPr>
        <p:txBody>
          <a:bodyPr/>
          <a:lstStyle/>
          <a:p>
            <a:endParaRPr lang="ru-RU"/>
          </a:p>
        </p:txBody>
      </p:sp>
      <p:sp>
        <p:nvSpPr>
          <p:cNvPr id="22538" name="Line 7"/>
          <p:cNvSpPr>
            <a:spLocks noChangeShapeType="1"/>
          </p:cNvSpPr>
          <p:nvPr/>
        </p:nvSpPr>
        <p:spPr bwMode="auto">
          <a:xfrm>
            <a:off x="5580063" y="4076700"/>
            <a:ext cx="1728787" cy="1081088"/>
          </a:xfrm>
          <a:prstGeom prst="line">
            <a:avLst/>
          </a:prstGeom>
          <a:noFill/>
          <a:ln w="9525">
            <a:solidFill>
              <a:srgbClr val="FF0000"/>
            </a:solidFill>
            <a:round/>
            <a:headEnd/>
            <a:tailEnd type="triangle" w="med" len="med"/>
          </a:ln>
        </p:spPr>
        <p:txBody>
          <a:bodyPr/>
          <a:lstStyle/>
          <a:p>
            <a:endParaRPr lang="ru-RU"/>
          </a:p>
        </p:txBody>
      </p:sp>
      <p:sp>
        <p:nvSpPr>
          <p:cNvPr id="22539" name="Rectangle 13"/>
          <p:cNvSpPr>
            <a:spLocks noChangeArrowheads="1"/>
          </p:cNvSpPr>
          <p:nvPr/>
        </p:nvSpPr>
        <p:spPr bwMode="auto">
          <a:xfrm>
            <a:off x="395288" y="404813"/>
            <a:ext cx="8280400" cy="1311275"/>
          </a:xfrm>
          <a:prstGeom prst="rect">
            <a:avLst/>
          </a:prstGeom>
          <a:noFill/>
          <a:ln w="9525">
            <a:noFill/>
            <a:miter lim="800000"/>
            <a:headEnd/>
            <a:tailEnd/>
          </a:ln>
        </p:spPr>
        <p:txBody>
          <a:bodyPr anchor="ctr">
            <a:spAutoFit/>
          </a:bodyPr>
          <a:lstStyle/>
          <a:p>
            <a:pPr algn="ctr" eaLnBrk="0" hangingPunct="0">
              <a:tabLst>
                <a:tab pos="457200" algn="l"/>
              </a:tabLst>
            </a:pPr>
            <a:r>
              <a:rPr lang="kk-KZ" sz="2000" b="1" i="1">
                <a:solidFill>
                  <a:srgbClr val="FF0000"/>
                </a:solidFill>
                <a:latin typeface="Times New Roman" pitchFamily="18" charset="0"/>
              </a:rPr>
              <a:t>Провайдер таңдау.</a:t>
            </a:r>
            <a:endParaRPr lang="ru-RU" sz="2000" b="1" i="1">
              <a:latin typeface="Times New Roman" pitchFamily="18" charset="0"/>
            </a:endParaRPr>
          </a:p>
          <a:p>
            <a:pPr algn="ctr" eaLnBrk="0" hangingPunct="0">
              <a:tabLst>
                <a:tab pos="457200" algn="l"/>
              </a:tabLst>
            </a:pPr>
            <a:r>
              <a:rPr lang="kk-KZ" sz="2000" b="1" i="1">
                <a:solidFill>
                  <a:srgbClr val="FF0000"/>
                </a:solidFill>
                <a:latin typeface="Times New Roman" pitchFamily="18" charset="0"/>
              </a:rPr>
              <a:t>Провайдер</a:t>
            </a:r>
            <a:r>
              <a:rPr lang="kk-KZ" sz="2000" b="1" i="1">
                <a:solidFill>
                  <a:srgbClr val="0000FF"/>
                </a:solidFill>
                <a:latin typeface="Times New Roman" pitchFamily="18" charset="0"/>
              </a:rPr>
              <a:t> деп – бұл ұйым  мен жеке тұлғаларға Internet қызметтерін ұсынатын компания. </a:t>
            </a:r>
            <a:endParaRPr lang="ru-RU" sz="2000" b="1" i="1">
              <a:latin typeface="Times New Roman" pitchFamily="18" charset="0"/>
            </a:endParaRPr>
          </a:p>
          <a:p>
            <a:pPr algn="ctr" eaLnBrk="0" hangingPunct="0">
              <a:tabLst>
                <a:tab pos="457200" algn="l"/>
              </a:tabLst>
            </a:pPr>
            <a:r>
              <a:rPr lang="kk-KZ" sz="2000" b="1" i="1">
                <a:solidFill>
                  <a:srgbClr val="0000FF"/>
                </a:solidFill>
                <a:latin typeface="Times New Roman" pitchFamily="18" charset="0"/>
              </a:rPr>
              <a:t>						</a:t>
            </a:r>
          </a:p>
        </p:txBody>
      </p:sp>
      <p:sp>
        <p:nvSpPr>
          <p:cNvPr id="22540" name="Rectangle 14"/>
          <p:cNvSpPr>
            <a:spLocks noChangeArrowheads="1"/>
          </p:cNvSpPr>
          <p:nvPr/>
        </p:nvSpPr>
        <p:spPr bwMode="auto">
          <a:xfrm>
            <a:off x="250825" y="2060575"/>
            <a:ext cx="8893175" cy="1739900"/>
          </a:xfrm>
          <a:prstGeom prst="rect">
            <a:avLst/>
          </a:prstGeom>
          <a:noFill/>
          <a:ln w="9525">
            <a:noFill/>
            <a:miter lim="800000"/>
            <a:headEnd/>
            <a:tailEnd/>
          </a:ln>
        </p:spPr>
        <p:txBody>
          <a:bodyPr anchor="ctr">
            <a:spAutoFit/>
          </a:bodyPr>
          <a:lstStyle/>
          <a:p>
            <a:pPr eaLnBrk="0" hangingPunct="0"/>
            <a:r>
              <a:rPr lang="ru-RU" sz="1600" b="1"/>
              <a:t/>
            </a:r>
            <a:br>
              <a:rPr lang="ru-RU" sz="1600" b="1"/>
            </a:br>
            <a:endParaRPr lang="ru-RU" sz="1600" b="1"/>
          </a:p>
          <a:p>
            <a:pPr eaLnBrk="0" hangingPunct="0"/>
            <a:r>
              <a:rPr lang="kk-KZ" sz="2000" b="1" i="1">
                <a:solidFill>
                  <a:srgbClr val="0000FF"/>
                </a:solidFill>
                <a:latin typeface="Times New Roman" pitchFamily="18" charset="0"/>
              </a:rPr>
              <a:t>Nurs</a:t>
            </a:r>
            <a:r>
              <a:rPr lang="en-US" sz="2000" b="1" i="1">
                <a:solidFill>
                  <a:srgbClr val="0000FF"/>
                </a:solidFill>
                <a:latin typeface="Times New Roman" pitchFamily="18" charset="0"/>
              </a:rPr>
              <a:t>at</a:t>
            </a:r>
            <a:r>
              <a:rPr lang="kk-KZ" sz="2000" b="1" i="1">
                <a:solidFill>
                  <a:srgbClr val="0000FF"/>
                </a:solidFill>
                <a:latin typeface="Times New Roman" pitchFamily="18" charset="0"/>
              </a:rPr>
              <a:t>	</a:t>
            </a:r>
            <a:r>
              <a:rPr lang="en-US" sz="2000" b="1" i="1">
                <a:solidFill>
                  <a:srgbClr val="0000FF"/>
                </a:solidFill>
                <a:latin typeface="Times New Roman" pitchFamily="18" charset="0"/>
              </a:rPr>
              <a:t>   </a:t>
            </a:r>
            <a:r>
              <a:rPr lang="kk-KZ" sz="2000" b="1" i="1">
                <a:solidFill>
                  <a:srgbClr val="0000FF"/>
                </a:solidFill>
                <a:latin typeface="Times New Roman" pitchFamily="18" charset="0"/>
              </a:rPr>
              <a:t>Para sang	S</a:t>
            </a:r>
            <a:r>
              <a:rPr lang="en-US" sz="2000" b="1" i="1">
                <a:solidFill>
                  <a:srgbClr val="0000FF"/>
                </a:solidFill>
                <a:latin typeface="Times New Roman" pitchFamily="18" charset="0"/>
              </a:rPr>
              <a:t>&amp;</a:t>
            </a:r>
            <a:r>
              <a:rPr lang="kk-KZ" sz="2000" b="1" i="1">
                <a:solidFill>
                  <a:srgbClr val="0000FF"/>
                </a:solidFill>
                <a:latin typeface="Times New Roman" pitchFamily="18" charset="0"/>
              </a:rPr>
              <a:t>C Communications 	Қазахтелеком	Астел Арна </a:t>
            </a:r>
          </a:p>
          <a:p>
            <a:pPr eaLnBrk="0" hangingPunct="0"/>
            <a:r>
              <a:rPr lang="kk-KZ" sz="2000" b="1" i="1">
                <a:solidFill>
                  <a:srgbClr val="0000FF"/>
                </a:solidFill>
                <a:latin typeface="Times New Roman" pitchFamily="18" charset="0"/>
              </a:rPr>
              <a:t>                                                                                                                        Спринт</a:t>
            </a:r>
            <a:endParaRPr lang="ru-RU" sz="2000" b="1" i="1">
              <a:latin typeface="Times New Roman" pitchFamily="18" charset="0"/>
            </a:endParaRPr>
          </a:p>
          <a:p>
            <a:pPr eaLnBrk="0" hangingPunct="0"/>
            <a:endParaRPr lang="en-US" sz="2000" b="1" i="1">
              <a:solidFill>
                <a:srgbClr val="0000FF"/>
              </a:solidFill>
              <a:latin typeface="Times New Roman" pitchFamily="18" charset="0"/>
            </a:endParaRPr>
          </a:p>
          <a:p>
            <a:pPr eaLnBrk="0" hangingPunct="0"/>
            <a:endParaRPr lang="ru-RU" sz="1600" b="1"/>
          </a:p>
        </p:txBody>
      </p:sp>
      <p:sp>
        <p:nvSpPr>
          <p:cNvPr id="22541" name="Rectangle 15"/>
          <p:cNvSpPr>
            <a:spLocks noChangeArrowheads="1"/>
          </p:cNvSpPr>
          <p:nvPr/>
        </p:nvSpPr>
        <p:spPr bwMode="auto">
          <a:xfrm>
            <a:off x="2728913" y="3652838"/>
            <a:ext cx="3498850" cy="822325"/>
          </a:xfrm>
          <a:prstGeom prst="rect">
            <a:avLst/>
          </a:prstGeom>
          <a:noFill/>
          <a:ln w="9525">
            <a:noFill/>
            <a:miter lim="800000"/>
            <a:headEnd/>
            <a:tailEnd/>
          </a:ln>
        </p:spPr>
        <p:txBody>
          <a:bodyPr anchor="ctr">
            <a:spAutoFit/>
          </a:bodyPr>
          <a:lstStyle/>
          <a:p>
            <a:pPr indent="220663" algn="ctr" eaLnBrk="0" hangingPunct="0"/>
            <a:r>
              <a:rPr lang="en-US" sz="2400" b="1" i="1">
                <a:solidFill>
                  <a:srgbClr val="FF0000"/>
                </a:solidFill>
                <a:latin typeface="Times New Roman" pitchFamily="18" charset="0"/>
              </a:rPr>
              <a:t>Mega line</a:t>
            </a:r>
            <a:r>
              <a:rPr lang="kk-KZ" sz="2400" b="1" i="1">
                <a:solidFill>
                  <a:srgbClr val="FF0000"/>
                </a:solidFill>
                <a:latin typeface="Times New Roman" pitchFamily="18" charset="0"/>
              </a:rPr>
              <a:t> түрлері</a:t>
            </a:r>
            <a:endParaRPr lang="ru-RU" sz="2400" b="1" i="1">
              <a:solidFill>
                <a:srgbClr val="FF0000"/>
              </a:solidFill>
              <a:latin typeface="Times New Roman" pitchFamily="18" charset="0"/>
            </a:endParaRPr>
          </a:p>
          <a:p>
            <a:pPr indent="220663" algn="ctr" eaLnBrk="0" hangingPunct="0"/>
            <a:endParaRPr lang="ru-RU" sz="2400" b="1" i="1">
              <a:solidFill>
                <a:srgbClr val="FF0000"/>
              </a:solidFill>
              <a:latin typeface="Times New Roman" pitchFamily="18" charset="0"/>
            </a:endParaRPr>
          </a:p>
        </p:txBody>
      </p:sp>
      <p:sp>
        <p:nvSpPr>
          <p:cNvPr id="22542" name="Rectangle 16"/>
          <p:cNvSpPr>
            <a:spLocks noChangeArrowheads="1"/>
          </p:cNvSpPr>
          <p:nvPr/>
        </p:nvSpPr>
        <p:spPr bwMode="auto">
          <a:xfrm>
            <a:off x="323850" y="5656689"/>
            <a:ext cx="8478838" cy="830997"/>
          </a:xfrm>
          <a:prstGeom prst="rect">
            <a:avLst/>
          </a:prstGeom>
          <a:noFill/>
          <a:ln w="9525">
            <a:noFill/>
            <a:miter lim="800000"/>
            <a:headEnd/>
            <a:tailEnd/>
          </a:ln>
        </p:spPr>
        <p:txBody>
          <a:bodyPr anchor="ctr">
            <a:spAutoFit/>
          </a:bodyPr>
          <a:lstStyle/>
          <a:p>
            <a:pPr indent="220663" eaLnBrk="0" hangingPunct="0"/>
            <a:r>
              <a:rPr lang="kk-KZ" sz="2400" b="1" dirty="0">
                <a:solidFill>
                  <a:srgbClr val="0000FF"/>
                </a:solidFill>
                <a:latin typeface="Times New Roman" pitchFamily="18" charset="0"/>
              </a:rPr>
              <a:t>Turbo 		</a:t>
            </a:r>
            <a:r>
              <a:rPr lang="en-US" sz="2400" b="1" dirty="0" smtClean="0">
                <a:solidFill>
                  <a:srgbClr val="0000FF"/>
                </a:solidFill>
                <a:latin typeface="Times New Roman" pitchFamily="18" charset="0"/>
              </a:rPr>
              <a:t>Hit</a:t>
            </a:r>
            <a:r>
              <a:rPr lang="kk-KZ" sz="2400" b="1" dirty="0">
                <a:solidFill>
                  <a:srgbClr val="0000FF"/>
                </a:solidFill>
                <a:latin typeface="Times New Roman" pitchFamily="18" charset="0"/>
              </a:rPr>
              <a:t>		</a:t>
            </a:r>
            <a:r>
              <a:rPr lang="en-US" sz="2400" b="1" dirty="0">
                <a:solidFill>
                  <a:srgbClr val="0000FF"/>
                </a:solidFill>
                <a:latin typeface="Times New Roman" pitchFamily="18" charset="0"/>
              </a:rPr>
              <a:t>Start</a:t>
            </a:r>
            <a:r>
              <a:rPr lang="kk-KZ" sz="2400" b="1" dirty="0">
                <a:solidFill>
                  <a:srgbClr val="0000FF"/>
                </a:solidFill>
                <a:latin typeface="Times New Roman" pitchFamily="18" charset="0"/>
              </a:rPr>
              <a:t>		</a:t>
            </a:r>
            <a:r>
              <a:rPr lang="en-US" sz="2400" b="1" dirty="0" err="1" smtClean="0">
                <a:solidFill>
                  <a:srgbClr val="0000FF"/>
                </a:solidFill>
                <a:latin typeface="Times New Roman" pitchFamily="18" charset="0"/>
              </a:rPr>
              <a:t>optoma</a:t>
            </a:r>
            <a:endParaRPr lang="ru-RU" sz="2400" b="1" dirty="0">
              <a:latin typeface="Times New Roman" pitchFamily="18" charset="0"/>
            </a:endParaRPr>
          </a:p>
          <a:p>
            <a:pPr indent="220663" eaLnBrk="0" hangingPunct="0"/>
            <a:endParaRPr lang="ru-RU" sz="2400" b="1" dirty="0">
              <a:latin typeface="Times New Roman" pitchFamily="18" charset="0"/>
            </a:endParaRPr>
          </a:p>
        </p:txBody>
      </p:sp>
      <p:sp>
        <p:nvSpPr>
          <p:cNvPr id="22543" name="Rectangle 17"/>
          <p:cNvSpPr>
            <a:spLocks noChangeArrowheads="1"/>
          </p:cNvSpPr>
          <p:nvPr/>
        </p:nvSpPr>
        <p:spPr bwMode="auto">
          <a:xfrm>
            <a:off x="119999" y="3068638"/>
            <a:ext cx="8145178" cy="1323439"/>
          </a:xfrm>
          <a:prstGeom prst="rect">
            <a:avLst/>
          </a:prstGeom>
          <a:noFill/>
          <a:ln w="9525">
            <a:noFill/>
            <a:miter lim="800000"/>
            <a:headEnd/>
            <a:tailEnd/>
          </a:ln>
        </p:spPr>
        <p:txBody>
          <a:bodyPr wrap="none">
            <a:spAutoFit/>
          </a:bodyPr>
          <a:lstStyle/>
          <a:p>
            <a:pPr algn="ctr" eaLnBrk="0" hangingPunct="0"/>
            <a:r>
              <a:rPr lang="kk-KZ" sz="2000" b="1" i="1" dirty="0">
                <a:solidFill>
                  <a:srgbClr val="0000FF"/>
                </a:solidFill>
                <a:latin typeface="Times New Roman" pitchFamily="18" charset="0"/>
              </a:rPr>
              <a:t>Қазахтелеком ұсынған тариф – Mega line. </a:t>
            </a:r>
          </a:p>
          <a:p>
            <a:pPr algn="ctr" eaLnBrk="0" hangingPunct="0"/>
            <a:r>
              <a:rPr lang="kk-KZ" sz="2000" b="1" i="1" dirty="0">
                <a:solidFill>
                  <a:srgbClr val="0000FF"/>
                </a:solidFill>
                <a:latin typeface="Times New Roman" pitchFamily="18" charset="0"/>
              </a:rPr>
              <a:t>2006 жылдан бастап қолданылады. Жылдамдығы: 128 – </a:t>
            </a:r>
            <a:r>
              <a:rPr lang="en-US" sz="2000" b="1" i="1" dirty="0" smtClean="0">
                <a:solidFill>
                  <a:srgbClr val="0000FF"/>
                </a:solidFill>
                <a:latin typeface="Times New Roman" pitchFamily="18" charset="0"/>
              </a:rPr>
              <a:t>8000</a:t>
            </a:r>
            <a:r>
              <a:rPr lang="kk-KZ" sz="2000" b="1" i="1" dirty="0" smtClean="0">
                <a:solidFill>
                  <a:srgbClr val="0000FF"/>
                </a:solidFill>
                <a:latin typeface="Times New Roman" pitchFamily="18" charset="0"/>
              </a:rPr>
              <a:t> </a:t>
            </a:r>
            <a:r>
              <a:rPr lang="kk-KZ" sz="2000" b="1" i="1" dirty="0">
                <a:solidFill>
                  <a:srgbClr val="0000FF"/>
                </a:solidFill>
                <a:latin typeface="Times New Roman" pitchFamily="18" charset="0"/>
              </a:rPr>
              <a:t>Кбит/с.</a:t>
            </a:r>
          </a:p>
          <a:p>
            <a:pPr algn="ctr" eaLnBrk="0" hangingPunct="0"/>
            <a:endParaRPr lang="kk-KZ" sz="2000" b="1" i="1" dirty="0">
              <a:solidFill>
                <a:srgbClr val="0000FF"/>
              </a:solidFill>
              <a:latin typeface="Times New Roman" pitchFamily="18" charset="0"/>
            </a:endParaRPr>
          </a:p>
          <a:p>
            <a:pPr algn="ctr" eaLnBrk="0" hangingPunct="0"/>
            <a:endParaRPr lang="ru-RU" sz="2000" b="1" i="1" dirty="0">
              <a:solidFill>
                <a:srgbClr val="0000FF"/>
              </a:solidFill>
              <a:latin typeface="Times New Roman" pitchFamily="18" charset="0"/>
            </a:endParaRPr>
          </a:p>
        </p:txBody>
      </p:sp>
      <p:sp>
        <p:nvSpPr>
          <p:cNvPr id="22544" name="Rectangle 18"/>
          <p:cNvSpPr>
            <a:spLocks noChangeArrowheads="1"/>
          </p:cNvSpPr>
          <p:nvPr/>
        </p:nvSpPr>
        <p:spPr bwMode="auto">
          <a:xfrm>
            <a:off x="2195513" y="1412875"/>
            <a:ext cx="4572000" cy="1004888"/>
          </a:xfrm>
          <a:prstGeom prst="rect">
            <a:avLst/>
          </a:prstGeom>
          <a:noFill/>
          <a:ln w="9525">
            <a:noFill/>
            <a:miter lim="800000"/>
            <a:headEnd/>
            <a:tailEnd/>
          </a:ln>
        </p:spPr>
        <p:txBody>
          <a:bodyPr>
            <a:spAutoFit/>
          </a:bodyPr>
          <a:lstStyle/>
          <a:p>
            <a:pPr algn="ctr" eaLnBrk="0" hangingPunct="0">
              <a:spcBef>
                <a:spcPct val="50000"/>
              </a:spcBef>
            </a:pPr>
            <a:r>
              <a:rPr lang="kk-KZ" sz="2400" b="1" i="1">
                <a:solidFill>
                  <a:srgbClr val="FF0000"/>
                </a:solidFill>
                <a:latin typeface="Times New Roman" pitchFamily="18" charset="0"/>
              </a:rPr>
              <a:t>Провайдерлер</a:t>
            </a:r>
            <a:endParaRPr lang="ru-RU" sz="2400" b="1" i="1">
              <a:solidFill>
                <a:srgbClr val="FF0000"/>
              </a:solidFill>
              <a:latin typeface="Times New Roman" pitchFamily="18" charset="0"/>
            </a:endParaRPr>
          </a:p>
          <a:p>
            <a:pPr algn="ctr" eaLnBrk="0" hangingPunct="0">
              <a:spcBef>
                <a:spcPct val="50000"/>
              </a:spcBef>
            </a:pPr>
            <a:endParaRPr lang="ru-RU" sz="2400" b="1" i="1">
              <a:solidFill>
                <a:srgbClr val="FF0000"/>
              </a:solidFill>
              <a:latin typeface="Times New Roman" pitchFamily="18" charset="0"/>
            </a:endParaRPr>
          </a:p>
        </p:txBody>
      </p:sp>
      <p:sp>
        <p:nvSpPr>
          <p:cNvPr id="22545" name="AutoShape 20">
            <a:hlinkClick r:id="rId2"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
        <p:nvSpPr>
          <p:cNvPr id="22546" name="AutoShape 21">
            <a:hlinkClick r:id="rId3" action="ppaction://hlinksldjump"/>
          </p:cNvPr>
          <p:cNvSpPr>
            <a:spLocks noChangeArrowheads="1"/>
          </p:cNvSpPr>
          <p:nvPr/>
        </p:nvSpPr>
        <p:spPr bwMode="auto">
          <a:xfrm>
            <a:off x="7164388" y="6308725"/>
            <a:ext cx="1511300" cy="217488"/>
          </a:xfrm>
          <a:prstGeom prst="rightArrow">
            <a:avLst>
              <a:gd name="adj1" fmla="val 50000"/>
              <a:gd name="adj2" fmla="val 173722"/>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539750" y="260350"/>
            <a:ext cx="8229600" cy="5256213"/>
          </a:xfrm>
        </p:spPr>
        <p:txBody>
          <a:bodyPr/>
          <a:lstStyle/>
          <a:p>
            <a:pPr>
              <a:buFontTx/>
              <a:buNone/>
            </a:pPr>
            <a:r>
              <a:rPr lang="kk-KZ" sz="2400" b="1" i="1" smtClean="0">
                <a:latin typeface="Times New Roman" pitchFamily="18" charset="0"/>
              </a:rPr>
              <a:t>	Интернет желісіне қосылу үшін модемнің арнайы бағдарламасын компьютерге қондырып компьютер мен модемді өзара қосу қажет.Сол кезде экранда </a:t>
            </a:r>
          </a:p>
          <a:p>
            <a:pPr>
              <a:buFontTx/>
              <a:buNone/>
            </a:pPr>
            <a:r>
              <a:rPr lang="kk-KZ" sz="2400" b="1" i="1" smtClean="0">
                <a:latin typeface="Times New Roman" pitchFamily="18" charset="0"/>
              </a:rPr>
              <a:t>	таңбашасы пайда болады. Оны шертіп, </a:t>
            </a:r>
          </a:p>
          <a:p>
            <a:pPr>
              <a:buFontTx/>
              <a:buNone/>
            </a:pPr>
            <a:r>
              <a:rPr lang="kk-KZ" sz="2400" b="1" i="1" smtClean="0">
                <a:latin typeface="Times New Roman" pitchFamily="18" charset="0"/>
              </a:rPr>
              <a:t>	келесі командаларды орындаймыз. Тапсырмалар панелінде </a:t>
            </a:r>
          </a:p>
          <a:p>
            <a:pPr>
              <a:buFontTx/>
              <a:buNone/>
            </a:pPr>
            <a:endParaRPr lang="kk-KZ" sz="2400" b="1" i="1" smtClean="0">
              <a:latin typeface="Times New Roman" pitchFamily="18" charset="0"/>
            </a:endParaRPr>
          </a:p>
          <a:p>
            <a:pPr>
              <a:buFontTx/>
              <a:buNone/>
            </a:pPr>
            <a:endParaRPr lang="kk-KZ" sz="2400" b="1" i="1" smtClean="0">
              <a:latin typeface="Times New Roman" pitchFamily="18" charset="0"/>
            </a:endParaRPr>
          </a:p>
          <a:p>
            <a:pPr>
              <a:buFontTx/>
              <a:buNone/>
            </a:pPr>
            <a:r>
              <a:rPr lang="kk-KZ" sz="2400" b="1" i="1" smtClean="0">
                <a:latin typeface="Times New Roman" pitchFamily="18" charset="0"/>
              </a:rPr>
              <a:t>	хабарлама пайда болады, сіз интернет желісіне қосылдыңыз.</a:t>
            </a:r>
            <a:endParaRPr lang="ru-RU" smtClean="0"/>
          </a:p>
        </p:txBody>
      </p:sp>
      <p:pic>
        <p:nvPicPr>
          <p:cNvPr id="23555" name="Picture 4"/>
          <p:cNvPicPr>
            <a:picLocks noChangeAspect="1" noChangeArrowheads="1"/>
          </p:cNvPicPr>
          <p:nvPr/>
        </p:nvPicPr>
        <p:blipFill>
          <a:blip r:embed="rId2" cstate="print"/>
          <a:srcRect/>
          <a:stretch>
            <a:fillRect/>
          </a:stretch>
        </p:blipFill>
        <p:spPr bwMode="auto">
          <a:xfrm>
            <a:off x="7092950" y="1196975"/>
            <a:ext cx="1511300" cy="719138"/>
          </a:xfrm>
          <a:prstGeom prst="rect">
            <a:avLst/>
          </a:prstGeom>
          <a:noFill/>
          <a:ln w="9525">
            <a:noFill/>
            <a:miter lim="800000"/>
            <a:headEnd/>
            <a:tailEnd/>
          </a:ln>
        </p:spPr>
      </p:pic>
      <p:pic>
        <p:nvPicPr>
          <p:cNvPr id="23556" name="Picture 5"/>
          <p:cNvPicPr>
            <a:picLocks noChangeAspect="1" noChangeArrowheads="1"/>
          </p:cNvPicPr>
          <p:nvPr/>
        </p:nvPicPr>
        <p:blipFill>
          <a:blip r:embed="rId3" cstate="print"/>
          <a:srcRect/>
          <a:stretch>
            <a:fillRect/>
          </a:stretch>
        </p:blipFill>
        <p:spPr bwMode="auto">
          <a:xfrm>
            <a:off x="2484438" y="2349500"/>
            <a:ext cx="4968875" cy="1008063"/>
          </a:xfrm>
          <a:prstGeom prst="rect">
            <a:avLst/>
          </a:prstGeom>
          <a:noFill/>
          <a:ln w="9525">
            <a:noFill/>
            <a:miter lim="800000"/>
            <a:headEnd/>
            <a:tailEnd/>
          </a:ln>
        </p:spPr>
      </p:pic>
      <p:sp>
        <p:nvSpPr>
          <p:cNvPr id="23557" name="AutoShape 6">
            <a:hlinkClick r:id="rId4"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Содержимое 2"/>
          <p:cNvSpPr>
            <a:spLocks noGrp="1"/>
          </p:cNvSpPr>
          <p:nvPr>
            <p:ph idx="1"/>
          </p:nvPr>
        </p:nvSpPr>
        <p:spPr>
          <a:xfrm>
            <a:off x="500063" y="785813"/>
            <a:ext cx="8229600" cy="5286375"/>
          </a:xfrm>
        </p:spPr>
        <p:txBody>
          <a:bodyPr/>
          <a:lstStyle/>
          <a:p>
            <a:pPr>
              <a:buFontTx/>
              <a:buNone/>
            </a:pPr>
            <a:r>
              <a:rPr lang="sr-Cyrl-CS" b="1" smtClean="0">
                <a:solidFill>
                  <a:srgbClr val="FF0000"/>
                </a:solidFill>
                <a:latin typeface="Times New Roman" pitchFamily="18" charset="0"/>
                <a:cs typeface="Times New Roman" pitchFamily="18" charset="0"/>
              </a:rPr>
              <a:t>Оқушылар білуі тиіс:</a:t>
            </a:r>
            <a:endParaRPr lang="ru-RU" smtClean="0">
              <a:solidFill>
                <a:srgbClr val="FF0000"/>
              </a:solidFill>
              <a:latin typeface="Times New Roman" pitchFamily="18" charset="0"/>
              <a:cs typeface="Times New Roman" pitchFamily="18" charset="0"/>
            </a:endParaRPr>
          </a:p>
          <a:p>
            <a:pPr>
              <a:buFontTx/>
              <a:buNone/>
            </a:pPr>
            <a:r>
              <a:rPr lang="sr-Cyrl-CS" sz="1800" b="1" smtClean="0">
                <a:latin typeface="Times New Roman" pitchFamily="18" charset="0"/>
                <a:cs typeface="Times New Roman" pitchFamily="18" charset="0"/>
              </a:rPr>
              <a:t>	ДК жұмыс жүргізу кезіндегі басты ережелер мен техника қауіпсіздік ережелері.</a:t>
            </a:r>
            <a:endParaRPr lang="ru-RU" sz="1800" smtClean="0">
              <a:latin typeface="Times New Roman" pitchFamily="18" charset="0"/>
              <a:cs typeface="Times New Roman" pitchFamily="18" charset="0"/>
            </a:endParaRPr>
          </a:p>
          <a:p>
            <a:pPr>
              <a:buFontTx/>
              <a:buNone/>
            </a:pPr>
            <a:r>
              <a:rPr lang="kk-KZ" sz="1800" b="1" smtClean="0">
                <a:latin typeface="Times New Roman" pitchFamily="18" charset="0"/>
                <a:cs typeface="Times New Roman" pitchFamily="18" charset="0"/>
              </a:rPr>
              <a:t>	Компьютерлік желілердің құрылымын </a:t>
            </a:r>
          </a:p>
          <a:p>
            <a:pPr>
              <a:buFontTx/>
              <a:buNone/>
            </a:pPr>
            <a:r>
              <a:rPr lang="sr-Cyrl-CS" sz="1800" b="1" smtClean="0">
                <a:latin typeface="Times New Roman" pitchFamily="18" charset="0"/>
                <a:cs typeface="Times New Roman" pitchFamily="18" charset="0"/>
              </a:rPr>
              <a:t>	Интернет жүйесінің негізгі заңдылықтары.</a:t>
            </a:r>
            <a:endParaRPr lang="ru-RU" sz="1800" smtClean="0">
              <a:latin typeface="Times New Roman" pitchFamily="18" charset="0"/>
              <a:cs typeface="Times New Roman" pitchFamily="18" charset="0"/>
            </a:endParaRPr>
          </a:p>
          <a:p>
            <a:pPr>
              <a:buFontTx/>
              <a:buNone/>
            </a:pPr>
            <a:r>
              <a:rPr lang="sr-Cyrl-CS" sz="1800" b="1" smtClean="0">
                <a:latin typeface="Times New Roman" pitchFamily="18" charset="0"/>
                <a:cs typeface="Times New Roman" pitchFamily="18" charset="0"/>
              </a:rPr>
              <a:t>	Ин</a:t>
            </a:r>
            <a:r>
              <a:rPr lang="kk-KZ" sz="1800" b="1" smtClean="0">
                <a:latin typeface="Times New Roman" pitchFamily="18" charset="0"/>
                <a:cs typeface="Times New Roman" pitchFamily="18" charset="0"/>
              </a:rPr>
              <a:t>т</a:t>
            </a:r>
            <a:r>
              <a:rPr lang="sr-Cyrl-CS" sz="1800" b="1" smtClean="0">
                <a:latin typeface="Times New Roman" pitchFamily="18" charset="0"/>
                <a:cs typeface="Times New Roman" pitchFamily="18" charset="0"/>
              </a:rPr>
              <a:t>ернет жүйесінің   мәліметтері мен компьютерлік жұмыс түрлері.</a:t>
            </a:r>
            <a:endParaRPr lang="ru-RU" sz="1800" smtClean="0">
              <a:latin typeface="Times New Roman" pitchFamily="18" charset="0"/>
              <a:cs typeface="Times New Roman" pitchFamily="18" charset="0"/>
            </a:endParaRPr>
          </a:p>
          <a:p>
            <a:pPr>
              <a:buFontTx/>
              <a:buNone/>
            </a:pPr>
            <a:r>
              <a:rPr lang="sr-Cyrl-CS" sz="1800" b="1" smtClean="0">
                <a:latin typeface="Times New Roman" pitchFamily="18" charset="0"/>
                <a:cs typeface="Times New Roman" pitchFamily="18" charset="0"/>
              </a:rPr>
              <a:t>	Ақпаратты алу  жылдамдығының  өлшем бірлігі.</a:t>
            </a:r>
            <a:endParaRPr lang="ru-RU" sz="1800" smtClean="0">
              <a:latin typeface="Times New Roman" pitchFamily="18" charset="0"/>
              <a:cs typeface="Times New Roman" pitchFamily="18" charset="0"/>
            </a:endParaRPr>
          </a:p>
          <a:p>
            <a:pPr>
              <a:buFontTx/>
              <a:buNone/>
            </a:pPr>
            <a:r>
              <a:rPr lang="sr-Cyrl-CS" sz="1800" b="1" smtClean="0">
                <a:latin typeface="Times New Roman" pitchFamily="18" charset="0"/>
                <a:cs typeface="Times New Roman" pitchFamily="18" charset="0"/>
              </a:rPr>
              <a:t>	Ақпарат алу және ауысу хаттамасының түрлері.</a:t>
            </a:r>
            <a:endParaRPr lang="ru-RU" sz="1800" smtClean="0">
              <a:latin typeface="Times New Roman" pitchFamily="18" charset="0"/>
              <a:cs typeface="Times New Roman" pitchFamily="18" charset="0"/>
            </a:endParaRPr>
          </a:p>
          <a:p>
            <a:pPr>
              <a:buFontTx/>
              <a:buNone/>
            </a:pPr>
            <a:r>
              <a:rPr lang="kk-KZ" sz="1800" b="1" smtClean="0">
                <a:latin typeface="Times New Roman" pitchFamily="18" charset="0"/>
                <a:cs typeface="Times New Roman" pitchFamily="18" charset="0"/>
              </a:rPr>
              <a:t>	</a:t>
            </a:r>
            <a:r>
              <a:rPr lang="en-US" sz="1800" b="1" smtClean="0">
                <a:latin typeface="Times New Roman" pitchFamily="18" charset="0"/>
                <a:cs typeface="Times New Roman" pitchFamily="18" charset="0"/>
              </a:rPr>
              <a:t>FTP</a:t>
            </a:r>
            <a:r>
              <a:rPr lang="sr-Cyrl-CS" sz="1800" b="1" smtClean="0">
                <a:latin typeface="Times New Roman" pitchFamily="18" charset="0"/>
                <a:cs typeface="Times New Roman" pitchFamily="18" charset="0"/>
              </a:rPr>
              <a:t>-хаттамасы, </a:t>
            </a:r>
            <a:r>
              <a:rPr lang="en-US" sz="1800" b="1" smtClean="0">
                <a:latin typeface="Times New Roman" pitchFamily="18" charset="0"/>
                <a:cs typeface="Times New Roman" pitchFamily="18" charset="0"/>
              </a:rPr>
              <a:t>FTP</a:t>
            </a:r>
            <a:r>
              <a:rPr lang="sr-Cyrl-CS" sz="1800" b="1" smtClean="0">
                <a:latin typeface="Times New Roman" pitchFamily="18" charset="0"/>
                <a:cs typeface="Times New Roman" pitchFamily="18" charset="0"/>
              </a:rPr>
              <a:t>-бағдарының түрлері және </a:t>
            </a:r>
            <a:r>
              <a:rPr lang="en-US" sz="1800" b="1" smtClean="0">
                <a:latin typeface="Times New Roman" pitchFamily="18" charset="0"/>
                <a:cs typeface="Times New Roman" pitchFamily="18" charset="0"/>
              </a:rPr>
              <a:t>HTTP</a:t>
            </a:r>
            <a:r>
              <a:rPr lang="sr-Cyrl-CS" sz="1800" b="1" smtClean="0">
                <a:latin typeface="Times New Roman" pitchFamily="18" charset="0"/>
                <a:cs typeface="Times New Roman" pitchFamily="18" charset="0"/>
              </a:rPr>
              <a:t>-ден негізгі айырмашылықтары.</a:t>
            </a:r>
            <a:endParaRPr lang="ru-RU" sz="1800" smtClean="0">
              <a:latin typeface="Times New Roman" pitchFamily="18" charset="0"/>
              <a:cs typeface="Times New Roman" pitchFamily="18" charset="0"/>
            </a:endParaRPr>
          </a:p>
          <a:p>
            <a:pPr>
              <a:buFontTx/>
              <a:buNone/>
            </a:pPr>
            <a:r>
              <a:rPr lang="sr-Cyrl-CS" sz="1800" b="1" smtClean="0">
                <a:latin typeface="Times New Roman" pitchFamily="18" charset="0"/>
                <a:cs typeface="Times New Roman" pitchFamily="18" charset="0"/>
              </a:rPr>
              <a:t>	Интернетте мекен-жай орналастыру заңдылығы.</a:t>
            </a:r>
            <a:endParaRPr lang="ru-RU" sz="1800" smtClean="0">
              <a:latin typeface="Times New Roman" pitchFamily="18" charset="0"/>
              <a:cs typeface="Times New Roman" pitchFamily="18" charset="0"/>
            </a:endParaRPr>
          </a:p>
          <a:p>
            <a:pPr>
              <a:buFontTx/>
              <a:buNone/>
            </a:pPr>
            <a:r>
              <a:rPr lang="sr-Cyrl-CS" sz="1800" b="1" smtClean="0">
                <a:latin typeface="Times New Roman" pitchFamily="18" charset="0"/>
                <a:cs typeface="Times New Roman" pitchFamily="18" charset="0"/>
              </a:rPr>
              <a:t>	Браузер түрлері  және құрылымы.</a:t>
            </a:r>
            <a:endParaRPr lang="ru-RU" sz="1800" smtClean="0">
              <a:latin typeface="Times New Roman" pitchFamily="18" charset="0"/>
              <a:cs typeface="Times New Roman" pitchFamily="18" charset="0"/>
            </a:endParaRPr>
          </a:p>
          <a:p>
            <a:pPr>
              <a:buFontTx/>
              <a:buNone/>
            </a:pPr>
            <a:r>
              <a:rPr lang="sr-Cyrl-CS" sz="1800" b="1" smtClean="0">
                <a:latin typeface="Times New Roman" pitchFamily="18" charset="0"/>
                <a:cs typeface="Times New Roman" pitchFamily="18" charset="0"/>
              </a:rPr>
              <a:t>	Интернетке  қосылу жүйесінің тәсілдері.</a:t>
            </a:r>
            <a:endParaRPr lang="ru-RU" sz="1800" smtClean="0">
              <a:latin typeface="Times New Roman" pitchFamily="18" charset="0"/>
              <a:cs typeface="Times New Roman" pitchFamily="18" charset="0"/>
            </a:endParaRPr>
          </a:p>
          <a:p>
            <a:pPr>
              <a:buFontTx/>
              <a:buNone/>
            </a:pPr>
            <a:endParaRPr lang="ru-RU" sz="1600" smtClean="0">
              <a:latin typeface="Times New Roman" pitchFamily="18" charset="0"/>
              <a:cs typeface="Times New Roman" pitchFamily="18" charset="0"/>
            </a:endParaRPr>
          </a:p>
        </p:txBody>
      </p:sp>
      <p:sp>
        <p:nvSpPr>
          <p:cNvPr id="24579" name="AutoShape 6">
            <a:hlinkClick r:id="rId2"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lstStyle/>
          <a:p>
            <a:r>
              <a:rPr lang="kk-KZ" smtClean="0"/>
              <a:t>Әдебиеттер:</a:t>
            </a:r>
            <a:endParaRPr lang="ru-RU" smtClean="0"/>
          </a:p>
        </p:txBody>
      </p:sp>
      <p:sp>
        <p:nvSpPr>
          <p:cNvPr id="25603" name="Содержимое 2"/>
          <p:cNvSpPr>
            <a:spLocks noGrp="1"/>
          </p:cNvSpPr>
          <p:nvPr>
            <p:ph idx="1"/>
          </p:nvPr>
        </p:nvSpPr>
        <p:spPr/>
        <p:txBody>
          <a:bodyPr/>
          <a:lstStyle/>
          <a:p>
            <a:pPr marL="514350" indent="-514350">
              <a:buFontTx/>
              <a:buAutoNum type="arabicPeriod"/>
            </a:pPr>
            <a:r>
              <a:rPr lang="kk-KZ" smtClean="0">
                <a:latin typeface="Times New Roman" pitchFamily="18" charset="0"/>
                <a:cs typeface="Times New Roman" pitchFamily="18" charset="0"/>
              </a:rPr>
              <a:t>Информатика жалпы білім беретін мектептеріне арналған оқулық.  </a:t>
            </a:r>
          </a:p>
          <a:p>
            <a:pPr marL="514350" indent="-514350">
              <a:buFontTx/>
              <a:buNone/>
            </a:pPr>
            <a:r>
              <a:rPr lang="kk-KZ" smtClean="0">
                <a:latin typeface="Times New Roman" pitchFamily="18" charset="0"/>
                <a:cs typeface="Times New Roman" pitchFamily="18" charset="0"/>
              </a:rPr>
              <a:t>	Ермеков. Н. Стифутина Н.</a:t>
            </a:r>
          </a:p>
          <a:p>
            <a:pPr marL="514350" indent="-514350">
              <a:buFontTx/>
              <a:buNone/>
            </a:pPr>
            <a:r>
              <a:rPr lang="kk-KZ" smtClean="0">
                <a:latin typeface="Times New Roman" pitchFamily="18" charset="0"/>
                <a:cs typeface="Times New Roman" pitchFamily="18" charset="0"/>
              </a:rPr>
              <a:t>2. </a:t>
            </a:r>
            <a:r>
              <a:rPr lang="ru-RU" smtClean="0">
                <a:latin typeface="Times New Roman" pitchFamily="18" charset="0"/>
                <a:cs typeface="Times New Roman" pitchFamily="18" charset="0"/>
              </a:rPr>
              <a:t>Информатика оқулық Беркінбаев К.М.,</a:t>
            </a:r>
          </a:p>
          <a:p>
            <a:pPr marL="514350" indent="-514350">
              <a:buFontTx/>
              <a:buAutoNum type="arabicPlain" startAt="3"/>
            </a:pPr>
            <a:r>
              <a:rPr lang="kk-KZ" smtClean="0">
                <a:latin typeface="Times New Roman" pitchFamily="18" charset="0"/>
                <a:cs typeface="Times New Roman" pitchFamily="18" charset="0"/>
              </a:rPr>
              <a:t>Информатикадан 30 сабақ Балапанов </a:t>
            </a:r>
            <a:r>
              <a:rPr lang="ru-RU" smtClean="0">
                <a:latin typeface="Times New Roman" pitchFamily="18" charset="0"/>
                <a:cs typeface="Times New Roman" pitchFamily="18" charset="0"/>
              </a:rPr>
              <a:t>Е.Қ., Бөрібаев Б.Б., Дәулетқұлов А. </a:t>
            </a:r>
            <a:r>
              <a:rPr lang="kk-KZ" smtClean="0">
                <a:latin typeface="Times New Roman" pitchFamily="18" charset="0"/>
                <a:cs typeface="Times New Roman" pitchFamily="18" charset="0"/>
              </a:rPr>
              <a:t>т.б</a:t>
            </a:r>
            <a:endParaRPr lang="ru-RU" smtClean="0">
              <a:latin typeface="Times New Roman" pitchFamily="18" charset="0"/>
              <a:cs typeface="Times New Roman" pitchFamily="18" charset="0"/>
            </a:endParaRPr>
          </a:p>
          <a:p>
            <a:pPr marL="514350" indent="-514350">
              <a:buFontTx/>
              <a:buAutoNum type="arabicPlain" startAt="3"/>
            </a:pPr>
            <a:endParaRPr lang="kk-KZ" smtClean="0">
              <a:latin typeface="Times New Roman" pitchFamily="18" charset="0"/>
              <a:cs typeface="Times New Roman" pitchFamily="18" charset="0"/>
            </a:endParaRPr>
          </a:p>
          <a:p>
            <a:pPr marL="514350" indent="-514350">
              <a:buFontTx/>
              <a:buAutoNum type="arabicPeriod"/>
            </a:pPr>
            <a:endParaRPr lang="ru-RU" smtClean="0">
              <a:latin typeface="Times New Roman" pitchFamily="18" charset="0"/>
              <a:cs typeface="Times New Roman" pitchFamily="18" charset="0"/>
            </a:endParaRPr>
          </a:p>
        </p:txBody>
      </p:sp>
      <p:sp>
        <p:nvSpPr>
          <p:cNvPr id="25604" name="AutoShape 6">
            <a:hlinkClick r:id="rId2"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OVER"/>
          <p:cNvPicPr>
            <a:picLocks noChangeAspect="1" noChangeArrowheads="1"/>
          </p:cNvPicPr>
          <p:nvPr/>
        </p:nvPicPr>
        <p:blipFill>
          <a:blip r:embed="rId2" cstate="print"/>
          <a:srcRect/>
          <a:stretch>
            <a:fillRect/>
          </a:stretch>
        </p:blipFill>
        <p:spPr bwMode="auto">
          <a:xfrm>
            <a:off x="0" y="0"/>
            <a:ext cx="9144000" cy="6851650"/>
          </a:xfrm>
          <a:prstGeom prst="rect">
            <a:avLst/>
          </a:prstGeom>
          <a:noFill/>
          <a:ln w="9525">
            <a:solidFill>
              <a:srgbClr val="000000"/>
            </a:solidFill>
            <a:prstDash val="lgDash"/>
            <a:miter lim="800000"/>
            <a:headEnd/>
            <a:tailEnd/>
          </a:ln>
        </p:spPr>
      </p:pic>
      <p:pic>
        <p:nvPicPr>
          <p:cNvPr id="75779" name="Picture 3" descr="BD06662_"/>
          <p:cNvPicPr>
            <a:picLocks noChangeAspect="1" noChangeArrowheads="1"/>
          </p:cNvPicPr>
          <p:nvPr/>
        </p:nvPicPr>
        <p:blipFill>
          <a:blip r:embed="rId3" cstate="print"/>
          <a:srcRect/>
          <a:stretch>
            <a:fillRect/>
          </a:stretch>
        </p:blipFill>
        <p:spPr bwMode="auto">
          <a:xfrm>
            <a:off x="684213" y="333375"/>
            <a:ext cx="1793875" cy="1587500"/>
          </a:xfrm>
          <a:prstGeom prst="rect">
            <a:avLst/>
          </a:prstGeom>
          <a:noFill/>
          <a:ln w="9525">
            <a:noFill/>
            <a:miter lim="800000"/>
            <a:headEnd/>
            <a:tailEnd/>
          </a:ln>
        </p:spPr>
      </p:pic>
      <p:sp>
        <p:nvSpPr>
          <p:cNvPr id="75780" name="Line 4"/>
          <p:cNvSpPr>
            <a:spLocks noChangeShapeType="1"/>
          </p:cNvSpPr>
          <p:nvPr/>
        </p:nvSpPr>
        <p:spPr bwMode="auto">
          <a:xfrm>
            <a:off x="1835150" y="1700213"/>
            <a:ext cx="0" cy="4465637"/>
          </a:xfrm>
          <a:prstGeom prst="line">
            <a:avLst/>
          </a:prstGeom>
          <a:noFill/>
          <a:ln w="28575">
            <a:solidFill>
              <a:srgbClr val="FFFF00"/>
            </a:solidFill>
            <a:round/>
            <a:headEnd/>
            <a:tailEnd/>
          </a:ln>
        </p:spPr>
        <p:txBody>
          <a:bodyPr/>
          <a:lstStyle/>
          <a:p>
            <a:endParaRPr lang="ru-RU"/>
          </a:p>
        </p:txBody>
      </p:sp>
      <p:sp>
        <p:nvSpPr>
          <p:cNvPr id="75781" name="Line 5"/>
          <p:cNvSpPr>
            <a:spLocks noChangeShapeType="1"/>
          </p:cNvSpPr>
          <p:nvPr/>
        </p:nvSpPr>
        <p:spPr bwMode="auto">
          <a:xfrm>
            <a:off x="1835150" y="4149725"/>
            <a:ext cx="1447800" cy="0"/>
          </a:xfrm>
          <a:prstGeom prst="line">
            <a:avLst/>
          </a:prstGeom>
          <a:noFill/>
          <a:ln w="28575">
            <a:solidFill>
              <a:srgbClr val="FFFF00"/>
            </a:solidFill>
            <a:round/>
            <a:headEnd/>
            <a:tailEnd/>
          </a:ln>
        </p:spPr>
        <p:txBody>
          <a:bodyPr/>
          <a:lstStyle/>
          <a:p>
            <a:endParaRPr lang="ru-RU"/>
          </a:p>
        </p:txBody>
      </p:sp>
      <p:sp>
        <p:nvSpPr>
          <p:cNvPr id="75782" name="AutoShape 6">
            <a:hlinkClick r:id="rId4" action="ppaction://hlinksldjump"/>
          </p:cNvPr>
          <p:cNvSpPr>
            <a:spLocks noChangeArrowheads="1"/>
          </p:cNvSpPr>
          <p:nvPr/>
        </p:nvSpPr>
        <p:spPr bwMode="auto">
          <a:xfrm>
            <a:off x="3059113" y="2565400"/>
            <a:ext cx="3600450" cy="771525"/>
          </a:xfrm>
          <a:prstGeom prst="flowChartAlternateProcess">
            <a:avLst/>
          </a:prstGeom>
          <a:gradFill rotWithShape="0">
            <a:gsLst>
              <a:gs pos="0">
                <a:schemeClr val="accent2"/>
              </a:gs>
              <a:gs pos="50000">
                <a:schemeClr val="bg1"/>
              </a:gs>
              <a:gs pos="100000">
                <a:schemeClr val="accent2"/>
              </a:gs>
            </a:gsLst>
            <a:lin ang="5400000" scaled="1"/>
          </a:gradFill>
          <a:ln w="9525">
            <a:solidFill>
              <a:schemeClr val="tx1"/>
            </a:solidFill>
            <a:miter lim="800000"/>
            <a:headEnd/>
            <a:tailEnd/>
          </a:ln>
          <a:effectLst/>
        </p:spPr>
        <p:txBody>
          <a:bodyPr wrap="none" anchor="ctr"/>
          <a:lstStyle/>
          <a:p>
            <a:pPr algn="ctr">
              <a:defRPr/>
            </a:pPr>
            <a:r>
              <a:rPr lang="kk-KZ" sz="1600" b="1"/>
              <a:t>Корпоративті және аймақтық желi</a:t>
            </a:r>
            <a:endParaRPr lang="ru-RU" sz="1600" b="1"/>
          </a:p>
        </p:txBody>
      </p:sp>
      <p:sp>
        <p:nvSpPr>
          <p:cNvPr id="75783" name="Line 7"/>
          <p:cNvSpPr>
            <a:spLocks noChangeShapeType="1"/>
          </p:cNvSpPr>
          <p:nvPr/>
        </p:nvSpPr>
        <p:spPr bwMode="auto">
          <a:xfrm>
            <a:off x="1835150" y="2997200"/>
            <a:ext cx="1219200" cy="0"/>
          </a:xfrm>
          <a:prstGeom prst="line">
            <a:avLst/>
          </a:prstGeom>
          <a:noFill/>
          <a:ln w="28575">
            <a:solidFill>
              <a:srgbClr val="FFFF00"/>
            </a:solidFill>
            <a:round/>
            <a:headEnd/>
            <a:tailEnd/>
          </a:ln>
        </p:spPr>
        <p:txBody>
          <a:bodyPr/>
          <a:lstStyle/>
          <a:p>
            <a:endParaRPr lang="ru-RU"/>
          </a:p>
        </p:txBody>
      </p:sp>
      <p:sp>
        <p:nvSpPr>
          <p:cNvPr id="75784" name="AutoShape 8">
            <a:hlinkClick r:id="rId5" action="ppaction://hlinksldjump"/>
          </p:cNvPr>
          <p:cNvSpPr>
            <a:spLocks noChangeArrowheads="1"/>
          </p:cNvSpPr>
          <p:nvPr/>
        </p:nvSpPr>
        <p:spPr bwMode="auto">
          <a:xfrm>
            <a:off x="2987675" y="1700213"/>
            <a:ext cx="3657600" cy="649287"/>
          </a:xfrm>
          <a:prstGeom prst="flowChartAlternateProcess">
            <a:avLst/>
          </a:prstGeom>
          <a:gradFill rotWithShape="0">
            <a:gsLst>
              <a:gs pos="0">
                <a:schemeClr val="accent2"/>
              </a:gs>
              <a:gs pos="50000">
                <a:schemeClr val="bg1"/>
              </a:gs>
              <a:gs pos="100000">
                <a:schemeClr val="accent2"/>
              </a:gs>
            </a:gsLst>
            <a:lin ang="5400000" scaled="1"/>
          </a:gradFill>
          <a:ln w="9525">
            <a:solidFill>
              <a:schemeClr val="tx1"/>
            </a:solidFill>
            <a:miter lim="800000"/>
            <a:headEnd/>
            <a:tailEnd/>
          </a:ln>
          <a:effectLst/>
        </p:spPr>
        <p:txBody>
          <a:bodyPr wrap="none" anchor="ctr"/>
          <a:lstStyle/>
          <a:p>
            <a:pPr algn="ctr">
              <a:defRPr/>
            </a:pPr>
            <a:r>
              <a:rPr lang="kk-KZ" sz="1600" b="1"/>
              <a:t>Жергiлiктi  желi</a:t>
            </a:r>
          </a:p>
        </p:txBody>
      </p:sp>
      <p:sp>
        <p:nvSpPr>
          <p:cNvPr id="6153" name="Text Box 9">
            <a:hlinkClick r:id="rId6" action="ppaction://hlinksldjump"/>
          </p:cNvPr>
          <p:cNvSpPr txBox="1">
            <a:spLocks noChangeArrowheads="1"/>
          </p:cNvSpPr>
          <p:nvPr/>
        </p:nvSpPr>
        <p:spPr bwMode="auto">
          <a:xfrm>
            <a:off x="2971800" y="533400"/>
            <a:ext cx="3352800" cy="366713"/>
          </a:xfrm>
          <a:prstGeom prst="rect">
            <a:avLst/>
          </a:prstGeom>
          <a:noFill/>
          <a:ln w="9525">
            <a:noFill/>
            <a:miter lim="800000"/>
            <a:headEnd/>
            <a:tailEnd/>
          </a:ln>
        </p:spPr>
        <p:txBody>
          <a:bodyPr>
            <a:spAutoFit/>
          </a:bodyPr>
          <a:lstStyle/>
          <a:p>
            <a:pPr algn="ctr">
              <a:spcBef>
                <a:spcPct val="50000"/>
              </a:spcBef>
            </a:pPr>
            <a:r>
              <a:rPr lang="kk-KZ" b="1">
                <a:solidFill>
                  <a:srgbClr val="FFFF00"/>
                </a:solidFill>
                <a:latin typeface="Tahoma" pitchFamily="34" charset="0"/>
              </a:rPr>
              <a:t>Компьютерлік желілер</a:t>
            </a:r>
            <a:endParaRPr lang="ru-RU" b="1">
              <a:solidFill>
                <a:srgbClr val="FFFF00"/>
              </a:solidFill>
              <a:latin typeface="Tahoma" pitchFamily="34" charset="0"/>
            </a:endParaRPr>
          </a:p>
        </p:txBody>
      </p:sp>
      <p:sp>
        <p:nvSpPr>
          <p:cNvPr id="75786" name="Line 10"/>
          <p:cNvSpPr>
            <a:spLocks noChangeShapeType="1"/>
          </p:cNvSpPr>
          <p:nvPr/>
        </p:nvSpPr>
        <p:spPr bwMode="auto">
          <a:xfrm>
            <a:off x="1835150" y="2060575"/>
            <a:ext cx="1219200" cy="0"/>
          </a:xfrm>
          <a:prstGeom prst="line">
            <a:avLst/>
          </a:prstGeom>
          <a:noFill/>
          <a:ln w="28575">
            <a:solidFill>
              <a:srgbClr val="FFFF00"/>
            </a:solidFill>
            <a:round/>
            <a:headEnd/>
            <a:tailEnd/>
          </a:ln>
        </p:spPr>
        <p:txBody>
          <a:bodyPr/>
          <a:lstStyle/>
          <a:p>
            <a:endParaRPr lang="ru-RU"/>
          </a:p>
        </p:txBody>
      </p:sp>
      <p:sp>
        <p:nvSpPr>
          <p:cNvPr id="75990" name="AutoShape 214">
            <a:hlinkClick r:id="rId7" action="ppaction://hlinksldjump"/>
          </p:cNvPr>
          <p:cNvSpPr>
            <a:spLocks noChangeArrowheads="1"/>
          </p:cNvSpPr>
          <p:nvPr/>
        </p:nvSpPr>
        <p:spPr bwMode="auto">
          <a:xfrm>
            <a:off x="3203575" y="3716338"/>
            <a:ext cx="3600450" cy="771525"/>
          </a:xfrm>
          <a:prstGeom prst="flowChartAlternateProcess">
            <a:avLst/>
          </a:prstGeom>
          <a:gradFill rotWithShape="0">
            <a:gsLst>
              <a:gs pos="0">
                <a:schemeClr val="accent2"/>
              </a:gs>
              <a:gs pos="50000">
                <a:schemeClr val="bg1"/>
              </a:gs>
              <a:gs pos="100000">
                <a:schemeClr val="accent2"/>
              </a:gs>
            </a:gsLst>
            <a:lin ang="5400000" scaled="1"/>
          </a:gradFill>
          <a:ln w="9525">
            <a:solidFill>
              <a:schemeClr val="tx1"/>
            </a:solidFill>
            <a:miter lim="800000"/>
            <a:headEnd/>
            <a:tailEnd/>
          </a:ln>
          <a:effectLst/>
        </p:spPr>
        <p:txBody>
          <a:bodyPr wrap="none" anchor="ctr"/>
          <a:lstStyle/>
          <a:p>
            <a:pPr algn="ctr">
              <a:defRPr/>
            </a:pPr>
            <a:r>
              <a:rPr lang="kk-KZ" sz="1600" b="1"/>
              <a:t>Телекоммуникациялық желi</a:t>
            </a:r>
            <a:endParaRPr lang="ru-RU" sz="1600" b="1"/>
          </a:p>
        </p:txBody>
      </p:sp>
      <p:sp>
        <p:nvSpPr>
          <p:cNvPr id="75992" name="Line 216"/>
          <p:cNvSpPr>
            <a:spLocks noChangeShapeType="1"/>
          </p:cNvSpPr>
          <p:nvPr/>
        </p:nvSpPr>
        <p:spPr bwMode="auto">
          <a:xfrm>
            <a:off x="1835150" y="5084763"/>
            <a:ext cx="1368425" cy="0"/>
          </a:xfrm>
          <a:prstGeom prst="line">
            <a:avLst/>
          </a:prstGeom>
          <a:noFill/>
          <a:ln w="28575">
            <a:solidFill>
              <a:srgbClr val="FFFF00"/>
            </a:solidFill>
            <a:round/>
            <a:headEnd/>
            <a:tailEnd/>
          </a:ln>
        </p:spPr>
        <p:txBody>
          <a:bodyPr/>
          <a:lstStyle/>
          <a:p>
            <a:endParaRPr lang="ru-RU"/>
          </a:p>
        </p:txBody>
      </p:sp>
      <p:sp>
        <p:nvSpPr>
          <p:cNvPr id="75994" name="AutoShape 218">
            <a:hlinkClick r:id="rId8" action="ppaction://hlinksldjump"/>
          </p:cNvPr>
          <p:cNvSpPr>
            <a:spLocks noChangeArrowheads="1"/>
          </p:cNvSpPr>
          <p:nvPr/>
        </p:nvSpPr>
        <p:spPr bwMode="auto">
          <a:xfrm>
            <a:off x="3203575" y="4724400"/>
            <a:ext cx="3600450" cy="771525"/>
          </a:xfrm>
          <a:prstGeom prst="flowChartAlternateProcess">
            <a:avLst/>
          </a:prstGeom>
          <a:gradFill rotWithShape="0">
            <a:gsLst>
              <a:gs pos="0">
                <a:schemeClr val="accent2"/>
              </a:gs>
              <a:gs pos="50000">
                <a:schemeClr val="bg1"/>
              </a:gs>
              <a:gs pos="100000">
                <a:schemeClr val="accent2"/>
              </a:gs>
            </a:gsLst>
            <a:lin ang="5400000" scaled="1"/>
          </a:gradFill>
          <a:ln w="9525">
            <a:solidFill>
              <a:schemeClr val="tx1"/>
            </a:solidFill>
            <a:miter lim="800000"/>
            <a:headEnd/>
            <a:tailEnd/>
          </a:ln>
          <a:effectLst/>
        </p:spPr>
        <p:txBody>
          <a:bodyPr wrap="none" anchor="ctr"/>
          <a:lstStyle/>
          <a:p>
            <a:pPr algn="ctr">
              <a:defRPr/>
            </a:pPr>
            <a:r>
              <a:rPr lang="kk-KZ" sz="1600" b="1" dirty="0"/>
              <a:t>Интернет  желiсі</a:t>
            </a:r>
            <a:endParaRPr lang="ru-RU" sz="1600" b="1" dirty="0"/>
          </a:p>
        </p:txBody>
      </p:sp>
      <p:sp>
        <p:nvSpPr>
          <p:cNvPr id="75995" name="Line 219"/>
          <p:cNvSpPr>
            <a:spLocks noChangeShapeType="1"/>
          </p:cNvSpPr>
          <p:nvPr/>
        </p:nvSpPr>
        <p:spPr bwMode="auto">
          <a:xfrm flipV="1">
            <a:off x="1908175" y="981075"/>
            <a:ext cx="1368425" cy="647700"/>
          </a:xfrm>
          <a:prstGeom prst="line">
            <a:avLst/>
          </a:prstGeom>
          <a:noFill/>
          <a:ln w="28575">
            <a:solidFill>
              <a:srgbClr val="FFFF00"/>
            </a:solidFill>
            <a:round/>
            <a:headEnd/>
            <a:tailEnd/>
          </a:ln>
        </p:spPr>
        <p:txBody>
          <a:bodyPr/>
          <a:lstStyle/>
          <a:p>
            <a:endParaRPr lang="ru-RU"/>
          </a:p>
        </p:txBody>
      </p:sp>
      <p:sp>
        <p:nvSpPr>
          <p:cNvPr id="75997" name="AutoShape 221">
            <a:hlinkClick r:id="rId9" action="ppaction://hlinksldjump"/>
          </p:cNvPr>
          <p:cNvSpPr>
            <a:spLocks noChangeArrowheads="1"/>
          </p:cNvSpPr>
          <p:nvPr/>
        </p:nvSpPr>
        <p:spPr bwMode="auto">
          <a:xfrm>
            <a:off x="7451725" y="5805488"/>
            <a:ext cx="1223963" cy="771525"/>
          </a:xfrm>
          <a:prstGeom prst="flowChartAlternateProcess">
            <a:avLst/>
          </a:prstGeom>
          <a:gradFill rotWithShape="0">
            <a:gsLst>
              <a:gs pos="0">
                <a:schemeClr val="accent2"/>
              </a:gs>
              <a:gs pos="50000">
                <a:schemeClr val="bg1"/>
              </a:gs>
              <a:gs pos="100000">
                <a:schemeClr val="accent2"/>
              </a:gs>
            </a:gsLst>
            <a:lin ang="5400000" scaled="1"/>
          </a:gradFill>
          <a:ln w="9525">
            <a:solidFill>
              <a:schemeClr val="tx1"/>
            </a:solidFill>
            <a:miter lim="800000"/>
            <a:headEnd/>
            <a:tailEnd/>
          </a:ln>
          <a:effectLst/>
        </p:spPr>
        <p:txBody>
          <a:bodyPr wrap="none" anchor="ctr"/>
          <a:lstStyle/>
          <a:p>
            <a:pPr algn="ctr">
              <a:defRPr/>
            </a:pPr>
            <a:r>
              <a:rPr lang="kk-KZ" sz="1600" b="1"/>
              <a:t>Тарих</a:t>
            </a:r>
            <a:endParaRPr lang="ru-RU" sz="1600" b="1"/>
          </a:p>
        </p:txBody>
      </p:sp>
      <p:sp>
        <p:nvSpPr>
          <p:cNvPr id="75998" name="Line 222"/>
          <p:cNvSpPr>
            <a:spLocks noChangeShapeType="1"/>
          </p:cNvSpPr>
          <p:nvPr/>
        </p:nvSpPr>
        <p:spPr bwMode="auto">
          <a:xfrm>
            <a:off x="1835150" y="6165850"/>
            <a:ext cx="5616575" cy="0"/>
          </a:xfrm>
          <a:prstGeom prst="line">
            <a:avLst/>
          </a:prstGeom>
          <a:noFill/>
          <a:ln w="28575">
            <a:solidFill>
              <a:srgbClr val="FFFF00"/>
            </a:solidFill>
            <a:round/>
            <a:headEnd/>
            <a:tailEnd/>
          </a:ln>
        </p:spPr>
        <p:txBody>
          <a:bodyPr/>
          <a:lstStyle/>
          <a:p>
            <a:endParaRPr lang="ru-RU"/>
          </a:p>
        </p:txBody>
      </p:sp>
      <p:sp>
        <p:nvSpPr>
          <p:cNvPr id="18" name="AutoShape 221">
            <a:hlinkClick r:id="rId10" action="ppaction://hlinksldjump"/>
          </p:cNvPr>
          <p:cNvSpPr>
            <a:spLocks noChangeArrowheads="1"/>
          </p:cNvSpPr>
          <p:nvPr/>
        </p:nvSpPr>
        <p:spPr bwMode="auto">
          <a:xfrm>
            <a:off x="7500938" y="4572000"/>
            <a:ext cx="1223962" cy="771525"/>
          </a:xfrm>
          <a:prstGeom prst="flowChartAlternateProcess">
            <a:avLst/>
          </a:prstGeom>
          <a:gradFill rotWithShape="0">
            <a:gsLst>
              <a:gs pos="0">
                <a:schemeClr val="accent2"/>
              </a:gs>
              <a:gs pos="50000">
                <a:schemeClr val="bg1"/>
              </a:gs>
              <a:gs pos="100000">
                <a:schemeClr val="accent2"/>
              </a:gs>
            </a:gsLst>
            <a:lin ang="5400000" scaled="1"/>
          </a:gradFill>
          <a:ln w="9525">
            <a:solidFill>
              <a:schemeClr val="tx1"/>
            </a:solidFill>
            <a:miter lim="800000"/>
            <a:headEnd/>
            <a:tailEnd/>
          </a:ln>
          <a:effectLst/>
        </p:spPr>
        <p:txBody>
          <a:bodyPr wrap="none" anchor="ctr"/>
          <a:lstStyle/>
          <a:p>
            <a:pPr algn="ctr">
              <a:defRPr/>
            </a:pPr>
            <a:r>
              <a:rPr lang="kk-KZ" sz="1600" b="1" dirty="0"/>
              <a:t>Әдебиет</a:t>
            </a:r>
            <a:endParaRPr lang="ru-RU" sz="1600" b="1" dirty="0"/>
          </a:p>
        </p:txBody>
      </p:sp>
      <p:sp>
        <p:nvSpPr>
          <p:cNvPr id="20" name="Line 216"/>
          <p:cNvSpPr>
            <a:spLocks noChangeShapeType="1"/>
          </p:cNvSpPr>
          <p:nvPr/>
        </p:nvSpPr>
        <p:spPr bwMode="auto">
          <a:xfrm flipV="1">
            <a:off x="7215188" y="5000625"/>
            <a:ext cx="296862" cy="46038"/>
          </a:xfrm>
          <a:prstGeom prst="line">
            <a:avLst/>
          </a:prstGeom>
          <a:noFill/>
          <a:ln w="28575">
            <a:solidFill>
              <a:srgbClr val="FFFF00"/>
            </a:solidFill>
            <a:round/>
            <a:headEnd/>
            <a:tailEnd/>
          </a:ln>
        </p:spPr>
        <p:txBody>
          <a:bodyPr/>
          <a:lstStyle/>
          <a:p>
            <a:endParaRPr lang="ru-RU"/>
          </a:p>
        </p:txBody>
      </p:sp>
      <p:sp>
        <p:nvSpPr>
          <p:cNvPr id="21" name="Line 4"/>
          <p:cNvSpPr>
            <a:spLocks noChangeShapeType="1"/>
          </p:cNvSpPr>
          <p:nvPr/>
        </p:nvSpPr>
        <p:spPr bwMode="auto">
          <a:xfrm>
            <a:off x="7215188" y="5072063"/>
            <a:ext cx="46037" cy="1071562"/>
          </a:xfrm>
          <a:prstGeom prst="line">
            <a:avLst/>
          </a:prstGeom>
          <a:noFill/>
          <a:ln w="28575">
            <a:solidFill>
              <a:srgbClr val="FFFF00"/>
            </a:solidFill>
            <a:round/>
            <a:headEnd/>
            <a:tailEnd/>
          </a:ln>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75779"/>
                                        </p:tgtEl>
                                        <p:attrNameLst>
                                          <p:attrName>style.visibility</p:attrName>
                                        </p:attrNameLst>
                                      </p:cBhvr>
                                      <p:to>
                                        <p:strVal val="visible"/>
                                      </p:to>
                                    </p:set>
                                    <p:anim calcmode="lin" valueType="num">
                                      <p:cBhvr additive="base">
                                        <p:cTn id="7" dur="500" fill="hold"/>
                                        <p:tgtEl>
                                          <p:spTgt spid="75779"/>
                                        </p:tgtEl>
                                        <p:attrNameLst>
                                          <p:attrName>ppt_x</p:attrName>
                                        </p:attrNameLst>
                                      </p:cBhvr>
                                      <p:tavLst>
                                        <p:tav tm="0">
                                          <p:val>
                                            <p:strVal val="#ppt_x"/>
                                          </p:val>
                                        </p:tav>
                                        <p:tav tm="100000">
                                          <p:val>
                                            <p:strVal val="#ppt_x"/>
                                          </p:val>
                                        </p:tav>
                                      </p:tavLst>
                                    </p:anim>
                                    <p:anim calcmode="lin" valueType="num">
                                      <p:cBhvr additive="base">
                                        <p:cTn id="8" dur="500" fill="hold"/>
                                        <p:tgtEl>
                                          <p:spTgt spid="7577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75995"/>
                                        </p:tgtEl>
                                        <p:attrNameLst>
                                          <p:attrName>style.visibility</p:attrName>
                                        </p:attrNameLst>
                                      </p:cBhvr>
                                      <p:to>
                                        <p:strVal val="visible"/>
                                      </p:to>
                                    </p:set>
                                    <p:animEffect transition="in" filter="wipe(right)">
                                      <p:cBhvr>
                                        <p:cTn id="12" dur="500"/>
                                        <p:tgtEl>
                                          <p:spTgt spid="75995"/>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5780"/>
                                        </p:tgtEl>
                                        <p:attrNameLst>
                                          <p:attrName>style.visibility</p:attrName>
                                        </p:attrNameLst>
                                      </p:cBhvr>
                                      <p:to>
                                        <p:strVal val="visible"/>
                                      </p:to>
                                    </p:set>
                                    <p:animEffect transition="in" filter="wipe(up)">
                                      <p:cBhvr>
                                        <p:cTn id="16" dur="500"/>
                                        <p:tgtEl>
                                          <p:spTgt spid="7578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75786"/>
                                        </p:tgtEl>
                                        <p:attrNameLst>
                                          <p:attrName>style.visibility</p:attrName>
                                        </p:attrNameLst>
                                      </p:cBhvr>
                                      <p:to>
                                        <p:strVal val="visible"/>
                                      </p:to>
                                    </p:set>
                                    <p:animEffect transition="in" filter="wipe(left)">
                                      <p:cBhvr>
                                        <p:cTn id="20" dur="500"/>
                                        <p:tgtEl>
                                          <p:spTgt spid="75786"/>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75784"/>
                                        </p:tgtEl>
                                        <p:attrNameLst>
                                          <p:attrName>style.visibility</p:attrName>
                                        </p:attrNameLst>
                                      </p:cBhvr>
                                      <p:to>
                                        <p:strVal val="visible"/>
                                      </p:to>
                                    </p:set>
                                    <p:animEffect transition="in" filter="wipe(left)">
                                      <p:cBhvr>
                                        <p:cTn id="24" dur="500"/>
                                        <p:tgtEl>
                                          <p:spTgt spid="75784"/>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75783"/>
                                        </p:tgtEl>
                                        <p:attrNameLst>
                                          <p:attrName>style.visibility</p:attrName>
                                        </p:attrNameLst>
                                      </p:cBhvr>
                                      <p:to>
                                        <p:strVal val="visible"/>
                                      </p:to>
                                    </p:set>
                                    <p:animEffect transition="in" filter="wipe(left)">
                                      <p:cBhvr>
                                        <p:cTn id="28" dur="500"/>
                                        <p:tgtEl>
                                          <p:spTgt spid="75783"/>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75782"/>
                                        </p:tgtEl>
                                        <p:attrNameLst>
                                          <p:attrName>style.visibility</p:attrName>
                                        </p:attrNameLst>
                                      </p:cBhvr>
                                      <p:to>
                                        <p:strVal val="visible"/>
                                      </p:to>
                                    </p:set>
                                    <p:animEffect transition="in" filter="wipe(left)">
                                      <p:cBhvr>
                                        <p:cTn id="32" dur="500"/>
                                        <p:tgtEl>
                                          <p:spTgt spid="75782"/>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75781"/>
                                        </p:tgtEl>
                                        <p:attrNameLst>
                                          <p:attrName>style.visibility</p:attrName>
                                        </p:attrNameLst>
                                      </p:cBhvr>
                                      <p:to>
                                        <p:strVal val="visible"/>
                                      </p:to>
                                    </p:set>
                                    <p:animEffect transition="in" filter="wipe(left)">
                                      <p:cBhvr>
                                        <p:cTn id="36" dur="500"/>
                                        <p:tgtEl>
                                          <p:spTgt spid="75781"/>
                                        </p:tgtEl>
                                      </p:cBhvr>
                                    </p:animEffect>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75990"/>
                                        </p:tgtEl>
                                        <p:attrNameLst>
                                          <p:attrName>style.visibility</p:attrName>
                                        </p:attrNameLst>
                                      </p:cBhvr>
                                      <p:to>
                                        <p:strVal val="visible"/>
                                      </p:to>
                                    </p:set>
                                    <p:animEffect transition="in" filter="wipe(left)">
                                      <p:cBhvr>
                                        <p:cTn id="40" dur="500"/>
                                        <p:tgtEl>
                                          <p:spTgt spid="75990"/>
                                        </p:tgtEl>
                                      </p:cBhvr>
                                    </p:animEffect>
                                  </p:childTnLst>
                                </p:cTn>
                              </p:par>
                            </p:childTnLst>
                          </p:cTn>
                        </p:par>
                        <p:par>
                          <p:cTn id="41" fill="hold">
                            <p:stCondLst>
                              <p:cond delay="4500"/>
                            </p:stCondLst>
                            <p:childTnLst>
                              <p:par>
                                <p:cTn id="42" presetID="22" presetClass="entr" presetSubtype="8" fill="hold" grpId="0" nodeType="afterEffect">
                                  <p:stCondLst>
                                    <p:cond delay="0"/>
                                  </p:stCondLst>
                                  <p:childTnLst>
                                    <p:set>
                                      <p:cBhvr>
                                        <p:cTn id="43" dur="1" fill="hold">
                                          <p:stCondLst>
                                            <p:cond delay="0"/>
                                          </p:stCondLst>
                                        </p:cTn>
                                        <p:tgtEl>
                                          <p:spTgt spid="75992"/>
                                        </p:tgtEl>
                                        <p:attrNameLst>
                                          <p:attrName>style.visibility</p:attrName>
                                        </p:attrNameLst>
                                      </p:cBhvr>
                                      <p:to>
                                        <p:strVal val="visible"/>
                                      </p:to>
                                    </p:set>
                                    <p:animEffect transition="in" filter="wipe(left)">
                                      <p:cBhvr>
                                        <p:cTn id="44" dur="500"/>
                                        <p:tgtEl>
                                          <p:spTgt spid="75992"/>
                                        </p:tgtEl>
                                      </p:cBhvr>
                                    </p:animEffect>
                                  </p:childTnLst>
                                </p:cTn>
                              </p:par>
                            </p:childTnLst>
                          </p:cTn>
                        </p:par>
                        <p:par>
                          <p:cTn id="45" fill="hold">
                            <p:stCondLst>
                              <p:cond delay="5000"/>
                            </p:stCondLst>
                            <p:childTnLst>
                              <p:par>
                                <p:cTn id="46" presetID="22" presetClass="entr" presetSubtype="8" fill="hold" grpId="0" nodeType="afterEffect">
                                  <p:stCondLst>
                                    <p:cond delay="0"/>
                                  </p:stCondLst>
                                  <p:childTnLst>
                                    <p:set>
                                      <p:cBhvr>
                                        <p:cTn id="47" dur="1" fill="hold">
                                          <p:stCondLst>
                                            <p:cond delay="0"/>
                                          </p:stCondLst>
                                        </p:cTn>
                                        <p:tgtEl>
                                          <p:spTgt spid="75994"/>
                                        </p:tgtEl>
                                        <p:attrNameLst>
                                          <p:attrName>style.visibility</p:attrName>
                                        </p:attrNameLst>
                                      </p:cBhvr>
                                      <p:to>
                                        <p:strVal val="visible"/>
                                      </p:to>
                                    </p:set>
                                    <p:animEffect transition="in" filter="wipe(left)">
                                      <p:cBhvr>
                                        <p:cTn id="48" dur="500"/>
                                        <p:tgtEl>
                                          <p:spTgt spid="75994"/>
                                        </p:tgtEl>
                                      </p:cBhvr>
                                    </p:animEffect>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75998"/>
                                        </p:tgtEl>
                                        <p:attrNameLst>
                                          <p:attrName>style.visibility</p:attrName>
                                        </p:attrNameLst>
                                      </p:cBhvr>
                                      <p:to>
                                        <p:strVal val="visible"/>
                                      </p:to>
                                    </p:set>
                                    <p:animEffect transition="in" filter="wipe(left)">
                                      <p:cBhvr>
                                        <p:cTn id="52" dur="500"/>
                                        <p:tgtEl>
                                          <p:spTgt spid="75998"/>
                                        </p:tgtEl>
                                      </p:cBhvr>
                                    </p:animEffect>
                                  </p:childTnLst>
                                </p:cTn>
                              </p:par>
                            </p:childTnLst>
                          </p:cTn>
                        </p:par>
                        <p:par>
                          <p:cTn id="53" fill="hold">
                            <p:stCondLst>
                              <p:cond delay="6000"/>
                            </p:stCondLst>
                            <p:childTnLst>
                              <p:par>
                                <p:cTn id="54" presetID="22" presetClass="entr" presetSubtype="8" fill="hold" grpId="0" nodeType="afterEffect">
                                  <p:stCondLst>
                                    <p:cond delay="0"/>
                                  </p:stCondLst>
                                  <p:childTnLst>
                                    <p:set>
                                      <p:cBhvr>
                                        <p:cTn id="55" dur="1" fill="hold">
                                          <p:stCondLst>
                                            <p:cond delay="0"/>
                                          </p:stCondLst>
                                        </p:cTn>
                                        <p:tgtEl>
                                          <p:spTgt spid="75997"/>
                                        </p:tgtEl>
                                        <p:attrNameLst>
                                          <p:attrName>style.visibility</p:attrName>
                                        </p:attrNameLst>
                                      </p:cBhvr>
                                      <p:to>
                                        <p:strVal val="visible"/>
                                      </p:to>
                                    </p:set>
                                    <p:animEffect transition="in" filter="wipe(left)">
                                      <p:cBhvr>
                                        <p:cTn id="56" dur="500"/>
                                        <p:tgtEl>
                                          <p:spTgt spid="75997"/>
                                        </p:tgtEl>
                                      </p:cBhvr>
                                    </p:animEffect>
                                  </p:childTnLst>
                                </p:cTn>
                              </p:par>
                            </p:childTnLst>
                          </p:cTn>
                        </p:par>
                        <p:par>
                          <p:cTn id="57" fill="hold">
                            <p:stCondLst>
                              <p:cond delay="6500"/>
                            </p:stCondLst>
                            <p:childTnLst>
                              <p:par>
                                <p:cTn id="58" presetID="22" presetClass="entr" presetSubtype="8"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ipe(left)">
                                      <p:cBhvr>
                                        <p:cTn id="60" dur="500"/>
                                        <p:tgtEl>
                                          <p:spTgt spid="18"/>
                                        </p:tgtEl>
                                      </p:cBhvr>
                                    </p:animEffect>
                                  </p:childTnLst>
                                </p:cTn>
                              </p:par>
                            </p:childTnLst>
                          </p:cTn>
                        </p:par>
                        <p:par>
                          <p:cTn id="61" fill="hold">
                            <p:stCondLst>
                              <p:cond delay="7000"/>
                            </p:stCondLst>
                            <p:childTnLst>
                              <p:par>
                                <p:cTn id="62" presetID="22" presetClass="entr" presetSubtype="2"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right)">
                                      <p:cBhvr>
                                        <p:cTn id="64" dur="500"/>
                                        <p:tgtEl>
                                          <p:spTgt spid="20"/>
                                        </p:tgtEl>
                                      </p:cBhvr>
                                    </p:animEffect>
                                  </p:childTnLst>
                                </p:cTn>
                              </p:par>
                            </p:childTnLst>
                          </p:cTn>
                        </p:par>
                        <p:par>
                          <p:cTn id="65" fill="hold">
                            <p:stCondLst>
                              <p:cond delay="7500"/>
                            </p:stCondLst>
                            <p:childTnLst>
                              <p:par>
                                <p:cTn id="66" presetID="22" presetClass="entr" presetSubtype="1" fill="hold" grpId="0"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up)">
                                      <p:cBhvr>
                                        <p:cTn id="6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animBg="1"/>
      <p:bldP spid="75782" grpId="0" animBg="1" autoUpdateAnimBg="0"/>
      <p:bldP spid="75783" grpId="0" animBg="1"/>
      <p:bldP spid="75784" grpId="0" animBg="1" autoUpdateAnimBg="0"/>
      <p:bldP spid="75786" grpId="0" animBg="1"/>
      <p:bldP spid="75990" grpId="0" animBg="1" autoUpdateAnimBg="0"/>
      <p:bldP spid="75992" grpId="0" animBg="1"/>
      <p:bldP spid="75994" grpId="0" animBg="1" autoUpdateAnimBg="0"/>
      <p:bldP spid="75995" grpId="0" animBg="1"/>
      <p:bldP spid="75997" grpId="0" animBg="1" autoUpdateAnimBg="0"/>
      <p:bldP spid="75998" grpId="0" animBg="1"/>
      <p:bldP spid="18" grpId="0" animBg="1" autoUpdateAnimBg="0"/>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57188" y="357188"/>
            <a:ext cx="8135937" cy="6165850"/>
          </a:xfrm>
          <a:prstGeom prst="rect">
            <a:avLst/>
          </a:prstGeom>
        </p:spPr>
        <p:txBody>
          <a:bodyPr/>
          <a:lstStyle/>
          <a:p>
            <a:pPr marL="342900" indent="-342900">
              <a:spcBef>
                <a:spcPct val="20000"/>
              </a:spcBef>
              <a:buClr>
                <a:schemeClr val="tx1"/>
              </a:buClr>
              <a:buFont typeface="Wingdings" pitchFamily="2" charset="2"/>
              <a:buNone/>
              <a:defRPr/>
            </a:pPr>
            <a:r>
              <a:rPr lang="kk-KZ" sz="3200" b="1" kern="0" dirty="0">
                <a:solidFill>
                  <a:srgbClr val="C00000"/>
                </a:solidFill>
                <a:latin typeface="Times New Roman KK EK" pitchFamily="18" charset="0"/>
                <a:cs typeface="+mn-cs"/>
              </a:rPr>
              <a:t>Міндеттері: </a:t>
            </a:r>
          </a:p>
          <a:p>
            <a:pPr marL="342900" indent="-342900">
              <a:spcBef>
                <a:spcPct val="20000"/>
              </a:spcBef>
              <a:buFontTx/>
              <a:buChar char="•"/>
              <a:defRPr/>
            </a:pPr>
            <a:r>
              <a:rPr lang="kk-KZ" sz="2400" b="1" kern="0" dirty="0">
                <a:latin typeface="Times New Roman" pitchFamily="18" charset="0"/>
                <a:cs typeface="+mn-cs"/>
              </a:rPr>
              <a:t>Ақпараттық-коммуникациялық технологияның мүм-кіндіктерін үйрету арқылы оқушылардың қызығушылығын арттыру.</a:t>
            </a:r>
          </a:p>
          <a:p>
            <a:pPr marL="342900" indent="-342900" algn="just">
              <a:spcBef>
                <a:spcPct val="20000"/>
              </a:spcBef>
              <a:buFontTx/>
              <a:buChar char="•"/>
              <a:defRPr/>
            </a:pPr>
            <a:r>
              <a:rPr lang="kk-KZ" sz="2400" b="1" kern="0" dirty="0">
                <a:latin typeface="Times New Roman" pitchFamily="18" charset="0"/>
                <a:cs typeface="+mn-cs"/>
              </a:rPr>
              <a:t>Компьютерлік желілердің құрылу және жұмыс істеу жолдары жөнінде оқушылардың көзқарасын қалыптастыру.</a:t>
            </a:r>
          </a:p>
          <a:p>
            <a:pPr marL="342900" indent="-342900" algn="just">
              <a:spcBef>
                <a:spcPct val="20000"/>
              </a:spcBef>
              <a:buFontTx/>
              <a:buChar char="•"/>
              <a:defRPr/>
            </a:pPr>
            <a:r>
              <a:rPr lang="kk-KZ" sz="2400" b="1" kern="0" dirty="0">
                <a:latin typeface="Times New Roman" pitchFamily="18" charset="0"/>
                <a:cs typeface="+mn-cs"/>
              </a:rPr>
              <a:t>Компьютерлік желілердің түрлерін ажырата білуге, мүмкіншілігін түсінуге, салыстыру арқылы оның артықшылығы мен кемшіліктерін  білуге үйрету.</a:t>
            </a:r>
          </a:p>
          <a:p>
            <a:pPr marL="342900" indent="-342900" algn="just">
              <a:spcBef>
                <a:spcPct val="20000"/>
              </a:spcBef>
              <a:buFontTx/>
              <a:buChar char="•"/>
              <a:defRPr/>
            </a:pPr>
            <a:r>
              <a:rPr lang="kk-KZ" sz="2400" b="1" kern="0" dirty="0">
                <a:latin typeface="Times New Roman" pitchFamily="18" charset="0"/>
                <a:cs typeface="+mn-cs"/>
              </a:rPr>
              <a:t>Электрондық пошта жұмысымен таныстыру, оны күнделікті өмірде қолдана білуге  үйрету.</a:t>
            </a:r>
          </a:p>
          <a:p>
            <a:pPr marL="342900" indent="-342900" algn="just">
              <a:spcBef>
                <a:spcPct val="20000"/>
              </a:spcBef>
              <a:buFontTx/>
              <a:buChar char="•"/>
              <a:defRPr/>
            </a:pPr>
            <a:r>
              <a:rPr lang="kk-KZ" sz="2400" b="1" kern="0" dirty="0">
                <a:latin typeface="Times New Roman" pitchFamily="18" charset="0"/>
                <a:cs typeface="+mn-cs"/>
              </a:rPr>
              <a:t>Компьютерлік желілерді үйрету арқылы оқушы-лардың ақпараттық мәдениетін қалыптастыру.</a:t>
            </a:r>
            <a:endParaRPr lang="ru-RU" sz="2400" b="1" kern="0" dirty="0">
              <a:latin typeface="Times New Roman" pitchFamily="18" charset="0"/>
              <a:cs typeface="+mn-cs"/>
            </a:endParaRPr>
          </a:p>
        </p:txBody>
      </p:sp>
      <p:sp>
        <p:nvSpPr>
          <p:cNvPr id="7171" name="AutoShape 8">
            <a:hlinkClick r:id="rId2"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14375" y="285750"/>
            <a:ext cx="7704138" cy="5592763"/>
          </a:xfrm>
          <a:prstGeom prst="rect">
            <a:avLst/>
          </a:prstGeom>
        </p:spPr>
        <p:txBody>
          <a:bodyPr/>
          <a:lstStyle/>
          <a:p>
            <a:pPr marL="342900" indent="-342900">
              <a:spcBef>
                <a:spcPct val="20000"/>
              </a:spcBef>
              <a:buClr>
                <a:schemeClr val="tx1"/>
              </a:buClr>
              <a:buFont typeface="Wingdings" pitchFamily="2" charset="2"/>
              <a:buChar char=""/>
              <a:defRPr/>
            </a:pPr>
            <a:r>
              <a:rPr lang="kk-KZ" sz="3200" b="1" kern="0" dirty="0">
                <a:solidFill>
                  <a:srgbClr val="C00000"/>
                </a:solidFill>
                <a:latin typeface="Times New Roman KK EK" pitchFamily="18" charset="0"/>
                <a:cs typeface="+mn-cs"/>
              </a:rPr>
              <a:t> </a:t>
            </a:r>
            <a:r>
              <a:rPr lang="kk-KZ" sz="3200" b="1" kern="0" dirty="0">
                <a:solidFill>
                  <a:srgbClr val="C00000"/>
                </a:solidFill>
                <a:latin typeface="Times New Roman" pitchFamily="18" charset="0"/>
              </a:rPr>
              <a:t>Мақсаты:</a:t>
            </a:r>
            <a:r>
              <a:rPr lang="kk-KZ" sz="3200" kern="0" dirty="0">
                <a:solidFill>
                  <a:srgbClr val="C00000"/>
                </a:solidFill>
                <a:latin typeface="Times New Roman" pitchFamily="18" charset="0"/>
              </a:rPr>
              <a:t>  </a:t>
            </a:r>
          </a:p>
          <a:p>
            <a:pPr marL="342900" indent="-342900" algn="just">
              <a:spcBef>
                <a:spcPct val="20000"/>
              </a:spcBef>
              <a:buFont typeface="Wingdings" pitchFamily="2" charset="2"/>
              <a:buNone/>
              <a:defRPr/>
            </a:pPr>
            <a:endParaRPr lang="kk-KZ" sz="3200" b="1" kern="0" dirty="0">
              <a:latin typeface="Times New Roman" pitchFamily="18" charset="0"/>
            </a:endParaRPr>
          </a:p>
          <a:p>
            <a:pPr marL="342900" indent="-342900">
              <a:spcBef>
                <a:spcPct val="20000"/>
              </a:spcBef>
              <a:buFontTx/>
              <a:buChar char="•"/>
              <a:defRPr/>
            </a:pPr>
            <a:r>
              <a:rPr lang="kk-KZ" sz="3200" b="1" kern="0" dirty="0">
                <a:latin typeface="Times New Roman" pitchFamily="18" charset="0"/>
              </a:rPr>
              <a:t> Әлемдік ақпараттық кеңістікке ену жағдайында компьютерлік желі тех-нологиясын оқушыларға меңгертудің тиімді әдіс-тәсілдерін таңдау;</a:t>
            </a:r>
          </a:p>
          <a:p>
            <a:pPr marL="342900" indent="-342900">
              <a:spcBef>
                <a:spcPct val="20000"/>
              </a:spcBef>
              <a:buFontTx/>
              <a:buChar char="•"/>
              <a:defRPr/>
            </a:pPr>
            <a:r>
              <a:rPr lang="kk-KZ" sz="3200" b="1" kern="0" dirty="0">
                <a:latin typeface="Times New Roman" pitchFamily="18" charset="0"/>
              </a:rPr>
              <a:t> Оқушыларға</a:t>
            </a:r>
            <a:r>
              <a:rPr lang="en-US" sz="3200" b="1" kern="0" dirty="0">
                <a:latin typeface="Times New Roman" pitchFamily="18" charset="0"/>
              </a:rPr>
              <a:t> </a:t>
            </a:r>
            <a:r>
              <a:rPr lang="kk-KZ" sz="3200" b="1" kern="0" dirty="0">
                <a:latin typeface="Times New Roman" pitchFamily="18" charset="0"/>
              </a:rPr>
              <a:t>компьютерлік желі технологияларының топологиялық ерек-шеліктері мен мүмкіндіктерін көрсетудің қолданбалы бағытын игерту.</a:t>
            </a:r>
          </a:p>
        </p:txBody>
      </p:sp>
      <p:sp>
        <p:nvSpPr>
          <p:cNvPr id="8195" name="AutoShape 8">
            <a:hlinkClick r:id="rId2" action="ppaction://hlinksldjump"/>
          </p:cNvPr>
          <p:cNvSpPr>
            <a:spLocks noChangeArrowheads="1"/>
          </p:cNvSpPr>
          <p:nvPr/>
        </p:nvSpPr>
        <p:spPr bwMode="auto">
          <a:xfrm>
            <a:off x="357188" y="60721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p:txBody>
          <a:bodyPr/>
          <a:lstStyle/>
          <a:p>
            <a:pPr eaLnBrk="1" hangingPunct="1">
              <a:buFontTx/>
              <a:buNone/>
            </a:pPr>
            <a:r>
              <a:rPr lang="kk-KZ" b="1" i="1" smtClean="0">
                <a:latin typeface="Times New Roman" pitchFamily="18" charset="0"/>
              </a:rPr>
              <a:t>		Компьютерлік желі дегеніміз – ресурстарды (дискі, файл, принтер, коммуникациялық құрылғылар) тиімді пайдалану мақсатында бір – бірімен байланыстырылған компьютерлер тізбегі.</a:t>
            </a:r>
            <a:endParaRPr lang="ru-RU" b="1" i="1" smtClean="0">
              <a:latin typeface="Times New Roman" pitchFamily="18" charset="0"/>
            </a:endParaRPr>
          </a:p>
          <a:p>
            <a:endParaRPr lang="ru-RU" b="1" i="1" smtClean="0">
              <a:latin typeface="Times New Roman" pitchFamily="18" charset="0"/>
            </a:endParaRPr>
          </a:p>
        </p:txBody>
      </p:sp>
      <p:sp>
        <p:nvSpPr>
          <p:cNvPr id="9219" name="AutoShape 4">
            <a:hlinkClick r:id="rId2"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8"/>
          <p:cNvPicPr>
            <a:picLocks noChangeAspect="1" noChangeArrowheads="1"/>
          </p:cNvPicPr>
          <p:nvPr/>
        </p:nvPicPr>
        <p:blipFill>
          <a:blip r:embed="rId2" cstate="print"/>
          <a:srcRect l="38942" t="39696" r="32452" b="36246"/>
          <a:stretch>
            <a:fillRect/>
          </a:stretch>
        </p:blipFill>
        <p:spPr bwMode="auto">
          <a:xfrm>
            <a:off x="539750" y="620713"/>
            <a:ext cx="3887788" cy="2941637"/>
          </a:xfrm>
          <a:prstGeom prst="rect">
            <a:avLst/>
          </a:prstGeom>
          <a:noFill/>
          <a:ln w="9525">
            <a:noFill/>
            <a:miter lim="800000"/>
            <a:headEnd/>
            <a:tailEnd/>
          </a:ln>
        </p:spPr>
      </p:pic>
      <p:sp>
        <p:nvSpPr>
          <p:cNvPr id="10243" name="Rectangle 5"/>
          <p:cNvSpPr>
            <a:spLocks noGrp="1" noChangeArrowheads="1"/>
          </p:cNvSpPr>
          <p:nvPr>
            <p:ph type="title"/>
          </p:nvPr>
        </p:nvSpPr>
        <p:spPr>
          <a:xfrm>
            <a:off x="4427538" y="1125538"/>
            <a:ext cx="4392612" cy="2076450"/>
          </a:xfrm>
        </p:spPr>
        <p:txBody>
          <a:bodyPr/>
          <a:lstStyle/>
          <a:p>
            <a:pPr algn="l"/>
            <a:r>
              <a:rPr lang="kk-KZ" sz="1500" dirty="0" smtClean="0">
                <a:latin typeface="Times New Roman" pitchFamily="18" charset="0"/>
              </a:rPr>
              <a:t>      </a:t>
            </a:r>
            <a:r>
              <a:rPr lang="kk-KZ" sz="1800" dirty="0" smtClean="0">
                <a:latin typeface="Times New Roman" pitchFamily="18" charset="0"/>
              </a:rPr>
              <a:t>Жергілікті желі- бірнеше компьютерлерді біріктіру үшін қолданылады. </a:t>
            </a:r>
            <a:br>
              <a:rPr lang="kk-KZ" sz="1800" dirty="0" smtClean="0">
                <a:latin typeface="Times New Roman" pitchFamily="18" charset="0"/>
              </a:rPr>
            </a:br>
            <a:r>
              <a:rPr lang="kk-KZ" sz="1800" dirty="0" smtClean="0">
                <a:latin typeface="Times New Roman" pitchFamily="18" charset="0"/>
              </a:rPr>
              <a:t>      </a:t>
            </a:r>
            <a:r>
              <a:rPr lang="kk-KZ" sz="1800" i="1" dirty="0" smtClean="0">
                <a:latin typeface="Times New Roman" pitchFamily="18" charset="0"/>
              </a:rPr>
              <a:t>Жергілікті желі</a:t>
            </a:r>
            <a:r>
              <a:rPr lang="kk-KZ" sz="1800" dirty="0" smtClean="0">
                <a:latin typeface="Times New Roman" pitchFamily="18" charset="0"/>
              </a:rPr>
              <a:t> шектеулі аймақтағы  (бір бөлмеде, бір мекемеде, зауыт немесе бекетте т.с.с)  компьютерлерді біріктіреді.</a:t>
            </a:r>
            <a:br>
              <a:rPr lang="kk-KZ" sz="1800" dirty="0" smtClean="0">
                <a:latin typeface="Times New Roman" pitchFamily="18" charset="0"/>
              </a:rPr>
            </a:br>
            <a:r>
              <a:rPr lang="kk-KZ" sz="1800" dirty="0" smtClean="0">
                <a:latin typeface="Times New Roman" pitchFamily="18" charset="0"/>
              </a:rPr>
              <a:t>      Жергілікті желі құрудағы себеп - өндірістік процестерді автоматтандыру, әр түрлі құжаттарды жедел өңдеу.</a:t>
            </a:r>
            <a:r>
              <a:rPr lang="ru-RU" sz="1800" dirty="0" smtClean="0"/>
              <a:t/>
            </a:r>
            <a:br>
              <a:rPr lang="ru-RU" sz="1800" dirty="0" smtClean="0"/>
            </a:br>
            <a:endParaRPr lang="ru-RU" sz="1800" dirty="0" smtClean="0"/>
          </a:p>
        </p:txBody>
      </p:sp>
      <p:sp>
        <p:nvSpPr>
          <p:cNvPr id="10244" name="Rectangle 6"/>
          <p:cNvSpPr>
            <a:spLocks noChangeArrowheads="1"/>
          </p:cNvSpPr>
          <p:nvPr/>
        </p:nvSpPr>
        <p:spPr bwMode="auto">
          <a:xfrm>
            <a:off x="755650" y="4076700"/>
            <a:ext cx="7488238" cy="915988"/>
          </a:xfrm>
          <a:prstGeom prst="rect">
            <a:avLst/>
          </a:prstGeom>
          <a:noFill/>
          <a:ln w="9525">
            <a:noFill/>
            <a:miter lim="800000"/>
            <a:headEnd/>
            <a:tailEnd/>
          </a:ln>
        </p:spPr>
        <p:txBody>
          <a:bodyPr>
            <a:spAutoFit/>
          </a:bodyPr>
          <a:lstStyle/>
          <a:p>
            <a:pPr algn="ctr">
              <a:spcBef>
                <a:spcPct val="20000"/>
              </a:spcBef>
            </a:pPr>
            <a:r>
              <a:rPr lang="kk-KZ"/>
              <a:t>Жергілікті желіге қосылған әрбір компьютер арнайы тақшамен</a:t>
            </a:r>
            <a:r>
              <a:rPr lang="en-US"/>
              <a:t> </a:t>
            </a:r>
            <a:r>
              <a:rPr lang="kk-KZ">
                <a:hlinkClick r:id="rId3" action="ppaction://hlinksldjump"/>
              </a:rPr>
              <a:t>желілік адаптер </a:t>
            </a:r>
            <a:r>
              <a:rPr lang="kk-KZ"/>
              <a:t>жабдықталуы керек. Компьютерлер (желілік адаптерлер) бір-бірімен </a:t>
            </a:r>
            <a:r>
              <a:rPr lang="kk-KZ">
                <a:hlinkClick r:id="rId4" action="ppaction://hlinksldjump"/>
              </a:rPr>
              <a:t>кабельдердер</a:t>
            </a:r>
            <a:r>
              <a:rPr lang="kk-KZ"/>
              <a:t> арқылы байланысады. </a:t>
            </a:r>
            <a:endParaRPr lang="ru-RU"/>
          </a:p>
        </p:txBody>
      </p:sp>
      <p:sp>
        <p:nvSpPr>
          <p:cNvPr id="10245" name="AutoShape 7">
            <a:hlinkClick r:id="rId5" action="ppaction://hlinksldjump"/>
          </p:cNvPr>
          <p:cNvSpPr>
            <a:spLocks noChangeArrowheads="1"/>
          </p:cNvSpPr>
          <p:nvPr/>
        </p:nvSpPr>
        <p:spPr bwMode="auto">
          <a:xfrm>
            <a:off x="7235825" y="6308725"/>
            <a:ext cx="1512888" cy="215900"/>
          </a:xfrm>
          <a:prstGeom prst="rightArrow">
            <a:avLst>
              <a:gd name="adj1" fmla="val 50000"/>
              <a:gd name="adj2" fmla="val 175184"/>
            </a:avLst>
          </a:prstGeom>
          <a:solidFill>
            <a:schemeClr val="accent1"/>
          </a:solidFill>
          <a:ln w="9525">
            <a:solidFill>
              <a:schemeClr val="tx1"/>
            </a:solidFill>
            <a:miter lim="800000"/>
            <a:headEnd/>
            <a:tailEnd/>
          </a:ln>
        </p:spPr>
        <p:txBody>
          <a:bodyPr wrap="none" anchor="ctr"/>
          <a:lstStyle/>
          <a:p>
            <a:endParaRPr lang="ru-RU"/>
          </a:p>
        </p:txBody>
      </p:sp>
      <p:sp>
        <p:nvSpPr>
          <p:cNvPr id="10246" name="AutoShape 8">
            <a:hlinkClick r:id="rId6"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4"/>
          <p:cNvSpPr>
            <a:spLocks noGrp="1" noChangeArrowheads="1"/>
          </p:cNvSpPr>
          <p:nvPr>
            <p:ph type="title"/>
          </p:nvPr>
        </p:nvSpPr>
        <p:spPr/>
        <p:txBody>
          <a:bodyPr/>
          <a:lstStyle/>
          <a:p>
            <a:r>
              <a:rPr lang="kk-KZ" sz="2400" smtClean="0">
                <a:latin typeface="Times New Roman" pitchFamily="18" charset="0"/>
              </a:rPr>
              <a:t>Желілік адаптер- компьютердің байланыс желісімен сәйкестендірілуін қамтамасыз ететін құрылғы.</a:t>
            </a:r>
            <a:br>
              <a:rPr lang="kk-KZ" sz="2400" smtClean="0">
                <a:latin typeface="Times New Roman" pitchFamily="18" charset="0"/>
              </a:rPr>
            </a:br>
            <a:endParaRPr lang="ru-RU" sz="2400" smtClean="0">
              <a:latin typeface="Times New Roman" pitchFamily="18" charset="0"/>
            </a:endParaRPr>
          </a:p>
        </p:txBody>
      </p:sp>
      <p:graphicFrame>
        <p:nvGraphicFramePr>
          <p:cNvPr id="2" name="Схема 1"/>
          <p:cNvGraphicFramePr/>
          <p:nvPr/>
        </p:nvGraphicFramePr>
        <p:xfrm>
          <a:off x="323850" y="1700213"/>
          <a:ext cx="8229600" cy="295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60" name="AutoShape 15">
            <a:hlinkClick r:id="rId7"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187450" y="333375"/>
            <a:ext cx="7026275" cy="762000"/>
          </a:xfrm>
          <a:prstGeom prst="rect">
            <a:avLst/>
          </a:prstGeom>
          <a:noFill/>
          <a:ln w="9525">
            <a:noFill/>
            <a:miter lim="800000"/>
            <a:headEnd/>
            <a:tailEnd/>
          </a:ln>
        </p:spPr>
        <p:txBody>
          <a:bodyPr>
            <a:spAutoFit/>
          </a:bodyPr>
          <a:lstStyle/>
          <a:p>
            <a:pPr algn="ctr">
              <a:spcBef>
                <a:spcPct val="20000"/>
              </a:spcBef>
            </a:pPr>
            <a:r>
              <a:rPr lang="ru-MO" sz="4400" b="1">
                <a:solidFill>
                  <a:srgbClr val="000066"/>
                </a:solidFill>
                <a:latin typeface="KZ Times New Roman" pitchFamily="18" charset="0"/>
              </a:rPr>
              <a:t>Байланыс арналары</a:t>
            </a:r>
            <a:endParaRPr lang="ru-RU" sz="4400" b="1">
              <a:solidFill>
                <a:schemeClr val="tx2"/>
              </a:solidFill>
              <a:latin typeface="Times New Roman" pitchFamily="18" charset="0"/>
            </a:endParaRPr>
          </a:p>
        </p:txBody>
      </p:sp>
      <p:grpSp>
        <p:nvGrpSpPr>
          <p:cNvPr id="11267" name="Group 3"/>
          <p:cNvGrpSpPr>
            <a:grpSpLocks/>
          </p:cNvGrpSpPr>
          <p:nvPr/>
        </p:nvGrpSpPr>
        <p:grpSpPr bwMode="auto">
          <a:xfrm>
            <a:off x="611188" y="1052513"/>
            <a:ext cx="8175625" cy="5132387"/>
            <a:chOff x="336" y="702"/>
            <a:chExt cx="5150" cy="3233"/>
          </a:xfrm>
        </p:grpSpPr>
        <p:sp>
          <p:nvSpPr>
            <p:cNvPr id="11269" name="Rectangle 4"/>
            <p:cNvSpPr>
              <a:spLocks noChangeArrowheads="1"/>
            </p:cNvSpPr>
            <p:nvPr/>
          </p:nvSpPr>
          <p:spPr bwMode="auto">
            <a:xfrm>
              <a:off x="336" y="702"/>
              <a:ext cx="5150" cy="327"/>
            </a:xfrm>
            <a:prstGeom prst="rect">
              <a:avLst/>
            </a:prstGeom>
            <a:noFill/>
            <a:ln w="9525">
              <a:noFill/>
              <a:miter lim="800000"/>
              <a:headEnd/>
              <a:tailEnd/>
            </a:ln>
          </p:spPr>
          <p:txBody>
            <a:bodyPr wrap="none">
              <a:spAutoFit/>
            </a:bodyPr>
            <a:lstStyle/>
            <a:p>
              <a:pPr eaLnBrk="0" hangingPunct="0"/>
              <a:r>
                <a:rPr lang="ru-RU" sz="2800">
                  <a:latin typeface="Times New Roman" pitchFamily="18" charset="0"/>
                </a:rPr>
                <a:t>Кабель</a:t>
              </a:r>
              <a:r>
                <a:rPr lang="ru-MO" sz="2800">
                  <a:latin typeface="Times New Roman" pitchFamily="18" charset="0"/>
                </a:rPr>
                <a:t>дік б</a:t>
              </a:r>
              <a:r>
                <a:rPr lang="ru-MO" sz="2800">
                  <a:latin typeface="KZ Times New Roman" pitchFamily="18" charset="0"/>
                </a:rPr>
                <a:t>айланыс сымдары арқылы байланысады.</a:t>
              </a:r>
              <a:endParaRPr lang="ru-RU" sz="2800">
                <a:latin typeface="Times New Roman" pitchFamily="18" charset="0"/>
              </a:endParaRPr>
            </a:p>
          </p:txBody>
        </p:sp>
        <p:pic>
          <p:nvPicPr>
            <p:cNvPr id="11270" name="Picture 5" descr="1"/>
            <p:cNvPicPr>
              <a:picLocks noChangeAspect="1" noChangeArrowheads="1"/>
            </p:cNvPicPr>
            <p:nvPr/>
          </p:nvPicPr>
          <p:blipFill>
            <a:blip r:embed="rId2" cstate="print"/>
            <a:srcRect/>
            <a:stretch>
              <a:fillRect/>
            </a:stretch>
          </p:blipFill>
          <p:spPr bwMode="auto">
            <a:xfrm>
              <a:off x="432" y="1104"/>
              <a:ext cx="4896" cy="648"/>
            </a:xfrm>
            <a:prstGeom prst="rect">
              <a:avLst/>
            </a:prstGeom>
            <a:noFill/>
            <a:ln w="9525">
              <a:noFill/>
              <a:miter lim="800000"/>
              <a:headEnd/>
              <a:tailEnd/>
            </a:ln>
          </p:spPr>
        </p:pic>
        <p:sp>
          <p:nvSpPr>
            <p:cNvPr id="11271" name="Rectangle 6"/>
            <p:cNvSpPr>
              <a:spLocks noChangeArrowheads="1"/>
            </p:cNvSpPr>
            <p:nvPr/>
          </p:nvSpPr>
          <p:spPr bwMode="auto">
            <a:xfrm>
              <a:off x="384" y="2265"/>
              <a:ext cx="4896" cy="365"/>
            </a:xfrm>
            <a:prstGeom prst="rect">
              <a:avLst/>
            </a:prstGeom>
            <a:noFill/>
            <a:ln w="9525">
              <a:noFill/>
              <a:miter lim="800000"/>
              <a:headEnd/>
              <a:tailEnd/>
            </a:ln>
          </p:spPr>
          <p:txBody>
            <a:bodyPr>
              <a:spAutoFit/>
            </a:bodyPr>
            <a:lstStyle/>
            <a:p>
              <a:pPr eaLnBrk="0" hangingPunct="0"/>
              <a:endParaRPr lang="ru-RU" sz="3200">
                <a:latin typeface="Times New Roman" pitchFamily="18" charset="0"/>
              </a:endParaRPr>
            </a:p>
          </p:txBody>
        </p:sp>
        <p:sp>
          <p:nvSpPr>
            <p:cNvPr id="11272" name="Text Box 7"/>
            <p:cNvSpPr txBox="1">
              <a:spLocks noChangeArrowheads="1"/>
            </p:cNvSpPr>
            <p:nvPr/>
          </p:nvSpPr>
          <p:spPr bwMode="auto">
            <a:xfrm>
              <a:off x="440" y="1776"/>
              <a:ext cx="1390" cy="288"/>
            </a:xfrm>
            <a:prstGeom prst="rect">
              <a:avLst/>
            </a:prstGeom>
            <a:noFill/>
            <a:ln w="50800">
              <a:noFill/>
              <a:miter lim="800000"/>
              <a:headEnd/>
              <a:tailEnd/>
            </a:ln>
          </p:spPr>
          <p:txBody>
            <a:bodyPr wrap="none" lIns="90000" tIns="46800" rIns="90000" bIns="46800">
              <a:spAutoFit/>
            </a:bodyPr>
            <a:lstStyle/>
            <a:p>
              <a:pPr algn="ctr" eaLnBrk="0" hangingPunct="0"/>
              <a:r>
                <a:rPr lang="ru-MO" sz="2400">
                  <a:latin typeface="KZ Times New Roman" pitchFamily="18" charset="0"/>
                </a:rPr>
                <a:t>Есілген қоссым</a:t>
              </a:r>
              <a:endParaRPr lang="ru-RU" sz="2400">
                <a:latin typeface="KZ Times New Roman" pitchFamily="18" charset="0"/>
              </a:endParaRPr>
            </a:p>
          </p:txBody>
        </p:sp>
        <p:sp>
          <p:nvSpPr>
            <p:cNvPr id="11273" name="Rectangle 8"/>
            <p:cNvSpPr>
              <a:spLocks noChangeArrowheads="1"/>
            </p:cNvSpPr>
            <p:nvPr/>
          </p:nvSpPr>
          <p:spPr bwMode="auto">
            <a:xfrm>
              <a:off x="1920" y="1776"/>
              <a:ext cx="1707" cy="288"/>
            </a:xfrm>
            <a:prstGeom prst="rect">
              <a:avLst/>
            </a:prstGeom>
            <a:noFill/>
            <a:ln w="9525">
              <a:noFill/>
              <a:miter lim="800000"/>
              <a:headEnd/>
              <a:tailEnd/>
            </a:ln>
          </p:spPr>
          <p:txBody>
            <a:bodyPr wrap="none">
              <a:spAutoFit/>
            </a:bodyPr>
            <a:lstStyle/>
            <a:p>
              <a:pPr>
                <a:spcBef>
                  <a:spcPct val="20000"/>
                </a:spcBef>
              </a:pPr>
              <a:r>
                <a:rPr lang="ru-RU" sz="2400">
                  <a:latin typeface="Times New Roman" pitchFamily="18" charset="0"/>
                </a:rPr>
                <a:t>Коаксиал</a:t>
              </a:r>
              <a:r>
                <a:rPr lang="ru-MO" sz="2400">
                  <a:latin typeface="Times New Roman" pitchFamily="18" charset="0"/>
                </a:rPr>
                <a:t>ды кабель</a:t>
              </a:r>
              <a:endParaRPr lang="ru-RU" sz="2400">
                <a:latin typeface="Times New Roman" pitchFamily="18" charset="0"/>
              </a:endParaRPr>
            </a:p>
          </p:txBody>
        </p:sp>
        <p:sp>
          <p:nvSpPr>
            <p:cNvPr id="11274" name="Rectangle 9"/>
            <p:cNvSpPr>
              <a:spLocks noChangeArrowheads="1"/>
            </p:cNvSpPr>
            <p:nvPr/>
          </p:nvSpPr>
          <p:spPr bwMode="auto">
            <a:xfrm>
              <a:off x="3840" y="1776"/>
              <a:ext cx="1173" cy="288"/>
            </a:xfrm>
            <a:prstGeom prst="rect">
              <a:avLst/>
            </a:prstGeom>
            <a:noFill/>
            <a:ln w="9525">
              <a:noFill/>
              <a:miter lim="800000"/>
              <a:headEnd/>
              <a:tailEnd/>
            </a:ln>
          </p:spPr>
          <p:txBody>
            <a:bodyPr wrap="none">
              <a:spAutoFit/>
            </a:bodyPr>
            <a:lstStyle/>
            <a:p>
              <a:pPr eaLnBrk="0" hangingPunct="0"/>
              <a:r>
                <a:rPr lang="ru-RU" sz="2400">
                  <a:latin typeface="KZ Times New Roman" pitchFamily="18" charset="0"/>
                </a:rPr>
                <a:t>Опто</a:t>
              </a:r>
              <a:r>
                <a:rPr lang="ru-MO" sz="2400">
                  <a:latin typeface="KZ Times New Roman" pitchFamily="18" charset="0"/>
                </a:rPr>
                <a:t>талшық</a:t>
              </a:r>
              <a:endParaRPr lang="ru-RU" sz="2400">
                <a:latin typeface="KZ Times New Roman" pitchFamily="18" charset="0"/>
              </a:endParaRPr>
            </a:p>
          </p:txBody>
        </p:sp>
        <p:pic>
          <p:nvPicPr>
            <p:cNvPr id="11275" name="Picture 10" descr="2"/>
            <p:cNvPicPr>
              <a:picLocks noChangeAspect="1" noChangeArrowheads="1"/>
            </p:cNvPicPr>
            <p:nvPr/>
          </p:nvPicPr>
          <p:blipFill>
            <a:blip r:embed="rId3" cstate="print"/>
            <a:srcRect/>
            <a:stretch>
              <a:fillRect/>
            </a:stretch>
          </p:blipFill>
          <p:spPr bwMode="auto">
            <a:xfrm>
              <a:off x="1224" y="2640"/>
              <a:ext cx="3312" cy="1295"/>
            </a:xfrm>
            <a:prstGeom prst="rect">
              <a:avLst/>
            </a:prstGeom>
            <a:noFill/>
            <a:ln w="9525">
              <a:noFill/>
              <a:miter lim="800000"/>
              <a:headEnd/>
              <a:tailEnd/>
            </a:ln>
          </p:spPr>
        </p:pic>
      </p:grpSp>
      <p:sp>
        <p:nvSpPr>
          <p:cNvPr id="11268" name="AutoShape 11">
            <a:hlinkClick r:id="rId4" action="ppaction://hlinksldjump"/>
          </p:cNvPr>
          <p:cNvSpPr>
            <a:spLocks noChangeArrowheads="1"/>
          </p:cNvSpPr>
          <p:nvPr/>
        </p:nvSpPr>
        <p:spPr bwMode="auto">
          <a:xfrm>
            <a:off x="250825" y="6237288"/>
            <a:ext cx="1368425" cy="217487"/>
          </a:xfrm>
          <a:prstGeom prst="leftArrow">
            <a:avLst>
              <a:gd name="adj1" fmla="val 50000"/>
              <a:gd name="adj2" fmla="val 1573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cover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3e44b6b4348bebf88974716dc9644afac55305b"/>
</p:tagLst>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2771</TotalTime>
  <Words>645</Words>
  <Application>Microsoft Office PowerPoint</Application>
  <PresentationFormat>Экран (4:3)</PresentationFormat>
  <Paragraphs>115</Paragraphs>
  <Slides>23</Slides>
  <Notes>1</Notes>
  <HiddenSlides>0</HiddenSlides>
  <MMClips>0</MMClips>
  <ScaleCrop>false</ScaleCrop>
  <HeadingPairs>
    <vt:vector size="8" baseType="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ariant>
        <vt:lpstr>Произвольные показы</vt:lpstr>
      </vt:variant>
      <vt:variant>
        <vt:i4>1</vt:i4>
      </vt:variant>
    </vt:vector>
  </HeadingPairs>
  <TitlesOfParts>
    <vt:vector size="26" baseType="lpstr">
      <vt:lpstr>Оформление по умолчанию</vt:lpstr>
      <vt:lpstr>CorelDRAW</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Жергілікті желі- бірнеше компьютерлерді біріктіру үшін қолданылады.        Жергілікті желі шектеулі аймақтағы  (бір бөлмеде, бір мекемеде, зауыт немесе бекетте т.с.с)  компьютерлерді біріктіреді.       Жергілікті желі құрудағы себеп - өндірістік процестерді автоматтандыру, әр түрлі құжаттарды жедел өңдеу. </vt:lpstr>
      <vt:lpstr>Желілік адаптер- компьютердің байланыс желісімен сәйкестендірілуін қамтамасыз ететін құрылғы. </vt:lpstr>
      <vt:lpstr>Презентация PowerPoint</vt:lpstr>
      <vt:lpstr>Презентация PowerPoint</vt:lpstr>
      <vt:lpstr>ТОПОЛОГИЯ (БАЙЛАНЫСУ ТӘСІЛІ) БОЙЫНША ЖЕЛІЛЕРДІҢ ЖІКТЕЛУІ: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Әдебиеттер:</vt:lpstr>
      <vt:lpstr>Произвольный показ 1</vt:lpstr>
    </vt:vector>
  </TitlesOfParts>
  <Company>ASTEL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Timur</dc:creator>
  <cp:lastModifiedBy>Glav</cp:lastModifiedBy>
  <cp:revision>139</cp:revision>
  <dcterms:created xsi:type="dcterms:W3CDTF">2002-09-05T08:03:04Z</dcterms:created>
  <dcterms:modified xsi:type="dcterms:W3CDTF">2017-02-06T02:24:56Z</dcterms:modified>
</cp:coreProperties>
</file>