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83" r:id="rId3"/>
    <p:sldId id="284" r:id="rId4"/>
    <p:sldId id="285" r:id="rId5"/>
    <p:sldId id="331" r:id="rId6"/>
    <p:sldId id="317" r:id="rId7"/>
    <p:sldId id="332" r:id="rId8"/>
    <p:sldId id="318" r:id="rId9"/>
    <p:sldId id="336" r:id="rId10"/>
    <p:sldId id="337" r:id="rId11"/>
    <p:sldId id="338" r:id="rId12"/>
    <p:sldId id="339" r:id="rId13"/>
    <p:sldId id="340" r:id="rId14"/>
    <p:sldId id="333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35" r:id="rId23"/>
    <p:sldId id="348" r:id="rId24"/>
    <p:sldId id="349" r:id="rId25"/>
    <p:sldId id="350" r:id="rId26"/>
    <p:sldId id="351" r:id="rId27"/>
    <p:sldId id="325" r:id="rId28"/>
    <p:sldId id="326" r:id="rId29"/>
    <p:sldId id="352" r:id="rId30"/>
    <p:sldId id="329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AA2"/>
    <a:srgbClr val="FF3300"/>
    <a:srgbClr val="FF5050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3" autoAdjust="0"/>
    <p:restoredTop sz="94660"/>
  </p:normalViewPr>
  <p:slideViewPr>
    <p:cSldViewPr>
      <p:cViewPr varScale="1">
        <p:scale>
          <a:sx n="87" d="100"/>
          <a:sy n="87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78EE0AB-50FF-4995-8F70-E3D50DE0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/>
            <a:ahLst/>
            <a:cxnLst>
              <a:cxn ang="0">
                <a:pos x="12" y="124"/>
              </a:cxn>
              <a:cxn ang="0">
                <a:pos x="1381" y="12"/>
              </a:cxn>
              <a:cxn ang="0">
                <a:pos x="4064" y="581"/>
              </a:cxn>
              <a:cxn ang="0">
                <a:pos x="5773" y="118"/>
              </a:cxn>
              <a:cxn ang="0">
                <a:pos x="5766" y="2151"/>
              </a:cxn>
              <a:cxn ang="0">
                <a:pos x="3966" y="2263"/>
              </a:cxn>
              <a:cxn ang="0">
                <a:pos x="1963" y="1897"/>
              </a:cxn>
              <a:cxn ang="0">
                <a:pos x="6" y="2407"/>
              </a:cxn>
              <a:cxn ang="0">
                <a:pos x="12" y="124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/>
            <a:ahLst/>
            <a:cxnLst>
              <a:cxn ang="0">
                <a:pos x="6" y="272"/>
              </a:cxn>
              <a:cxn ang="0">
                <a:pos x="1453" y="10"/>
              </a:cxn>
              <a:cxn ang="0">
                <a:pos x="4182" y="482"/>
              </a:cxn>
              <a:cxn ang="0">
                <a:pos x="5764" y="154"/>
              </a:cxn>
              <a:cxn ang="0">
                <a:pos x="5764" y="1806"/>
              </a:cxn>
              <a:cxn ang="0">
                <a:pos x="4005" y="1994"/>
              </a:cxn>
              <a:cxn ang="0">
                <a:pos x="1891" y="1522"/>
              </a:cxn>
              <a:cxn ang="0">
                <a:pos x="6" y="1967"/>
              </a:cxn>
              <a:cxn ang="0">
                <a:pos x="6" y="272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0C68874-9428-4B2D-8E1B-DA756B74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7542-E61A-4A1F-AF0C-E54379C3F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6BE3-03C5-4842-B7B8-978CF77AE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818A-B2BD-4E1A-AFD1-2EF3EE7B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0ABA4-0F6B-4D61-8636-CFD2EE9B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4301B-BFC3-4544-934E-8A685A70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BB0A-2745-4B9A-8924-0AD2D0419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2253-4C40-47D1-897D-5CA97E3A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B0EA-3BDF-4834-B66D-00887C8D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7CD6-6D16-43D5-B556-680F8C6F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71D2-5E90-430C-9C8B-5FDFFE381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556B-7E48-4A81-9DF7-C8C8B83A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65E8-C8AE-43BF-BB8D-C625E13D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6" imgW="9561905" imgH="1600000" progId="">
                  <p:embed/>
                </p:oleObj>
              </mc:Choice>
              <mc:Fallback>
                <p:oleObj name="Image" r:id="rId16" imgW="9561905" imgH="16000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AA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/>
            <a:ahLst/>
            <a:cxnLst>
              <a:cxn ang="0">
                <a:pos x="6" y="109"/>
              </a:cxn>
              <a:cxn ang="0">
                <a:pos x="1427" y="46"/>
              </a:cxn>
              <a:cxn ang="0">
                <a:pos x="4032" y="255"/>
              </a:cxn>
              <a:cxn ang="0">
                <a:pos x="5767" y="0"/>
              </a:cxn>
              <a:cxn ang="0">
                <a:pos x="5767" y="776"/>
              </a:cxn>
              <a:cxn ang="0">
                <a:pos x="4065" y="831"/>
              </a:cxn>
              <a:cxn ang="0">
                <a:pos x="1984" y="674"/>
              </a:cxn>
              <a:cxn ang="0">
                <a:pos x="14" y="995"/>
              </a:cxn>
              <a:cxn ang="0">
                <a:pos x="6" y="109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/>
            <a:ahLst/>
            <a:cxnLst>
              <a:cxn ang="0">
                <a:pos x="20" y="109"/>
              </a:cxn>
              <a:cxn ang="0">
                <a:pos x="1442" y="3"/>
              </a:cxn>
              <a:cxn ang="0">
                <a:pos x="4150" y="148"/>
              </a:cxn>
              <a:cxn ang="0">
                <a:pos x="5771" y="37"/>
              </a:cxn>
              <a:cxn ang="0">
                <a:pos x="5771" y="557"/>
              </a:cxn>
              <a:cxn ang="0">
                <a:pos x="3942" y="592"/>
              </a:cxn>
              <a:cxn ang="0">
                <a:pos x="1839" y="456"/>
              </a:cxn>
              <a:cxn ang="0">
                <a:pos x="6" y="620"/>
              </a:cxn>
              <a:cxn ang="0">
                <a:pos x="20" y="109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31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32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DC8044D-90B0-4C95-B5D9-7F6B4E6A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ФОТО  С ДЕТЬМИ\РИСУНКИ\3108910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1F6"/>
              </a:clrFrom>
              <a:clrTo>
                <a:srgbClr val="F2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38576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571472" y="2500306"/>
            <a:ext cx="8143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4000" b="1" dirty="0" smtClean="0">
                <a:solidFill>
                  <a:srgbClr val="121F55"/>
                </a:solidFill>
                <a:latin typeface="Times New Roman" pitchFamily="18" charset="0"/>
                <a:cs typeface="Times New Roman" pitchFamily="18" charset="0"/>
              </a:rPr>
              <a:t>Жұлын. Жұлынның ақ, сұр заты</a:t>
            </a:r>
            <a:endParaRPr lang="ru-RU" sz="3200" b="1" dirty="0">
              <a:solidFill>
                <a:srgbClr val="121F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2" descr="D:\ФОТО  С ДЕТЬМИ\РИСУНКИ\open-book-with-inkwell-and-pen-dictionary-pixmac-photo-442781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133725"/>
            <a:ext cx="48577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6715125"/>
              <a:ext cx="9144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 flipV="1">
              <a:off x="-3357562" y="3357562"/>
              <a:ext cx="6858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5400000" flipV="1">
              <a:off x="5643563" y="3357562"/>
              <a:ext cx="6858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214678" y="6000768"/>
            <a:ext cx="3412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itchFamily="18" charset="0"/>
              </a:rPr>
              <a:t>7</a:t>
            </a:r>
            <a:r>
              <a:rPr lang="kk-KZ" sz="2400" b="1" dirty="0" smtClean="0">
                <a:latin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</a:rPr>
              <a:t>сынып биология пәні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47700"/>
          </a:xfrm>
        </p:spPr>
        <p:txBody>
          <a:bodyPr/>
          <a:lstStyle/>
          <a:p>
            <a:pPr algn="l"/>
            <a:r>
              <a:rPr lang="kk-KZ" sz="4000" b="1">
                <a:solidFill>
                  <a:srgbClr val="FF0066"/>
                </a:solidFill>
              </a:rPr>
              <a:t>Жүйке жүйесінің</a:t>
            </a:r>
            <a:br>
              <a:rPr lang="kk-KZ" sz="4000" b="1">
                <a:solidFill>
                  <a:srgbClr val="FF0066"/>
                </a:solidFill>
              </a:rPr>
            </a:br>
            <a:r>
              <a:rPr lang="kk-KZ" sz="4000" b="1">
                <a:solidFill>
                  <a:srgbClr val="FF0066"/>
                </a:solidFill>
              </a:rPr>
              <a:t> жалпы сызбасы</a:t>
            </a:r>
            <a:endParaRPr lang="ru-RU" sz="4000" b="1">
              <a:solidFill>
                <a:srgbClr val="FF0066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60350"/>
            <a:ext cx="37449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3800" y="260350"/>
            <a:ext cx="936625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003800" y="4149725"/>
            <a:ext cx="576263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003800" y="2349500"/>
            <a:ext cx="576263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003800" y="6308725"/>
            <a:ext cx="4333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11188" y="1989138"/>
            <a:ext cx="3313112" cy="3095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/>
              <a:t>Жүйке жүйесі мүшелер </a:t>
            </a:r>
          </a:p>
          <a:p>
            <a:pPr algn="ctr"/>
            <a:r>
              <a:rPr lang="kk-KZ"/>
              <a:t>жұмысын үйлесімді </a:t>
            </a:r>
          </a:p>
          <a:p>
            <a:pPr algn="ctr"/>
            <a:r>
              <a:rPr lang="kk-KZ"/>
              <a:t>реттеп отырады және</a:t>
            </a:r>
          </a:p>
          <a:p>
            <a:pPr algn="ctr"/>
            <a:r>
              <a:rPr lang="kk-KZ"/>
              <a:t> организмнің біртұтастығын</a:t>
            </a:r>
          </a:p>
          <a:p>
            <a:pPr algn="ctr"/>
            <a:r>
              <a:rPr lang="kk-KZ"/>
              <a:t>сақтайды.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b="1">
                <a:solidFill>
                  <a:srgbClr val="FF0066"/>
                </a:solidFill>
              </a:rPr>
              <a:t>ЖҮЙКЕ  ЖАСУШАЛАРЫ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Адам денесінде болатын жүйке жүйесі жүйке ұлпасынан түзіледі. Жүйке ұлпаларының негізін жүйке жасушалары құрайды. Жүйке жасушалары – нейронның денеден, ұзын және қысқа өсінділерден тұрады</a:t>
            </a:r>
          </a:p>
          <a:p>
            <a:pPr>
              <a:lnSpc>
                <a:spcPct val="80000"/>
              </a:lnSpc>
            </a:pPr>
            <a:r>
              <a:rPr lang="ru-RU" sz="2000"/>
              <a:t> Нейронның денесінде цитоплазма мен ядро болады Ұзын өсіндісі – аксон ми мен жұлынның дененің кез келген бөлімімен байланысуын қамтамасыз етеді 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b="37251"/>
          <a:stretch>
            <a:fillRect/>
          </a:stretch>
        </p:blipFill>
        <p:spPr bwMode="auto">
          <a:xfrm>
            <a:off x="4356100" y="1484313"/>
            <a:ext cx="45370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003800" y="5876925"/>
            <a:ext cx="3438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Бағдаршаның </a:t>
            </a:r>
            <a:r>
              <a:rPr lang="ru-RU">
                <a:solidFill>
                  <a:srgbClr val="FF0066"/>
                </a:solidFill>
              </a:rPr>
              <a:t>бағыты қозудың</a:t>
            </a:r>
          </a:p>
          <a:p>
            <a:r>
              <a:rPr lang="ru-RU">
                <a:solidFill>
                  <a:srgbClr val="FF0066"/>
                </a:solidFill>
              </a:rPr>
              <a:t> өту жолын көрсетеді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451725" y="263683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дендриттер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427538" y="54451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жасуша денесі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8027988" y="5157788"/>
            <a:ext cx="779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аксон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68313" y="1557338"/>
            <a:ext cx="3816350" cy="4608512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b="1">
                <a:solidFill>
                  <a:srgbClr val="FF0066"/>
                </a:solidFill>
              </a:rPr>
              <a:t>Жүйкенің құрылысы</a:t>
            </a:r>
            <a:endParaRPr lang="ru-RU" b="1">
              <a:solidFill>
                <a:srgbClr val="FF0066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547211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7900" y="4221163"/>
            <a:ext cx="1931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Қан тамырлары</a:t>
            </a:r>
            <a:r>
              <a:rPr lang="ru-RU"/>
              <a:t> </a:t>
            </a:r>
          </a:p>
        </p:txBody>
      </p:sp>
      <p:graphicFrame>
        <p:nvGraphicFramePr>
          <p:cNvPr id="14358" name="Group 22"/>
          <p:cNvGraphicFramePr>
            <a:graphicFrameLocks noGrp="1"/>
          </p:cNvGraphicFramePr>
          <p:nvPr/>
        </p:nvGraphicFramePr>
        <p:xfrm>
          <a:off x="2484438" y="4868863"/>
          <a:ext cx="2592387" cy="518160"/>
        </p:xfrm>
        <a:graphic>
          <a:graphicData uri="http://schemas.openxmlformats.org/drawingml/2006/table">
            <a:tbl>
              <a:tblPr/>
              <a:tblGrid>
                <a:gridCol w="2592387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Жүйке талшықтарының шоғы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217988" y="3467100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k-KZ" sz="4000" b="1">
                <a:solidFill>
                  <a:srgbClr val="FF0066"/>
                </a:solidFill>
              </a:rPr>
              <a:t>ЖҰЛЫН</a:t>
            </a:r>
            <a:endParaRPr lang="ru-RU" sz="4000" b="1">
              <a:solidFill>
                <a:srgbClr val="FF0066"/>
              </a:solidFill>
            </a:endParaRP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908050"/>
            <a:ext cx="4537075" cy="5616575"/>
          </a:xfrm>
          <a:noFill/>
          <a:ln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052513"/>
            <a:ext cx="41767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  Жұлын</a:t>
            </a:r>
            <a:r>
              <a:rPr lang="ru-RU"/>
              <a:t> – орталық жүйке жүйесіне жатады. Жұлын цилиндр пішінді омыртқа жотасының өзегінде орналасқан, ұзындығы 42–45 см, салмағы 34–38 г. Жоғарғы шеті сопақша мимен жалғасады, төменгі шеті екінші арқа омыртқаға дейін созылып жатады .</a:t>
            </a:r>
          </a:p>
          <a:p>
            <a:r>
              <a:rPr lang="ru-RU"/>
              <a:t>Жұлынның алдыңғы және артқы жағында ұзынынан созылған </a:t>
            </a:r>
            <a:r>
              <a:rPr lang="ru-RU">
                <a:solidFill>
                  <a:srgbClr val="FF0066"/>
                </a:solidFill>
              </a:rPr>
              <a:t>тік сайшалары</a:t>
            </a:r>
            <a:r>
              <a:rPr lang="ru-RU"/>
              <a:t> болады.. Жұлынның дәл </a:t>
            </a:r>
          </a:p>
          <a:p>
            <a:r>
              <a:rPr lang="ru-RU"/>
              <a:t>ортасында іші жұлын сұйықтығына толы </a:t>
            </a:r>
            <a:r>
              <a:rPr lang="ru-RU">
                <a:solidFill>
                  <a:srgbClr val="FF0066"/>
                </a:solidFill>
              </a:rPr>
              <a:t>жұлын өзегі</a:t>
            </a:r>
            <a:r>
              <a:rPr lang="ru-RU"/>
              <a:t> бар. </a:t>
            </a:r>
          </a:p>
          <a:p>
            <a:r>
              <a:rPr lang="ru-RU"/>
              <a:t>Өзектің айналасында пішіні көбелекке ұқсаған жұлынның </a:t>
            </a:r>
          </a:p>
          <a:p>
            <a:r>
              <a:rPr lang="ru-RU">
                <a:solidFill>
                  <a:srgbClr val="FF0066"/>
                </a:solidFill>
              </a:rPr>
              <a:t>сұр заты</a:t>
            </a:r>
            <a:r>
              <a:rPr lang="ru-RU"/>
              <a:t> бар. Сұр заттың сыртын </a:t>
            </a:r>
            <a:r>
              <a:rPr lang="ru-RU">
                <a:solidFill>
                  <a:srgbClr val="FF0066"/>
                </a:solidFill>
              </a:rPr>
              <a:t>ақ заты</a:t>
            </a:r>
            <a:r>
              <a:rPr lang="ru-RU"/>
              <a:t> қоршап жатады. Сонымен жұлын құрылысында  ақ заты сыртында, сұр заты ішкі жағында орналасқан.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Жұлынның құрылысы</a:t>
            </a: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85775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Ұзындығы  - 42-45 см.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Салмағы    - 34-38 г. 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Пішіні          - циллиндр тәріздес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Жұлынның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-жүлгелері</a:t>
            </a:r>
            <a:b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-өзегі</a:t>
            </a:r>
            <a:b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-сұр заты</a:t>
            </a:r>
            <a:b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-ақ заты</a:t>
            </a:r>
            <a:b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-түбірлері</a:t>
            </a:r>
            <a:b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-31 жұп жүйкелері</a:t>
            </a:r>
            <a:endParaRPr lang="ru-RU" dirty="0" smtClean="0">
              <a:solidFill>
                <a:srgbClr val="00823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r>
              <a:rPr lang="kk-KZ" b="1">
                <a:solidFill>
                  <a:srgbClr val="FF0066"/>
                </a:solidFill>
              </a:rPr>
              <a:t>Жұлынның құрылысы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116013" y="1557338"/>
            <a:ext cx="151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/>
              <a:t>     </a:t>
            </a:r>
            <a:r>
              <a:rPr lang="kk-KZ">
                <a:solidFill>
                  <a:srgbClr val="FF0066"/>
                </a:solidFill>
              </a:rPr>
              <a:t>Сұр заты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292725" y="1484313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Ақ заты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35600" y="1844675"/>
            <a:ext cx="28082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Жұлынның орталық өзегі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971550" y="3141663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Артқы түбір</a:t>
            </a:r>
            <a:r>
              <a:rPr lang="en-US"/>
              <a:t>  </a:t>
            </a:r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971550" y="3789363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Алдыңғы түбір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364163" y="4581525"/>
            <a:ext cx="33845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Жұлынның алдыңғы тік жүлгесі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292725" y="3429000"/>
            <a:ext cx="2232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Жүйке түйіндері</a:t>
            </a:r>
            <a:endParaRPr lang="ru-RU">
              <a:solidFill>
                <a:srgbClr val="FF0066"/>
              </a:solidFill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"/>
          <a:srcRect l="6764" t="7579" r="28812" b="16786"/>
          <a:stretch>
            <a:fillRect/>
          </a:stretch>
        </p:blipFill>
        <p:spPr bwMode="auto">
          <a:xfrm>
            <a:off x="2627313" y="1412875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827088" y="263683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Жұлын жүйкесі</a:t>
            </a:r>
            <a:r>
              <a:rPr lang="kk-KZ"/>
              <a:t>   4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 l="5354"/>
          <a:stretch>
            <a:fillRect/>
          </a:stretch>
        </p:blipFill>
        <p:spPr>
          <a:xfrm>
            <a:off x="2916238" y="1916113"/>
            <a:ext cx="3816350" cy="3068637"/>
          </a:xfrm>
          <a:noFill/>
          <a:ln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84213" y="1700213"/>
            <a:ext cx="3459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Жұлынның жұмсақ қабықшасы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k-KZ" sz="4000" b="1">
                <a:solidFill>
                  <a:srgbClr val="3333CC"/>
                </a:solidFill>
              </a:rPr>
              <a:t>Жұлынның көлденең кесіндісі</a:t>
            </a:r>
            <a:endParaRPr lang="ru-RU" sz="4000" b="1">
              <a:solidFill>
                <a:srgbClr val="3333CC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724525" y="1628775"/>
            <a:ext cx="156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Артқ ы өсінді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051050" y="2997200"/>
            <a:ext cx="836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Ақ зат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659563" y="27813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Артқы өскін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555875" y="4292600"/>
            <a:ext cx="103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b="1">
                <a:solidFill>
                  <a:srgbClr val="FF0066"/>
                </a:solidFill>
              </a:rPr>
              <a:t>Сұр зат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187450" y="5013325"/>
            <a:ext cx="376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Жұлынның алдыңғы салатамыры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292725" y="5013325"/>
            <a:ext cx="187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Алдыңғы өсінді 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732588" y="37893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kk-KZ">
                <a:solidFill>
                  <a:srgbClr val="FF0066"/>
                </a:solidFill>
              </a:rPr>
              <a:t>Алдыңғы өскін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b="1">
                <a:solidFill>
                  <a:srgbClr val="FF0066"/>
                </a:solidFill>
              </a:rPr>
              <a:t>ЖҰЛЫН ЖӘНЕ ОДАН ТАРАЛАТЫН ЖҮЙКЕЛЕР</a:t>
            </a:r>
            <a:endParaRPr lang="ru-RU" sz="4000" b="1">
              <a:solidFill>
                <a:srgbClr val="FF0066"/>
              </a:solidFill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84313"/>
            <a:ext cx="5616575" cy="5113337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435600" y="1916113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жұлын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651500" y="2492375"/>
            <a:ext cx="1192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жүйкелер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0825" y="4292600"/>
            <a:ext cx="416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дәнекер ұлпасынан түзілген жүйке </a:t>
            </a:r>
          </a:p>
          <a:p>
            <a:r>
              <a:rPr lang="ru-RU">
                <a:solidFill>
                  <a:srgbClr val="FF0066"/>
                </a:solidFill>
              </a:rPr>
              <a:t>талшықтарын қаптап тұрған қабықша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148263" y="4292600"/>
            <a:ext cx="356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дәнекер ұлпасынан тү зілген</a:t>
            </a:r>
          </a:p>
          <a:p>
            <a:r>
              <a:rPr lang="ru-RU">
                <a:solidFill>
                  <a:srgbClr val="FF0066"/>
                </a:solidFill>
              </a:rPr>
              <a:t> жүйкені қаптап тұрған қабықша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627313" y="6237288"/>
            <a:ext cx="220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жүйке талшықтары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b="1">
                <a:solidFill>
                  <a:srgbClr val="FF0066"/>
                </a:solidFill>
              </a:rPr>
              <a:t>Рефлекстік доға</a:t>
            </a:r>
            <a:endParaRPr lang="ru-RU" b="1">
              <a:solidFill>
                <a:srgbClr val="FF0066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89138"/>
            <a:ext cx="57610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63713" y="1844675"/>
            <a:ext cx="1884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Ендірме нейрон</a:t>
            </a:r>
          </a:p>
        </p:txBody>
      </p:sp>
      <p:graphicFrame>
        <p:nvGraphicFramePr>
          <p:cNvPr id="9244" name="Group 28"/>
          <p:cNvGraphicFramePr>
            <a:graphicFrameLocks noGrp="1"/>
          </p:cNvGraphicFramePr>
          <p:nvPr/>
        </p:nvGraphicFramePr>
        <p:xfrm>
          <a:off x="6372225" y="5445125"/>
          <a:ext cx="1079500" cy="304800"/>
        </p:xfrm>
        <a:graphic>
          <a:graphicData uri="http://schemas.openxmlformats.org/drawingml/2006/table">
            <a:tbl>
              <a:tblPr/>
              <a:tblGrid>
                <a:gridCol w="1079500"/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Бұлшықет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140200" y="3644900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647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k-KZ" sz="2000" b="1">
                <a:solidFill>
                  <a:srgbClr val="3333CC"/>
                </a:solidFill>
              </a:rPr>
              <a:t>Жұлын рефлекстік және өткізгіштік қызмет атқарады</a:t>
            </a:r>
            <a:r>
              <a:rPr lang="kk-KZ" sz="2000"/>
              <a:t>.</a:t>
            </a:r>
            <a:endParaRPr lang="ru-RU" sz="2000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50825" y="5157788"/>
            <a:ext cx="41513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Ағзалардың тіршілігіндегі барлық </a:t>
            </a:r>
          </a:p>
          <a:p>
            <a:r>
              <a:rPr lang="ru-RU"/>
              <a:t>әрекеттерді жүйке жүйесі басқарады.</a:t>
            </a:r>
          </a:p>
          <a:p>
            <a:r>
              <a:rPr lang="ru-RU"/>
              <a:t> Оны </a:t>
            </a:r>
            <a:r>
              <a:rPr lang="ru-RU">
                <a:solidFill>
                  <a:srgbClr val="FF0066"/>
                </a:solidFill>
              </a:rPr>
              <a:t>рефлекстік реттелу</a:t>
            </a:r>
            <a:r>
              <a:rPr lang="ru-RU"/>
              <a:t> дейді.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k-KZ" sz="4000" b="1">
                <a:solidFill>
                  <a:srgbClr val="FF0066"/>
                </a:solidFill>
              </a:rPr>
              <a:t>РЕФЛЕКСТІК ДОҒА</a:t>
            </a:r>
            <a:endParaRPr lang="ru-RU" sz="4000" b="1">
              <a:solidFill>
                <a:srgbClr val="FF0066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b="12280"/>
          <a:stretch>
            <a:fillRect/>
          </a:stretch>
        </p:blipFill>
        <p:spPr bwMode="auto">
          <a:xfrm>
            <a:off x="755650" y="1268413"/>
            <a:ext cx="7239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51275" y="1341438"/>
            <a:ext cx="15097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333CC"/>
                </a:solidFill>
              </a:rPr>
              <a:t>терідегі жүйке</a:t>
            </a:r>
          </a:p>
          <a:p>
            <a:r>
              <a:rPr lang="ru-RU" sz="1600">
                <a:solidFill>
                  <a:srgbClr val="3333CC"/>
                </a:solidFill>
              </a:rPr>
              <a:t> ұштары</a:t>
            </a:r>
            <a:r>
              <a:rPr lang="ru-RU">
                <a:solidFill>
                  <a:srgbClr val="3333CC"/>
                </a:solidFill>
              </a:rPr>
              <a:t>;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211638" y="1989138"/>
            <a:ext cx="1443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333CC"/>
                </a:solidFill>
              </a:rPr>
              <a:t>сезгіш жүйке </a:t>
            </a:r>
          </a:p>
          <a:p>
            <a:r>
              <a:rPr lang="ru-RU" sz="1600">
                <a:solidFill>
                  <a:srgbClr val="3333CC"/>
                </a:solidFill>
              </a:rPr>
              <a:t>талшығы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8313" y="1773238"/>
            <a:ext cx="2117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жұлынның </a:t>
            </a:r>
          </a:p>
          <a:p>
            <a:r>
              <a:rPr lang="ru-RU">
                <a:solidFill>
                  <a:srgbClr val="3333CC"/>
                </a:solidFill>
              </a:rPr>
              <a:t>көлденең кесіндісі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11188" y="3933825"/>
            <a:ext cx="3125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қозғалтқыш жүйке талшығы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827088" y="4941888"/>
            <a:ext cx="160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бұлшықеттер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932363" y="5229225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Ә)білекті бүгу рефлексінің үш </a:t>
            </a:r>
          </a:p>
          <a:p>
            <a:r>
              <a:rPr lang="ru-RU">
                <a:solidFill>
                  <a:srgbClr val="FF0066"/>
                </a:solidFill>
              </a:rPr>
              <a:t>нейрондық күрделі рефлекстік</a:t>
            </a:r>
            <a:endParaRPr lang="en-US">
              <a:solidFill>
                <a:srgbClr val="FF0066"/>
              </a:solidFill>
            </a:endParaRPr>
          </a:p>
          <a:p>
            <a:r>
              <a:rPr lang="ru-RU">
                <a:solidFill>
                  <a:srgbClr val="FF0066"/>
                </a:solidFill>
              </a:rPr>
              <a:t> доғасы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724525" y="4581525"/>
            <a:ext cx="117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рецептор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211638" y="2636838"/>
            <a:ext cx="1674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66"/>
                </a:solidFill>
              </a:rPr>
              <a:t>сезгіш</a:t>
            </a:r>
            <a:r>
              <a:rPr lang="ru-RU" sz="1600"/>
              <a:t> </a:t>
            </a:r>
            <a:r>
              <a:rPr lang="ru-RU" sz="1600">
                <a:solidFill>
                  <a:srgbClr val="FF0066"/>
                </a:solidFill>
              </a:rPr>
              <a:t>нейрон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659563" y="19891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жұлын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6804025" y="2565400"/>
            <a:ext cx="2128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байланыстырғыш </a:t>
            </a:r>
          </a:p>
          <a:p>
            <a:r>
              <a:rPr lang="ru-RU">
                <a:solidFill>
                  <a:srgbClr val="FF0066"/>
                </a:solidFill>
              </a:rPr>
              <a:t>нейрон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659563" y="2997200"/>
            <a:ext cx="223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қозғалтқыш нейрон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804025" y="3284538"/>
            <a:ext cx="1370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бұлшықет  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042988" y="5373688"/>
            <a:ext cx="363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3333CC"/>
                </a:solidFill>
              </a:rPr>
              <a:t>А)</a:t>
            </a:r>
            <a:r>
              <a:rPr lang="ru-RU">
                <a:solidFill>
                  <a:srgbClr val="3333CC"/>
                </a:solidFill>
              </a:rPr>
              <a:t>рефлекстік доғаның бөлімдері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971550" y="5373688"/>
            <a:ext cx="3671888" cy="431800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932363" y="5300663"/>
            <a:ext cx="3311525" cy="90805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0"/>
          <p:cNvSpPr>
            <a:spLocks noGrp="1"/>
          </p:cNvSpPr>
          <p:nvPr>
            <p:ph type="title"/>
          </p:nvPr>
        </p:nvSpPr>
        <p:spPr>
          <a:xfrm>
            <a:off x="250825" y="384175"/>
            <a:ext cx="6400800" cy="668338"/>
          </a:xfrm>
        </p:spPr>
        <p:txBody>
          <a:bodyPr/>
          <a:lstStyle/>
          <a:p>
            <a:pPr eaLnBrk="1" hangingPunct="1"/>
            <a:r>
              <a:rPr lang="kk-K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124" name="Содержимое 11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5072063"/>
          </a:xfrm>
        </p:spPr>
        <p:txBody>
          <a:bodyPr/>
          <a:lstStyle/>
          <a:p>
            <a:r>
              <a:rPr lang="kk-KZ" sz="2600" i="1" dirty="0" smtClean="0">
                <a:latin typeface="Times New Roman" pitchFamily="18" charset="0"/>
              </a:rPr>
              <a:t>Білімділік:</a:t>
            </a:r>
            <a:r>
              <a:rPr lang="kk-KZ" sz="2600" dirty="0" smtClean="0">
                <a:latin typeface="Times New Roman" pitchFamily="18" charset="0"/>
              </a:rPr>
              <a:t> Жүйке жүйесінің бөлімдерін таныстыру. Жұлынның маңызы, құрылысы мен  қызметі, шартсыз рефлекстің рөлі туралы оқушыларға білім беру</a:t>
            </a:r>
            <a:endParaRPr lang="kk-KZ" sz="2600" i="1" dirty="0" smtClean="0">
              <a:latin typeface="Times New Roman" pitchFamily="18" charset="0"/>
            </a:endParaRPr>
          </a:p>
          <a:p>
            <a:r>
              <a:rPr lang="kk-KZ" sz="2600" i="1" dirty="0" smtClean="0">
                <a:latin typeface="Times New Roman" pitchFamily="18" charset="0"/>
              </a:rPr>
              <a:t>Дамытушылық:</a:t>
            </a:r>
            <a:r>
              <a:rPr lang="kk-KZ" sz="2600" dirty="0" smtClean="0">
                <a:latin typeface="Times New Roman" pitchFamily="18" charset="0"/>
              </a:rPr>
              <a:t> Оқушылардың логикалық ойлауын талап ететін тапсырмаларды пайдалана отырып интеллектуалды қабілеттеріндамыту; Оқушылардың ой-өрісін кеңейту, танымдық белсенділігін, өз бетінше білім алу, саралау, қорытынды жасау дағдыларын дамыту</a:t>
            </a:r>
            <a:endParaRPr lang="kk-KZ" sz="2600" i="1" dirty="0" smtClean="0">
              <a:latin typeface="Times New Roman" pitchFamily="18" charset="0"/>
            </a:endParaRPr>
          </a:p>
          <a:p>
            <a:r>
              <a:rPr lang="kk-KZ" sz="2600" i="1" dirty="0" smtClean="0">
                <a:latin typeface="Times New Roman" pitchFamily="18" charset="0"/>
              </a:rPr>
              <a:t>Тәрбиелік:</a:t>
            </a:r>
            <a:r>
              <a:rPr lang="kk-KZ" sz="2600" dirty="0" smtClean="0">
                <a:latin typeface="Times New Roman" pitchFamily="18" charset="0"/>
              </a:rPr>
              <a:t> Салауатты өмір сүруге, денсаулықты күтуге, спортпен шұғылдануға тәрбиелеу;</a:t>
            </a:r>
            <a:endParaRPr lang="kk-KZ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b="1">
                <a:solidFill>
                  <a:srgbClr val="FF0066"/>
                </a:solidFill>
              </a:rPr>
              <a:t>Тізе рефлексі</a:t>
            </a:r>
            <a:endParaRPr lang="ru-RU" b="1">
              <a:solidFill>
                <a:srgbClr val="FF0066"/>
              </a:solidFill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73238"/>
            <a:ext cx="5832475" cy="3960812"/>
          </a:xfrm>
          <a:noFill/>
          <a:ln/>
        </p:spPr>
      </p:pic>
      <p:graphicFrame>
        <p:nvGraphicFramePr>
          <p:cNvPr id="19505" name="Group 49"/>
          <p:cNvGraphicFramePr>
            <a:graphicFrameLocks noGrp="1"/>
          </p:cNvGraphicFramePr>
          <p:nvPr/>
        </p:nvGraphicFramePr>
        <p:xfrm>
          <a:off x="1258888" y="2924175"/>
          <a:ext cx="1800225" cy="731520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Тізе рефлексінің әсерінен аяқты қимылға келтіру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203700" y="3489325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</p:txBody>
      </p:sp>
      <p:graphicFrame>
        <p:nvGraphicFramePr>
          <p:cNvPr id="19496" name="Group 40"/>
          <p:cNvGraphicFramePr>
            <a:graphicFrameLocks noGrp="1"/>
          </p:cNvGraphicFramePr>
          <p:nvPr/>
        </p:nvGraphicFramePr>
        <p:xfrm>
          <a:off x="4643438" y="5445125"/>
          <a:ext cx="2016125" cy="518160"/>
        </p:xfrm>
        <a:graphic>
          <a:graphicData uri="http://schemas.openxmlformats.org/drawingml/2006/table">
            <a:tbl>
              <a:tblPr/>
              <a:tblGrid>
                <a:gridCol w="2016125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Аяқтың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қалыпты жағдайы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4203700" y="3382963"/>
            <a:ext cx="184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FF0066"/>
                </a:solidFill>
              </a:rPr>
              <a:t>Тізені жазу рефлексінің екі нейрондық қарапайым</a:t>
            </a:r>
            <a:br>
              <a:rPr lang="ru-RU" sz="3200" b="1">
                <a:solidFill>
                  <a:srgbClr val="FF0066"/>
                </a:solidFill>
              </a:rPr>
            </a:br>
            <a:r>
              <a:rPr lang="ru-RU" sz="3200" b="1">
                <a:solidFill>
                  <a:srgbClr val="FF0066"/>
                </a:solidFill>
              </a:rPr>
              <a:t> рефлекстік доғасы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95475"/>
            <a:ext cx="7632700" cy="4486275"/>
          </a:xfrm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32138" y="5661025"/>
            <a:ext cx="1336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тізе буыны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156325" y="4365625"/>
            <a:ext cx="1243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бұлшықет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64163" y="3933825"/>
            <a:ext cx="167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сезгіш нейрон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547813" y="4292600"/>
            <a:ext cx="223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қозғалтқыш нейрон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435600" y="22050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66"/>
                </a:solidFill>
              </a:rPr>
              <a:t>жұлын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Жұлынның қызметі</a:t>
            </a: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Рефлекстік</a:t>
            </a:r>
          </a:p>
          <a:p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kk-KZ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орталыққа тебетін (өрлеу, қозуды</a:t>
            </a:r>
          </a:p>
          <a:p>
            <a:pPr>
              <a:buFont typeface="Wingdings" pitchFamily="2" charset="2"/>
              <a:buNone/>
            </a:pPr>
            <a:r>
              <a:rPr lang="kk-KZ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миға жеткізу)</a:t>
            </a: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Өткізгіш</a:t>
            </a:r>
          </a:p>
          <a:p>
            <a:pPr>
              <a:buFont typeface="Wingdings" pitchFamily="2" charset="2"/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kk-KZ" smtClean="0">
                <a:latin typeface="Times New Roman" pitchFamily="18" charset="0"/>
                <a:cs typeface="Times New Roman" pitchFamily="18" charset="0"/>
              </a:rPr>
            </a:br>
            <a:r>
              <a:rPr lang="kk-KZ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орталықтан тебетін (қозуды мидан </a:t>
            </a:r>
            <a:br>
              <a:rPr lang="kk-KZ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мүшелерге жеткізу)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28875" y="3429000"/>
            <a:ext cx="64293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2357438" y="4357688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Логикалық сұрақтар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r>
              <a:rPr lang="kk-KZ" sz="2000" i="1" dirty="0" smtClean="0"/>
              <a:t>Сұрақ:</a:t>
            </a:r>
            <a:endParaRPr lang="ru-RU" sz="2000" dirty="0" smtClean="0"/>
          </a:p>
          <a:p>
            <a:r>
              <a:rPr lang="kk-KZ" sz="2000" i="1" dirty="0" smtClean="0"/>
              <a:t>1)Асқар басы ауырып, құсып, есінен айырылып дәрігерге көрінсе, дәрігерлер «менингит» деген диагноз қойды.Асқар бұл аурудың сипаттамасы жайлы интернет көздерінен іздеп, мынадай тоқтамға келді:</a:t>
            </a:r>
            <a:endParaRPr lang="ru-RU" sz="2000" dirty="0" smtClean="0"/>
          </a:p>
          <a:p>
            <a:r>
              <a:rPr lang="kk-KZ" sz="2000" i="1" dirty="0" smtClean="0"/>
              <a:t>1. Ми мен жұлын жұмсақ қабығының қабынуынан пайда болады.(иә, жоқ)</a:t>
            </a:r>
            <a:endParaRPr lang="ru-RU" sz="2000" dirty="0" smtClean="0"/>
          </a:p>
          <a:p>
            <a:r>
              <a:rPr lang="kk-KZ" sz="2000" i="1" dirty="0" smtClean="0"/>
              <a:t>2.Бактериялар мен вирустардан пайда болып, ауа арқылы жұғады. (иә, жоқ)</a:t>
            </a:r>
            <a:endParaRPr lang="ru-RU" sz="2000" dirty="0" smtClean="0"/>
          </a:p>
          <a:p>
            <a:r>
              <a:rPr lang="kk-KZ" sz="2000" i="1" dirty="0" smtClean="0"/>
              <a:t>3.Вирусты менингит өте кең таралған , бактериалды менингитке қарағанда өмірге қауіт төнгізбейді(иә, жоқ)</a:t>
            </a:r>
            <a:endParaRPr lang="ru-RU" sz="2000" dirty="0" smtClean="0"/>
          </a:p>
          <a:p>
            <a:r>
              <a:rPr lang="kk-KZ" sz="2000" i="1" dirty="0" smtClean="0"/>
              <a:t>4.Тез арада дәрігерлік көмекке жүгінбесе, өлімге соқтыратын ауру. (иә, жоқ)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Дұрыс жауап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4000" dirty="0" smtClean="0"/>
              <a:t>1 – 4 - ия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dirty="0" smtClean="0"/>
              <a:t>Сұрақ:</a:t>
            </a:r>
          </a:p>
          <a:p>
            <a:r>
              <a:rPr lang="kk-KZ" i="1" dirty="0" smtClean="0"/>
              <a:t>2)</a:t>
            </a:r>
            <a:r>
              <a:rPr lang="kk-KZ" dirty="0" smtClean="0"/>
              <a:t> </a:t>
            </a:r>
            <a:r>
              <a:rPr lang="kk-KZ" i="1" dirty="0" smtClean="0"/>
              <a:t> Жұлын жарақатының салдары қандай?</a:t>
            </a:r>
            <a:endParaRPr lang="ru-RU" dirty="0" smtClean="0"/>
          </a:p>
          <a:p>
            <a:r>
              <a:rPr lang="kk-KZ" i="1" dirty="0" smtClean="0"/>
              <a:t>(Топтасып сұрақтың жауабын іздеп, талқылау, дәлелдеу)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Дұрыс жауап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Тітіркенгіштік, әлсіздік, тез шаршау, бас ауруы, бас айналуы басым болады. Олар ыстықты, транспортты көтере алмайды, қызметтің бір түрінен екінші түріне ауысқанда қиындықтар туындайды.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20750"/>
            <a:ext cx="7391400" cy="563563"/>
          </a:xfrm>
        </p:spPr>
        <p:txBody>
          <a:bodyPr/>
          <a:lstStyle/>
          <a:p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</a:rPr>
              <a:t>Дәптерге кестені толтыру;</a:t>
            </a:r>
            <a:r>
              <a:rPr lang="kk-KZ" sz="3200" i="1" dirty="0" smtClean="0">
                <a:latin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</a:endParaRPr>
          </a:p>
        </p:txBody>
      </p:sp>
      <p:graphicFrame>
        <p:nvGraphicFramePr>
          <p:cNvPr id="63520" name="Group 32"/>
          <p:cNvGraphicFramePr>
            <a:graphicFrameLocks noGrp="1"/>
          </p:cNvGraphicFramePr>
          <p:nvPr>
            <p:ph idx="1"/>
          </p:nvPr>
        </p:nvGraphicFramePr>
        <p:xfrm>
          <a:off x="323850" y="1600200"/>
          <a:ext cx="8362950" cy="4710751"/>
        </p:xfrm>
        <a:graphic>
          <a:graphicData uri="http://schemas.openxmlformats.org/drawingml/2006/table">
            <a:tbl>
              <a:tblPr/>
              <a:tblGrid>
                <a:gridCol w="3816350"/>
                <a:gridCol w="4546600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Жүйке жүйесінің бөлімі немесе оның бөлігі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Құрылысы мен атқаратын қызметі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Жұлын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Шеткі жүйке жүйесі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Сұр зат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Ақ зат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Жұлын түбірлері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Аралас жұлын жүйкелері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705725" cy="798512"/>
          </a:xfrm>
        </p:spPr>
        <p:txBody>
          <a:bodyPr/>
          <a:lstStyle/>
          <a:p>
            <a:r>
              <a:rPr lang="kk-KZ" sz="2800" i="1" smtClean="0">
                <a:solidFill>
                  <a:schemeClr val="tx1"/>
                </a:solidFill>
                <a:latin typeface="Times New Roman" pitchFamily="18" charset="0"/>
              </a:rPr>
              <a:t>Сәйкестігін анықтаңыз</a:t>
            </a:r>
            <a:endParaRPr lang="ru-RU" sz="2800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4574" name="Group 62"/>
          <p:cNvGraphicFramePr>
            <a:graphicFrameLocks noGrp="1"/>
          </p:cNvGraphicFramePr>
          <p:nvPr/>
        </p:nvGraphicFramePr>
        <p:xfrm>
          <a:off x="395288" y="1844675"/>
          <a:ext cx="8135937" cy="3626485"/>
        </p:xfrm>
        <a:graphic>
          <a:graphicData uri="http://schemas.openxmlformats.org/drawingml/2006/table">
            <a:tbl>
              <a:tblPr/>
              <a:tblGrid>
                <a:gridCol w="4068762"/>
                <a:gridCol w="40671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Нейрондар қызметі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Нейрон түрлері</a:t>
                      </a: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1.Тітіркенуді жүйке импульстеріне түрлендіреді.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а)сезімтал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ә)аралық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б)қозғалтқыш</a:t>
                      </a: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2.Миға ішкі мүшелер мен сезім мүшелерінен жүйке импульстерін береді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3.Мида бір нейроннан екіншісіне импульстерін беруді жүзеге асырады.</a:t>
                      </a:r>
                      <a:endParaRPr kumimoji="0" lang="kk-K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4.Жүйке импульстерін бұлшық етке, бездерге және басқа атқарушы мүшелерге береді.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Дұрыс жауаптары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– а </a:t>
            </a:r>
          </a:p>
          <a:p>
            <a:r>
              <a:rPr lang="ru-RU" dirty="0" smtClean="0"/>
              <a:t>2 – </a:t>
            </a:r>
            <a:r>
              <a:rPr lang="kk-KZ" dirty="0" smtClean="0"/>
              <a:t>ә</a:t>
            </a:r>
            <a:r>
              <a:rPr lang="ru-RU" dirty="0" smtClean="0"/>
              <a:t> </a:t>
            </a:r>
          </a:p>
          <a:p>
            <a:r>
              <a:rPr lang="ru-RU" dirty="0" smtClean="0"/>
              <a:t>3 – </a:t>
            </a:r>
            <a:r>
              <a:rPr lang="ru-RU" dirty="0" err="1" smtClean="0"/>
              <a:t>ә</a:t>
            </a:r>
            <a:endParaRPr lang="ru-RU" dirty="0" smtClean="0"/>
          </a:p>
          <a:p>
            <a:r>
              <a:rPr lang="ru-RU" dirty="0" smtClean="0"/>
              <a:t>4 - 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CAK1MDG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545138"/>
            <a:ext cx="14287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5813" y="571500"/>
            <a:ext cx="7929562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/>
              <a:t>                     </a:t>
            </a:r>
            <a:endParaRPr lang="kk-KZ" b="1" dirty="0" smtClean="0"/>
          </a:p>
          <a:p>
            <a:endParaRPr lang="kk-KZ" b="1" dirty="0" smtClean="0"/>
          </a:p>
          <a:p>
            <a:endParaRPr lang="kk-KZ" b="1" dirty="0" smtClean="0"/>
          </a:p>
          <a:p>
            <a:endParaRPr lang="kk-KZ" b="1" dirty="0" smtClean="0"/>
          </a:p>
          <a:p>
            <a:endParaRPr lang="kk-KZ" b="1" dirty="0" smtClean="0"/>
          </a:p>
          <a:p>
            <a:endParaRPr lang="kk-KZ" b="1" dirty="0" smtClean="0"/>
          </a:p>
          <a:p>
            <a:r>
              <a:rPr lang="kk-KZ" b="1" dirty="0" smtClean="0"/>
              <a:t>            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типі: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Аралас</a:t>
            </a:r>
            <a:endParaRPr lang="kk-KZ" sz="44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11160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143375"/>
            <a:ext cx="8572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kk-KZ" smtClean="0">
                <a:solidFill>
                  <a:schemeClr val="tx1"/>
                </a:solidFill>
                <a:latin typeface="Times New Roman" pitchFamily="18" charset="0"/>
              </a:rPr>
              <a:t>V. Үй тапсырмасы.</a:t>
            </a:r>
            <a:r>
              <a:rPr lang="kk-KZ" sz="3200" b="0" i="1" smtClean="0"/>
              <a:t> </a:t>
            </a:r>
            <a:endParaRPr lang="ru-RU" sz="3200" b="0" i="1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kk-KZ" b="1" dirty="0" smtClean="0"/>
              <a:t>§15 Жұлынның құрылысы</a:t>
            </a:r>
            <a:endParaRPr lang="ru-RU" dirty="0" smtClean="0"/>
          </a:p>
          <a:p>
            <a:r>
              <a:rPr lang="kk-KZ" dirty="0" smtClean="0"/>
              <a:t>- оқып-білу, сұрақтарға жауап беру</a:t>
            </a:r>
            <a:endParaRPr lang="ru-RU" dirty="0" smtClean="0"/>
          </a:p>
          <a:p>
            <a:r>
              <a:rPr lang="kk-KZ" dirty="0" smtClean="0"/>
              <a:t>- терминдерге анықтама жазу, жаттау</a:t>
            </a:r>
            <a:endParaRPr lang="ru-RU" dirty="0" smtClean="0"/>
          </a:p>
          <a:p>
            <a:r>
              <a:rPr lang="kk-KZ" dirty="0" smtClean="0"/>
              <a:t>- шығармашылық жұмыс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   «Жұлынның адам ағзасы үшін маңызы» (эссе жазу) </a:t>
            </a:r>
            <a:endParaRPr lang="ru-RU" dirty="0" smtClean="0"/>
          </a:p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ФОТО  С ДЕТЬМИ\РИСУНКИ\open-book-with-inkwell-and-pen-dictionary-pixmac-image-44741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428596" y="500042"/>
            <a:ext cx="69294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50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К</a:t>
            </a:r>
            <a:r>
              <a:rPr lang="ru-RU" sz="5000" b="1" kern="1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өңіл қойып </a:t>
            </a:r>
            <a:r>
              <a:rPr lang="ru-RU" sz="4800" b="1" kern="1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тыңдағаны</a:t>
            </a:r>
            <a:r>
              <a:rPr lang="kk-KZ" sz="48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ңы</a:t>
            </a:r>
            <a:r>
              <a:rPr lang="ru-RU" sz="4800" b="1" kern="1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зғ</a:t>
            </a:r>
            <a:r>
              <a:rPr lang="ru-RU" sz="5000" b="1" kern="1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а рахмет</a:t>
            </a:r>
            <a:r>
              <a:rPr lang="ru-RU" sz="50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</a:rPr>
              <a:t>!</a:t>
            </a:r>
            <a:endParaRPr lang="en-US" sz="5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0"/>
          <p:cNvSpPr>
            <a:spLocks noChangeArrowheads="1"/>
          </p:cNvSpPr>
          <p:nvPr/>
        </p:nvSpPr>
        <p:spPr bwMode="auto">
          <a:xfrm>
            <a:off x="571500" y="928688"/>
            <a:ext cx="8286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kk-KZ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2" descr="D:\ФОТО  С ДЕТЬМИ\РИСУНКИ\сова\астана\кокшетау\69320883_1295178667_uzor_kazahski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013"/>
            <a:ext cx="3071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D:\ФОТО  С ДЕТЬМИ\РИСУНКИ\сова\астана\кокшетау\69320883_1295178667_uzor_kazahski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942013"/>
            <a:ext cx="2857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D:\ФОТО  С ДЕТЬМИ\РИСУНКИ\сова\астана\кокшетау\69320883_1295178667_uzor_kazahski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42013"/>
            <a:ext cx="30718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D:\ФОТО  С ДЕТЬМИ\РИСУНКИ\сова\511539-1516be7765ce80b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57188"/>
            <a:ext cx="121443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611188" y="26035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/>
            <a:r>
              <a:rPr lang="kk-KZ" sz="3600" b="1" i="1" dirty="0" smtClean="0">
                <a:latin typeface="Times New Roman" pitchFamily="18" charset="0"/>
              </a:rPr>
              <a:t>Психлогиялық ахуал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838200" y="1628775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ru-RU" sz="28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00298" y="2071678"/>
            <a:ext cx="40622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 алысып, қәне, біз,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Достасайық бәріміз.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Айтарым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сендерге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Тез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тұрыңдар шеңберге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Қандай жақсы бір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тұру,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Достарменен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жүру!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Қандай жақсы дос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391400" cy="5635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</a:rPr>
              <a:t>І. </a:t>
            </a:r>
            <a:r>
              <a:rPr lang="kk-KZ" dirty="0" smtClean="0">
                <a:solidFill>
                  <a:srgbClr val="692AA2"/>
                </a:solidFill>
                <a:latin typeface="Times New Roman" pitchFamily="18" charset="0"/>
              </a:rPr>
              <a:t/>
            </a:r>
            <a:br>
              <a:rPr lang="kk-KZ" dirty="0" smtClean="0">
                <a:solidFill>
                  <a:srgbClr val="692AA2"/>
                </a:solidFill>
                <a:latin typeface="Times New Roman" pitchFamily="18" charset="0"/>
              </a:rPr>
            </a:br>
            <a:r>
              <a:rPr lang="kk-KZ" dirty="0" smtClean="0">
                <a:solidFill>
                  <a:srgbClr val="692AA2"/>
                </a:solidFill>
                <a:latin typeface="Times New Roman" pitchFamily="18" charset="0"/>
              </a:rPr>
              <a:t>Мына сөздерді есімізге түсіріп, анықтама берейік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132138" y="3429000"/>
            <a:ext cx="3095625" cy="10810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800">
                <a:latin typeface="Times New Roman" pitchFamily="18" charset="0"/>
              </a:rPr>
              <a:t>Термин сөздер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910514">
            <a:off x="6119813" y="2276475"/>
            <a:ext cx="3024187" cy="1512888"/>
          </a:xfrm>
          <a:prstGeom prst="cloudCallout">
            <a:avLst>
              <a:gd name="adj1" fmla="val -38292"/>
              <a:gd name="adj2" fmla="val 58708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dirty="0" smtClean="0">
                <a:latin typeface="Arial Black" pitchFamily="34" charset="0"/>
              </a:rPr>
              <a:t>дендрит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-753669">
            <a:off x="5827713" y="4800600"/>
            <a:ext cx="3024187" cy="1439863"/>
          </a:xfrm>
          <a:prstGeom prst="cloudCallout">
            <a:avLst>
              <a:gd name="adj1" fmla="val -33037"/>
              <a:gd name="adj2" fmla="val -60171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dirty="0" smtClean="0">
                <a:latin typeface="Arial Black" pitchFamily="34" charset="0"/>
              </a:rPr>
              <a:t>рецептор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rot="-1062401">
            <a:off x="34925" y="2420938"/>
            <a:ext cx="3024188" cy="1511300"/>
          </a:xfrm>
          <a:prstGeom prst="cloudCallout">
            <a:avLst>
              <a:gd name="adj1" fmla="val 19657"/>
              <a:gd name="adj2" fmla="val 66384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dirty="0" smtClean="0">
                <a:latin typeface="Arial Black" pitchFamily="34" charset="0"/>
              </a:rPr>
              <a:t>аксон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 rot="712497">
            <a:off x="1000125" y="4870450"/>
            <a:ext cx="3024188" cy="1368425"/>
          </a:xfrm>
          <a:prstGeom prst="cloudCallout">
            <a:avLst>
              <a:gd name="adj1" fmla="val 30042"/>
              <a:gd name="adj2" fmla="val -5954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dirty="0" smtClean="0">
                <a:latin typeface="Arial Black" pitchFamily="34" charset="0"/>
              </a:rPr>
              <a:t>рефлекс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987675" y="1268413"/>
            <a:ext cx="3024188" cy="1582737"/>
          </a:xfrm>
          <a:prstGeom prst="cloudCallout">
            <a:avLst>
              <a:gd name="adj1" fmla="val 1602"/>
              <a:gd name="adj2" fmla="val 6725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dirty="0" smtClean="0">
                <a:latin typeface="Arial Black" pitchFamily="34" charset="0"/>
              </a:rPr>
              <a:t>нейрон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dirty="0" smtClean="0">
                <a:solidFill>
                  <a:srgbClr val="FF3300"/>
                </a:solidFill>
                <a:latin typeface="Times New Roman" pitchFamily="18" charset="0"/>
              </a:rPr>
              <a:t>Биологиялық диктант</a:t>
            </a:r>
            <a:br>
              <a:rPr lang="kk-KZ" sz="28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kk-KZ" sz="2800" dirty="0" smtClean="0">
                <a:solidFill>
                  <a:srgbClr val="FF3300"/>
                </a:solidFill>
                <a:latin typeface="Times New Roman" pitchFamily="18" charset="0"/>
              </a:rPr>
              <a:t>(жұптық тапсырма)</a:t>
            </a:r>
            <a:br>
              <a:rPr lang="kk-KZ" sz="2800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28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421188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</a:rPr>
              <a:t>1.Нейрон денелері мен қысқа өсінділердің топтасуы ........................................................  құрайды.</a:t>
            </a:r>
            <a:br>
              <a:rPr lang="kk-KZ" dirty="0" smtClean="0">
                <a:latin typeface="Times New Roman" pitchFamily="18" charset="0"/>
              </a:rPr>
            </a:br>
            <a:r>
              <a:rPr lang="kk-KZ" dirty="0" smtClean="0">
                <a:latin typeface="Times New Roman" pitchFamily="18" charset="0"/>
              </a:rPr>
              <a:t>2.Ақ май қабығымен қапталған ұзын өсінділер – аксондар ........................................... түзеді.</a:t>
            </a:r>
            <a:br>
              <a:rPr lang="kk-KZ" dirty="0" smtClean="0">
                <a:latin typeface="Times New Roman" pitchFamily="18" charset="0"/>
              </a:rPr>
            </a:br>
            <a:r>
              <a:rPr lang="kk-KZ" dirty="0" smtClean="0">
                <a:latin typeface="Times New Roman" pitchFamily="18" charset="0"/>
              </a:rPr>
              <a:t>3.Нейронның ұзын өсінділерінің тармақталуы жүйке ұштарын – ............................................ құрайды. </a:t>
            </a:r>
            <a:br>
              <a:rPr lang="kk-KZ" dirty="0" smtClean="0">
                <a:latin typeface="Times New Roman" pitchFamily="18" charset="0"/>
              </a:rPr>
            </a:br>
            <a:r>
              <a:rPr lang="kk-KZ" dirty="0" smtClean="0">
                <a:latin typeface="Times New Roman" pitchFamily="18" charset="0"/>
              </a:rPr>
              <a:t>4. Нейрондар: ........................................ бөлінеді. </a:t>
            </a:r>
            <a:br>
              <a:rPr lang="kk-KZ" dirty="0" smtClean="0">
                <a:latin typeface="Times New Roman" pitchFamily="18" charset="0"/>
              </a:rPr>
            </a:br>
            <a:r>
              <a:rPr lang="kk-KZ" dirty="0" smtClean="0">
                <a:latin typeface="Times New Roman" pitchFamily="18" charset="0"/>
              </a:rPr>
              <a:t>5. Жүйке жасушалары: ........................ .................... ......... ..................................... ...................................... ...тұрады.</a:t>
            </a: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Диктант </a:t>
            </a:r>
            <a:r>
              <a:rPr lang="ru-RU" dirty="0" err="1" smtClean="0"/>
              <a:t>жауаптары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 – ми мен ж</a:t>
            </a:r>
            <a:r>
              <a:rPr lang="kk-KZ" dirty="0" smtClean="0"/>
              <a:t>ұлынның сұр затын құрайды</a:t>
            </a:r>
          </a:p>
          <a:p>
            <a:r>
              <a:rPr lang="ru-RU" dirty="0" smtClean="0"/>
              <a:t>2 – </a:t>
            </a:r>
            <a:r>
              <a:rPr lang="ru-RU" dirty="0" err="1" smtClean="0"/>
              <a:t>ақ затты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рецепторларды</a:t>
            </a:r>
            <a:endParaRPr lang="ru-RU" dirty="0" smtClean="0"/>
          </a:p>
          <a:p>
            <a:r>
              <a:rPr lang="ru-RU" dirty="0" smtClean="0"/>
              <a:t>4 – </a:t>
            </a:r>
            <a:r>
              <a:rPr lang="ru-RU" dirty="0" err="1" smtClean="0"/>
              <a:t>сезімтал</a:t>
            </a:r>
            <a:r>
              <a:rPr lang="ru-RU" dirty="0" smtClean="0"/>
              <a:t>, </a:t>
            </a:r>
            <a:r>
              <a:rPr lang="ru-RU" dirty="0" err="1" smtClean="0"/>
              <a:t>қимыл қозғалыс және аралық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дене</a:t>
            </a:r>
            <a:r>
              <a:rPr lang="ru-RU" dirty="0" smtClean="0"/>
              <a:t>, </a:t>
            </a:r>
            <a:r>
              <a:rPr lang="ru-RU" dirty="0" err="1" smtClean="0"/>
              <a:t>өсінді және жүйке ұштарынан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chemeClr val="tx1"/>
                </a:solidFill>
                <a:latin typeface="Times New Roman" pitchFamily="18" charset="0"/>
              </a:rPr>
              <a:t>Жаңа сабақ</a:t>
            </a: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771775" y="1628775"/>
            <a:ext cx="32400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/>
              <a:t>Жүйке жүйесі</a:t>
            </a:r>
            <a:endParaRPr lang="ru-RU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27088" y="2492375"/>
            <a:ext cx="32400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/>
              <a:t>Орталық жүйке жүйесі</a:t>
            </a:r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643438" y="2492375"/>
            <a:ext cx="32400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/>
              <a:t>Шеткі жүйке жүйесі</a:t>
            </a:r>
            <a:endParaRPr lang="ru-RU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27088" y="3357563"/>
            <a:ext cx="2232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827088" y="4221163"/>
            <a:ext cx="2232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653088" y="3429000"/>
            <a:ext cx="2232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651500" y="4221163"/>
            <a:ext cx="2232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4356100" y="27082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4067175" y="27082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3059113" y="3429000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3059113" y="43656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4356100" y="3716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4356100" y="45815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706437"/>
          </a:xfrm>
        </p:spPr>
        <p:txBody>
          <a:bodyPr/>
          <a:lstStyle/>
          <a:p>
            <a:r>
              <a:rPr lang="kk-KZ" sz="4000">
                <a:solidFill>
                  <a:srgbClr val="FF0066"/>
                </a:solidFill>
              </a:rPr>
              <a:t>Сомалы жүйке жүйесі</a:t>
            </a:r>
            <a:endParaRPr lang="ru-RU" sz="4000">
              <a:solidFill>
                <a:srgbClr val="FF006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1646" r="8342" b="9709"/>
          <a:stretch>
            <a:fillRect/>
          </a:stretch>
        </p:blipFill>
        <p:spPr bwMode="auto">
          <a:xfrm>
            <a:off x="5076825" y="1196975"/>
            <a:ext cx="30241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667625" y="1268413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k-KZ"/>
          </a:p>
          <a:p>
            <a:pPr algn="ctr"/>
            <a:r>
              <a:rPr lang="kk-KZ"/>
              <a:t> </a:t>
            </a:r>
            <a:r>
              <a:rPr lang="kk-KZ">
                <a:solidFill>
                  <a:srgbClr val="FF0066"/>
                </a:solidFill>
              </a:rPr>
              <a:t>ми</a:t>
            </a:r>
          </a:p>
          <a:p>
            <a:pPr algn="ctr"/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667625" y="1844675"/>
            <a:ext cx="863600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жұлын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812088" y="2781300"/>
            <a:ext cx="1152525" cy="288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жүйкелер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427538" y="1844675"/>
            <a:ext cx="12969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>
                <a:solidFill>
                  <a:srgbClr val="FF0066"/>
                </a:solidFill>
              </a:rPr>
              <a:t>жүйкелер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8313" y="998538"/>
            <a:ext cx="4176712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  </a:t>
            </a:r>
            <a:r>
              <a:rPr lang="ru-RU" dirty="0" err="1"/>
              <a:t>Жүйке жүйесін </a:t>
            </a:r>
            <a:r>
              <a:rPr lang="ru-RU" dirty="0" err="1">
                <a:solidFill>
                  <a:srgbClr val="FF0066"/>
                </a:solidFill>
              </a:rPr>
              <a:t>орталық</a:t>
            </a:r>
            <a:r>
              <a:rPr lang="ru-RU" dirty="0" err="1"/>
              <a:t> және</a:t>
            </a:r>
            <a:r>
              <a:rPr lang="ru-RU" dirty="0"/>
              <a:t> </a:t>
            </a:r>
          </a:p>
          <a:p>
            <a:r>
              <a:rPr lang="ru-RU" dirty="0" err="1">
                <a:solidFill>
                  <a:srgbClr val="FF0066"/>
                </a:solidFill>
              </a:rPr>
              <a:t>шеткі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үлкен екі</a:t>
            </a:r>
            <a:r>
              <a:rPr lang="ru-RU" dirty="0"/>
              <a:t> </a:t>
            </a:r>
            <a:r>
              <a:rPr lang="ru-RU" dirty="0" err="1"/>
              <a:t>топқа бөледі.</a:t>
            </a:r>
            <a:r>
              <a:rPr lang="ru-RU" dirty="0"/>
              <a:t> </a:t>
            </a:r>
          </a:p>
          <a:p>
            <a:r>
              <a:rPr lang="ru-RU" dirty="0" err="1"/>
              <a:t>Орталық жүйке жүйесіне </a:t>
            </a:r>
            <a:r>
              <a:rPr lang="ru-RU" dirty="0"/>
              <a:t>– </a:t>
            </a:r>
          </a:p>
          <a:p>
            <a:r>
              <a:rPr lang="ru-RU" dirty="0"/>
              <a:t>ми мен </a:t>
            </a:r>
            <a:r>
              <a:rPr lang="ru-RU" dirty="0" err="1"/>
              <a:t>жұлын жатады</a:t>
            </a:r>
            <a:r>
              <a:rPr lang="ru-RU" dirty="0"/>
              <a:t>.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жүйке</a:t>
            </a:r>
            <a:r>
              <a:rPr lang="ru-RU" dirty="0"/>
              <a:t> </a:t>
            </a:r>
          </a:p>
          <a:p>
            <a:r>
              <a:rPr lang="ru-RU" dirty="0" err="1"/>
              <a:t>жүйесі </a:t>
            </a:r>
            <a:r>
              <a:rPr lang="ru-RU" dirty="0"/>
              <a:t>ми мен </a:t>
            </a:r>
            <a:r>
              <a:rPr lang="ru-RU" dirty="0" err="1"/>
              <a:t>жұлыннан таралатын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жүйкелер </a:t>
            </a:r>
            <a:r>
              <a:rPr lang="ru-RU" dirty="0"/>
              <a:t>мен </a:t>
            </a:r>
            <a:r>
              <a:rPr lang="ru-RU" dirty="0" err="1"/>
              <a:t>жүйке түйіндерінен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тұрады.</a:t>
            </a:r>
            <a:r>
              <a:rPr lang="ru-RU" dirty="0"/>
              <a:t> </a:t>
            </a:r>
            <a:r>
              <a:rPr lang="ru-RU" dirty="0" err="1"/>
              <a:t>Жүйке жүйесінің қаңқа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бұлшықеттерінің жұмысын реттейтін</a:t>
            </a:r>
            <a:r>
              <a:rPr lang="ru-RU" dirty="0"/>
              <a:t> </a:t>
            </a:r>
          </a:p>
          <a:p>
            <a:r>
              <a:rPr lang="ru-RU" dirty="0" err="1"/>
              <a:t>бөлімі </a:t>
            </a:r>
            <a:r>
              <a:rPr lang="ru-RU" b="1" dirty="0" err="1">
                <a:solidFill>
                  <a:srgbClr val="FF0066"/>
                </a:solidFill>
              </a:rPr>
              <a:t>сомалы</a:t>
            </a:r>
            <a:r>
              <a:rPr lang="ru-RU" dirty="0"/>
              <a:t> (</a:t>
            </a:r>
            <a:r>
              <a:rPr lang="ru-RU" dirty="0" err="1"/>
              <a:t>грекше</a:t>
            </a:r>
            <a:r>
              <a:rPr lang="ru-RU" dirty="0"/>
              <a:t> «</a:t>
            </a:r>
            <a:r>
              <a:rPr lang="ru-RU" dirty="0" err="1"/>
              <a:t>soma</a:t>
            </a:r>
            <a:r>
              <a:rPr lang="ru-RU" dirty="0"/>
              <a:t>» – </a:t>
            </a:r>
            <a:r>
              <a:rPr lang="ru-RU" dirty="0" err="1"/>
              <a:t>дене</a:t>
            </a:r>
            <a:r>
              <a:rPr lang="ru-RU" dirty="0"/>
              <a:t>),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мүшелердің жұмысын реттейтін</a:t>
            </a:r>
            <a:r>
              <a:rPr lang="ru-RU" dirty="0"/>
              <a:t> </a:t>
            </a:r>
            <a:r>
              <a:rPr lang="ru-RU" dirty="0" err="1"/>
              <a:t>бөлім </a:t>
            </a:r>
            <a:r>
              <a:rPr lang="ru-RU" b="1" dirty="0" err="1">
                <a:solidFill>
                  <a:srgbClr val="FF0066"/>
                </a:solidFill>
              </a:rPr>
              <a:t>вегетативті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dirty="0"/>
              <a:t>(«</a:t>
            </a:r>
            <a:r>
              <a:rPr lang="ru-RU" dirty="0" err="1"/>
              <a:t>vegeto</a:t>
            </a:r>
            <a:r>
              <a:rPr lang="ru-RU" dirty="0"/>
              <a:t>» – </a:t>
            </a:r>
            <a:r>
              <a:rPr lang="ru-RU" dirty="0" err="1"/>
              <a:t>қоздырамын</a:t>
            </a:r>
            <a:r>
              <a:rPr lang="ru-RU" dirty="0"/>
              <a:t>) </a:t>
            </a:r>
          </a:p>
          <a:p>
            <a:r>
              <a:rPr lang="ru-RU" dirty="0" err="1"/>
              <a:t>жүйке жүйесі 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 .</a:t>
            </a:r>
          </a:p>
          <a:p>
            <a:r>
              <a:rPr lang="ru-RU" dirty="0" err="1"/>
              <a:t>Жүйке жүйесінің сомалы</a:t>
            </a:r>
            <a:r>
              <a:rPr lang="ru-RU" dirty="0"/>
              <a:t> </a:t>
            </a:r>
            <a:r>
              <a:rPr lang="ru-RU" dirty="0" err="1"/>
              <a:t>бөлімі ағзаның сыртқы ортамен</a:t>
            </a:r>
            <a:r>
              <a:rPr lang="ru-RU" dirty="0"/>
              <a:t>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жүзеге асырады</a:t>
            </a:r>
            <a:r>
              <a:rPr lang="ru-RU" dirty="0"/>
              <a:t>, </a:t>
            </a:r>
          </a:p>
          <a:p>
            <a:r>
              <a:rPr lang="ru-RU" dirty="0" err="1"/>
              <a:t>тітіркендіргіштерді</a:t>
            </a:r>
            <a:r>
              <a:rPr lang="ru-RU" dirty="0"/>
              <a:t> </a:t>
            </a:r>
            <a:r>
              <a:rPr lang="ru-RU" dirty="0" err="1"/>
              <a:t>қабылдайды.</a:t>
            </a:r>
            <a:r>
              <a:rPr lang="ru-RU" dirty="0"/>
              <a:t> </a:t>
            </a:r>
          </a:p>
          <a:p>
            <a:r>
              <a:rPr lang="ru-RU" dirty="0"/>
              <a:t>Адам </a:t>
            </a:r>
            <a:r>
              <a:rPr lang="ru-RU" dirty="0" err="1"/>
              <a:t>еркіне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қозғалыстарды басқарады.</a:t>
            </a:r>
            <a:r>
              <a:rPr lang="ru-RU" dirty="0"/>
              <a:t>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9gl">
  <a:themeElements>
    <a:clrScheme name="Тема Offic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cdb2004169gl</Template>
  <TotalTime>724</TotalTime>
  <Words>753</Words>
  <Application>Microsoft Office PowerPoint</Application>
  <PresentationFormat>Экран (4:3)</PresentationFormat>
  <Paragraphs>216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Verdana</vt:lpstr>
      <vt:lpstr>Wingdings</vt:lpstr>
      <vt:lpstr>cdb2004169gl</vt:lpstr>
      <vt:lpstr>Image</vt:lpstr>
      <vt:lpstr>Презентация PowerPoint</vt:lpstr>
      <vt:lpstr>Сабақтың мақсаты:</vt:lpstr>
      <vt:lpstr>Презентация PowerPoint</vt:lpstr>
      <vt:lpstr>Презентация PowerPoint</vt:lpstr>
      <vt:lpstr>І.  Мына сөздерді есімізге түсіріп, анықтама берейік </vt:lpstr>
      <vt:lpstr>Биологиялық диктант (жұптық тапсырма) </vt:lpstr>
      <vt:lpstr>Презентация PowerPoint</vt:lpstr>
      <vt:lpstr>Жаңа сабақ</vt:lpstr>
      <vt:lpstr>Сомалы жүйке жүйесі</vt:lpstr>
      <vt:lpstr>Жүйке жүйесінің  жалпы сызбасы</vt:lpstr>
      <vt:lpstr>ЖҮЙКЕ  ЖАСУШАЛАРЫ</vt:lpstr>
      <vt:lpstr>Жүйкенің құрылысы</vt:lpstr>
      <vt:lpstr>ЖҰЛЫН</vt:lpstr>
      <vt:lpstr>Жұлынның құрылысы</vt:lpstr>
      <vt:lpstr>Жұлынның құрылысы</vt:lpstr>
      <vt:lpstr>Жұлынның көлденең кесіндісі</vt:lpstr>
      <vt:lpstr>ЖҰЛЫН ЖӘНЕ ОДАН ТАРАЛАТЫН ЖҮЙКЕЛЕР</vt:lpstr>
      <vt:lpstr>Рефлекстік доға</vt:lpstr>
      <vt:lpstr>РЕФЛЕКСТІК ДОҒА</vt:lpstr>
      <vt:lpstr>Тізе рефлексі</vt:lpstr>
      <vt:lpstr>Тізені жазу рефлексінің екі нейрондық қарапайым  рефлекстік доғасы</vt:lpstr>
      <vt:lpstr>Жұлынның қызметі</vt:lpstr>
      <vt:lpstr>Логикалық сұрақтар </vt:lpstr>
      <vt:lpstr>Дұрыс жауап</vt:lpstr>
      <vt:lpstr>Презентация PowerPoint</vt:lpstr>
      <vt:lpstr>Дұрыс жауап</vt:lpstr>
      <vt:lpstr>Дәптерге кестені толтыру; </vt:lpstr>
      <vt:lpstr>Сәйкестігін анықтаңыз</vt:lpstr>
      <vt:lpstr>Дұрыс жауаптары</vt:lpstr>
      <vt:lpstr>V. Үй тапсырмасы.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2011-10-14T09:11:52Z</dcterms:created>
  <dcterms:modified xsi:type="dcterms:W3CDTF">2018-02-11T10:53:59Z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610302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