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Lst>
  <p:sldSz cy="5143500" cx="9144000"/>
  <p:notesSz cx="6858000" cy="9144000"/>
  <p:embeddedFontLst>
    <p:embeddedFont>
      <p:font typeface="Roboto"/>
      <p:regular r:id="rId12"/>
      <p:bold r:id="rId13"/>
      <p:italic r:id="rId14"/>
      <p:boldItalic r:id="rId15"/>
    </p:embeddedFont>
    <p:embeddedFont>
      <p:font typeface="Montserrat"/>
      <p:regular r:id="rId16"/>
      <p:bold r:id="rId17"/>
      <p:italic r:id="rId18"/>
      <p:boldItalic r:id="rId19"/>
    </p:embeddedFont>
    <p:embeddedFont>
      <p:font typeface="Montserrat Black"/>
      <p:bold r:id="rId20"/>
      <p:boldItalic r:id="rId21"/>
    </p:embeddedFont>
    <p:embeddedFont>
      <p:font typeface="Montserrat Medium"/>
      <p:regular r:id="rId22"/>
      <p:bold r:id="rId23"/>
      <p:italic r:id="rId24"/>
      <p:boldItalic r:id="rId25"/>
    </p:embeddedFont>
    <p:embeddedFont>
      <p:font typeface="Montserrat ExtraBold"/>
      <p:bold r:id="rId26"/>
      <p:boldItalic r:id="rId27"/>
    </p:embeddedFont>
    <p:embeddedFont>
      <p:font typeface="Merriweather"/>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MontserratBlack-bold.fntdata"/><Relationship Id="rId22" Type="http://schemas.openxmlformats.org/officeDocument/2006/relationships/font" Target="fonts/MontserratMedium-regular.fntdata"/><Relationship Id="rId21" Type="http://schemas.openxmlformats.org/officeDocument/2006/relationships/font" Target="fonts/MontserratBlack-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ExtraBold-bold.fntdata"/><Relationship Id="rId25" Type="http://schemas.openxmlformats.org/officeDocument/2006/relationships/font" Target="fonts/MontserratMedium-boldItalic.fntdata"/><Relationship Id="rId28" Type="http://schemas.openxmlformats.org/officeDocument/2006/relationships/font" Target="fonts/Merriweather-regular.fntdata"/><Relationship Id="rId27" Type="http://schemas.openxmlformats.org/officeDocument/2006/relationships/font" Target="fonts/MontserratExtraBold-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erriweather-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erriweather-boldItalic.fntdata"/><Relationship Id="rId30" Type="http://schemas.openxmlformats.org/officeDocument/2006/relationships/font" Target="fonts/Merriweather-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Roboto-bold.fntdata"/><Relationship Id="rId12" Type="http://schemas.openxmlformats.org/officeDocument/2006/relationships/font" Target="fonts/Roboto-regular.fntdata"/><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Montserrat-bold.fntdata"/><Relationship Id="rId16" Type="http://schemas.openxmlformats.org/officeDocument/2006/relationships/font" Target="fonts/Montserrat-regular.fntdata"/><Relationship Id="rId19" Type="http://schemas.openxmlformats.org/officeDocument/2006/relationships/font" Target="fonts/Montserrat-boldItalic.fntdata"/><Relationship Id="rId18" Type="http://schemas.openxmlformats.org/officeDocument/2006/relationships/font" Target="fonts/Montserra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3fc33645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fc33645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3fc33645c4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fc33645c4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3fc4ef6a5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fc4ef6a5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3fc4ef6a55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fc4ef6a55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3fc650877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fc650877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3fc650877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fc650877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3fc6508776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fc650877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http://2015kallista.com/index.php/fights/for-men/judo-men" TargetMode="External"/><Relationship Id="rId10" Type="http://schemas.openxmlformats.org/officeDocument/2006/relationships/hyperlink" Target="http://2015kallista.com/index.php/fights/for-men/sambo-men" TargetMode="External"/><Relationship Id="rId13" Type="http://schemas.openxmlformats.org/officeDocument/2006/relationships/hyperlink" Target="http://2015kallista.com/index.php/fights/for-men/boxing" TargetMode="External"/><Relationship Id="rId12" Type="http://schemas.openxmlformats.org/officeDocument/2006/relationships/hyperlink" Target="http://2015kallista.com/index.php/fights/for-men/mma"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2.jpg"/><Relationship Id="rId9" Type="http://schemas.openxmlformats.org/officeDocument/2006/relationships/hyperlink" Target="https://vk.com/zelenogradkallistasport" TargetMode="External"/><Relationship Id="rId15" Type="http://schemas.openxmlformats.org/officeDocument/2006/relationships/hyperlink" Target="http://2015kallista.com/index.php/fights/for-men/grappling" TargetMode="External"/><Relationship Id="rId14" Type="http://schemas.openxmlformats.org/officeDocument/2006/relationships/hyperlink" Target="http://2015kallista.com/index.php/fights/for-men/grappling" TargetMode="External"/><Relationship Id="rId17" Type="http://schemas.openxmlformats.org/officeDocument/2006/relationships/image" Target="../media/image6.png"/><Relationship Id="rId16" Type="http://schemas.openxmlformats.org/officeDocument/2006/relationships/hyperlink" Target="http://2015kallista.com/index.php/camp" TargetMode="External"/><Relationship Id="rId5" Type="http://schemas.openxmlformats.org/officeDocument/2006/relationships/image" Target="../media/image1.png"/><Relationship Id="rId19" Type="http://schemas.openxmlformats.org/officeDocument/2006/relationships/hyperlink" Target="http://2015kallista.com/index.php/join-us" TargetMode="External"/><Relationship Id="rId6" Type="http://schemas.openxmlformats.org/officeDocument/2006/relationships/hyperlink" Target="http://2015kallista.com/" TargetMode="External"/><Relationship Id="rId18" Type="http://schemas.openxmlformats.org/officeDocument/2006/relationships/hyperlink" Target="http://2015kallista.com/" TargetMode="External"/><Relationship Id="rId7" Type="http://schemas.openxmlformats.org/officeDocument/2006/relationships/hyperlink" Target="http://2015kallista.com/" TargetMode="External"/><Relationship Id="rId8" Type="http://schemas.openxmlformats.org/officeDocument/2006/relationships/hyperlink" Target="https://vk.com/zelenogradkallistasport" TargetMode="External"/></Relationships>
</file>

<file path=ppt/slides/_rels/slide2.xml.rels><?xml version="1.0" encoding="UTF-8" standalone="yes"?><Relationships xmlns="http://schemas.openxmlformats.org/package/2006/relationships"><Relationship Id="rId11" Type="http://schemas.openxmlformats.org/officeDocument/2006/relationships/hyperlink" Target="http://2015kallista.com/index.php/camp" TargetMode="External"/><Relationship Id="rId10" Type="http://schemas.openxmlformats.org/officeDocument/2006/relationships/hyperlink" Target="http://2015kallista.com/index.php/fights/for-children/judo-children" TargetMode="External"/><Relationship Id="rId13" Type="http://schemas.openxmlformats.org/officeDocument/2006/relationships/image" Target="../media/image7.jpg"/><Relationship Id="rId12" Type="http://schemas.openxmlformats.org/officeDocument/2006/relationships/hyperlink" Target="http://2015kallista.com/index.php/fights/zelenograd-sports-school" TargetMode="External"/><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2015kallista.com/" TargetMode="External"/><Relationship Id="rId4" Type="http://schemas.openxmlformats.org/officeDocument/2006/relationships/hyperlink" Target="http://2015kallista.com/" TargetMode="External"/><Relationship Id="rId9" Type="http://schemas.openxmlformats.org/officeDocument/2006/relationships/hyperlink" Target="http://2015kallista.com/index.php/fights/for-men/judo-men" TargetMode="External"/><Relationship Id="rId15" Type="http://schemas.openxmlformats.org/officeDocument/2006/relationships/hyperlink" Target="http://2015kallista.com/index.php/join-us" TargetMode="External"/><Relationship Id="rId14" Type="http://schemas.openxmlformats.org/officeDocument/2006/relationships/image" Target="../media/image6.png"/><Relationship Id="rId17" Type="http://schemas.openxmlformats.org/officeDocument/2006/relationships/image" Target="../media/image13.png"/><Relationship Id="rId16" Type="http://schemas.openxmlformats.org/officeDocument/2006/relationships/hyperlink" Target="http://2015kallista.com/" TargetMode="External"/><Relationship Id="rId5" Type="http://schemas.openxmlformats.org/officeDocument/2006/relationships/hyperlink" Target="http://2015kallista.com/index.php/lessons" TargetMode="External"/><Relationship Id="rId6" Type="http://schemas.openxmlformats.org/officeDocument/2006/relationships/hyperlink" Target="http://2015kallista.com/index.php/fights/for-children/judo-children" TargetMode="External"/><Relationship Id="rId7" Type="http://schemas.openxmlformats.org/officeDocument/2006/relationships/hyperlink" Target="http://2015kallista.com/index.php/fights/for-children/judo-children" TargetMode="External"/><Relationship Id="rId8" Type="http://schemas.openxmlformats.org/officeDocument/2006/relationships/hyperlink" Target="http://2015kallista.com/index.php/fights/for-men/judo-me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2015kallista.com/index.php/fights/for-men/boxing" TargetMode="External"/><Relationship Id="rId4" Type="http://schemas.openxmlformats.org/officeDocument/2006/relationships/image" Target="../media/image9.jpg"/><Relationship Id="rId5" Type="http://schemas.openxmlformats.org/officeDocument/2006/relationships/hyperlink" Target="http://2015kallista.com/" TargetMode="External"/><Relationship Id="rId6" Type="http://schemas.openxmlformats.org/officeDocument/2006/relationships/hyperlink" Target="http://2015kallista.com/index.php/join-us" TargetMode="External"/><Relationship Id="rId7" Type="http://schemas.openxmlformats.org/officeDocument/2006/relationships/image" Target="../media/image13.png"/><Relationship Id="rId8" Type="http://schemas.openxmlformats.org/officeDocument/2006/relationships/image" Target="../media/image6.png"/></Relationships>
</file>

<file path=ppt/slides/_rels/slide4.xml.rels><?xml version="1.0" encoding="UTF-8" standalone="yes"?><Relationships xmlns="http://schemas.openxmlformats.org/package/2006/relationships"><Relationship Id="rId11" Type="http://schemas.openxmlformats.org/officeDocument/2006/relationships/image" Target="../media/image11.jpg"/><Relationship Id="rId10" Type="http://schemas.openxmlformats.org/officeDocument/2006/relationships/hyperlink" Target="http://2015kallista.com/index.php/fights/zelenograd-sports-school" TargetMode="External"/><Relationship Id="rId13" Type="http://schemas.openxmlformats.org/officeDocument/2006/relationships/image" Target="../media/image13.png"/><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2015kallista.com/index.php/lessons" TargetMode="External"/><Relationship Id="rId4" Type="http://schemas.openxmlformats.org/officeDocument/2006/relationships/hyperlink" Target="http://2015kallista.com/index.php/fights/for-children/judo-children" TargetMode="External"/><Relationship Id="rId9" Type="http://schemas.openxmlformats.org/officeDocument/2006/relationships/hyperlink" Target="http://2015kallista.com/index.php/camp" TargetMode="External"/><Relationship Id="rId15" Type="http://schemas.openxmlformats.org/officeDocument/2006/relationships/hyperlink" Target="http://2015kallista.com/index.php/join-us" TargetMode="External"/><Relationship Id="rId14" Type="http://schemas.openxmlformats.org/officeDocument/2006/relationships/hyperlink" Target="http://2015kallista.com/" TargetMode="External"/><Relationship Id="rId5" Type="http://schemas.openxmlformats.org/officeDocument/2006/relationships/hyperlink" Target="http://2015kallista.com/index.php/fights/for-children/judo-children" TargetMode="External"/><Relationship Id="rId6" Type="http://schemas.openxmlformats.org/officeDocument/2006/relationships/hyperlink" Target="http://2015kallista.com/index.php/fights/for-men/judo-men" TargetMode="External"/><Relationship Id="rId7" Type="http://schemas.openxmlformats.org/officeDocument/2006/relationships/hyperlink" Target="http://2015kallista.com/index.php/fights/for-men/judo-men" TargetMode="External"/><Relationship Id="rId8" Type="http://schemas.openxmlformats.org/officeDocument/2006/relationships/hyperlink" Target="http://2015kallista.com/index.php/fights/for-children/judo-childre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2015kallista.com/index.php/fights/for-men/mma" TargetMode="External"/><Relationship Id="rId4" Type="http://schemas.openxmlformats.org/officeDocument/2006/relationships/image" Target="../media/image5.jpg"/><Relationship Id="rId5" Type="http://schemas.openxmlformats.org/officeDocument/2006/relationships/image" Target="../media/image6.png"/><Relationship Id="rId6" Type="http://schemas.openxmlformats.org/officeDocument/2006/relationships/image" Target="../media/image13.png"/><Relationship Id="rId7" Type="http://schemas.openxmlformats.org/officeDocument/2006/relationships/hyperlink" Target="http://2015kallista.com/" TargetMode="External"/><Relationship Id="rId8" Type="http://schemas.openxmlformats.org/officeDocument/2006/relationships/hyperlink" Target="http://2015kallista.com/index.php/join-u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3.png"/><Relationship Id="rId5" Type="http://schemas.openxmlformats.org/officeDocument/2006/relationships/image" Target="../media/image4.png"/><Relationship Id="rId6" Type="http://schemas.openxmlformats.org/officeDocument/2006/relationships/hyperlink" Target="http://2015kallista.com/" TargetMode="External"/><Relationship Id="rId7" Type="http://schemas.openxmlformats.org/officeDocument/2006/relationships/hyperlink" Target="http://2015kallista.com/index.php/join-us" TargetMode="External"/><Relationship Id="rId8" Type="http://schemas.openxmlformats.org/officeDocument/2006/relationships/image" Target="../media/image6.png"/></Relationships>
</file>

<file path=ppt/slides/_rels/slide7.xml.rels><?xml version="1.0" encoding="UTF-8" standalone="yes"?><Relationships xmlns="http://schemas.openxmlformats.org/package/2006/relationships"><Relationship Id="rId11" Type="http://schemas.openxmlformats.org/officeDocument/2006/relationships/hyperlink" Target="http://2015kallista.com/index.php/join-us" TargetMode="External"/><Relationship Id="rId10" Type="http://schemas.openxmlformats.org/officeDocument/2006/relationships/hyperlink" Target="http://2015kallista.com/" TargetMode="External"/><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10.png"/><Relationship Id="rId9" Type="http://schemas.openxmlformats.org/officeDocument/2006/relationships/image" Target="../media/image6.png"/><Relationship Id="rId5" Type="http://schemas.openxmlformats.org/officeDocument/2006/relationships/hyperlink" Target="http://2015kallista.com/index.php/fights/for-men/grappling" TargetMode="External"/><Relationship Id="rId6" Type="http://schemas.openxmlformats.org/officeDocument/2006/relationships/hyperlink" Target="http://2015kallista.com/index.php/fights/for-men/grappling" TargetMode="External"/><Relationship Id="rId7" Type="http://schemas.openxmlformats.org/officeDocument/2006/relationships/hyperlink" Target="http://2015kallista.com/index.php/fights/for-men/grappling" TargetMode="External"/><Relationship Id="rId8"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AA84F"/>
        </a:solidFill>
      </p:bgPr>
    </p:bg>
    <p:spTree>
      <p:nvGrpSpPr>
        <p:cNvPr id="63" name="Shape 63"/>
        <p:cNvGrpSpPr/>
        <p:nvPr/>
      </p:nvGrpSpPr>
      <p:grpSpPr>
        <a:xfrm>
          <a:off x="0" y="0"/>
          <a:ext cx="0" cy="0"/>
          <a:chOff x="0" y="0"/>
          <a:chExt cx="0" cy="0"/>
        </a:xfrm>
      </p:grpSpPr>
      <p:pic>
        <p:nvPicPr>
          <p:cNvPr id="64" name="Google Shape;64;p13"/>
          <p:cNvPicPr preferRelativeResize="0"/>
          <p:nvPr/>
        </p:nvPicPr>
        <p:blipFill>
          <a:blip r:embed="rId3">
            <a:alphaModFix/>
          </a:blip>
          <a:stretch>
            <a:fillRect/>
          </a:stretch>
        </p:blipFill>
        <p:spPr>
          <a:xfrm>
            <a:off x="5550300" y="509150"/>
            <a:ext cx="2116675" cy="1656101"/>
          </a:xfrm>
          <a:prstGeom prst="rect">
            <a:avLst/>
          </a:prstGeom>
          <a:noFill/>
          <a:ln>
            <a:noFill/>
          </a:ln>
        </p:spPr>
      </p:pic>
      <p:pic>
        <p:nvPicPr>
          <p:cNvPr id="65" name="Google Shape;65;p13"/>
          <p:cNvPicPr preferRelativeResize="0"/>
          <p:nvPr/>
        </p:nvPicPr>
        <p:blipFill>
          <a:blip r:embed="rId4">
            <a:alphaModFix/>
          </a:blip>
          <a:stretch>
            <a:fillRect/>
          </a:stretch>
        </p:blipFill>
        <p:spPr>
          <a:xfrm>
            <a:off x="356250" y="2724275"/>
            <a:ext cx="7882025" cy="2230750"/>
          </a:xfrm>
          <a:prstGeom prst="rect">
            <a:avLst/>
          </a:prstGeom>
          <a:noFill/>
          <a:ln>
            <a:noFill/>
          </a:ln>
        </p:spPr>
      </p:pic>
      <p:pic>
        <p:nvPicPr>
          <p:cNvPr id="66" name="Google Shape;66;p13"/>
          <p:cNvPicPr preferRelativeResize="0"/>
          <p:nvPr/>
        </p:nvPicPr>
        <p:blipFill>
          <a:blip r:embed="rId5">
            <a:alphaModFix/>
          </a:blip>
          <a:stretch>
            <a:fillRect/>
          </a:stretch>
        </p:blipFill>
        <p:spPr>
          <a:xfrm>
            <a:off x="7762500" y="211175"/>
            <a:ext cx="1290800" cy="1404575"/>
          </a:xfrm>
          <a:prstGeom prst="rect">
            <a:avLst/>
          </a:prstGeom>
          <a:noFill/>
          <a:ln>
            <a:noFill/>
          </a:ln>
        </p:spPr>
      </p:pic>
      <p:sp>
        <p:nvSpPr>
          <p:cNvPr id="67" name="Google Shape;67;p13"/>
          <p:cNvSpPr txBox="1"/>
          <p:nvPr>
            <p:ph type="ctrTitle"/>
          </p:nvPr>
        </p:nvSpPr>
        <p:spPr>
          <a:xfrm>
            <a:off x="311700" y="287375"/>
            <a:ext cx="5238600" cy="792600"/>
          </a:xfrm>
          <a:prstGeom prst="rect">
            <a:avLst/>
          </a:prstGeom>
        </p:spPr>
        <p:txBody>
          <a:bodyPr anchorCtr="0" anchor="t" bIns="91425" lIns="91425" spcFirstLastPara="1" rIns="91425" wrap="square" tIns="0">
            <a:noAutofit/>
          </a:bodyPr>
          <a:lstStyle/>
          <a:p>
            <a:pPr indent="0" lvl="0" marL="0" algn="ctr">
              <a:spcBef>
                <a:spcPts val="0"/>
              </a:spcBef>
              <a:spcAft>
                <a:spcPts val="0"/>
              </a:spcAft>
              <a:buNone/>
            </a:pPr>
            <a:r>
              <a:rPr b="1" lang="ru" sz="6000">
                <a:solidFill>
                  <a:srgbClr val="6AA84F"/>
                </a:solidFill>
                <a:uFill>
                  <a:noFill/>
                </a:uFill>
                <a:latin typeface="Montserrat"/>
                <a:ea typeface="Montserrat"/>
                <a:cs typeface="Montserrat"/>
                <a:sym typeface="Montserrat"/>
                <a:hlinkClick r:id="rId6"/>
              </a:rPr>
              <a:t>Зеленоград </a:t>
            </a:r>
            <a:r>
              <a:rPr b="1" lang="ru">
                <a:solidFill>
                  <a:srgbClr val="6AA84F"/>
                </a:solidFill>
                <a:uFill>
                  <a:noFill/>
                </a:uFill>
                <a:latin typeface="Montserrat"/>
                <a:ea typeface="Montserrat"/>
                <a:cs typeface="Montserrat"/>
                <a:sym typeface="Montserrat"/>
                <a:hlinkClick r:id="rId7"/>
              </a:rPr>
              <a:t>единоборства</a:t>
            </a:r>
            <a:endParaRPr b="1">
              <a:solidFill>
                <a:srgbClr val="6AA84F"/>
              </a:solidFill>
              <a:latin typeface="Montserrat"/>
              <a:ea typeface="Montserrat"/>
              <a:cs typeface="Montserrat"/>
              <a:sym typeface="Montserrat"/>
            </a:endParaRPr>
          </a:p>
        </p:txBody>
      </p:sp>
      <p:sp>
        <p:nvSpPr>
          <p:cNvPr id="68" name="Google Shape;68;p13"/>
          <p:cNvSpPr txBox="1"/>
          <p:nvPr/>
        </p:nvSpPr>
        <p:spPr>
          <a:xfrm>
            <a:off x="380900" y="4490375"/>
            <a:ext cx="3442200" cy="532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9" name="Google Shape;69;p13"/>
          <p:cNvSpPr txBox="1"/>
          <p:nvPr>
            <p:ph idx="1" type="subTitle"/>
          </p:nvPr>
        </p:nvSpPr>
        <p:spPr>
          <a:xfrm>
            <a:off x="311700" y="1765775"/>
            <a:ext cx="8527200" cy="1034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ru" sz="1800">
                <a:solidFill>
                  <a:srgbClr val="6AA84F"/>
                </a:solidFill>
                <a:uFill>
                  <a:noFill/>
                </a:uFill>
                <a:latin typeface="Montserrat ExtraBold"/>
                <a:ea typeface="Montserrat ExtraBold"/>
                <a:cs typeface="Montserrat ExtraBold"/>
                <a:sym typeface="Montserrat ExtraBold"/>
                <a:hlinkClick r:id="rId8"/>
              </a:rPr>
              <a:t>Ш</a:t>
            </a:r>
            <a:r>
              <a:rPr lang="ru" sz="1800">
                <a:solidFill>
                  <a:srgbClr val="6AA84F"/>
                </a:solidFill>
                <a:uFill>
                  <a:noFill/>
                </a:uFill>
                <a:latin typeface="Montserrat ExtraBold"/>
                <a:ea typeface="Montserrat ExtraBold"/>
                <a:cs typeface="Montserrat ExtraBold"/>
                <a:sym typeface="Montserrat ExtraBold"/>
                <a:hlinkClick r:id="rId9"/>
              </a:rPr>
              <a:t>кола  единоборств в Зеленограде.</a:t>
            </a:r>
            <a:endParaRPr sz="1800">
              <a:solidFill>
                <a:srgbClr val="6AA84F"/>
              </a:solidFill>
              <a:latin typeface="Montserrat ExtraBold"/>
              <a:ea typeface="Montserrat ExtraBold"/>
              <a:cs typeface="Montserrat ExtraBold"/>
              <a:sym typeface="Montserrat ExtraBold"/>
            </a:endParaRPr>
          </a:p>
          <a:p>
            <a:pPr indent="0" lvl="0" marL="0" rtl="0">
              <a:spcBef>
                <a:spcPts val="0"/>
              </a:spcBef>
              <a:spcAft>
                <a:spcPts val="0"/>
              </a:spcAft>
              <a:buNone/>
            </a:pPr>
            <a:r>
              <a:rPr b="1" lang="ru" sz="1400" u="sng">
                <a:solidFill>
                  <a:schemeClr val="hlink"/>
                </a:solidFill>
                <a:latin typeface="Montserrat"/>
                <a:ea typeface="Montserrat"/>
                <a:cs typeface="Montserrat"/>
                <a:sym typeface="Montserrat"/>
                <a:hlinkClick r:id="rId10"/>
              </a:rPr>
              <a:t>Самбо.</a:t>
            </a:r>
            <a:r>
              <a:rPr b="1" lang="ru" sz="1400">
                <a:solidFill>
                  <a:srgbClr val="6AA84F"/>
                </a:solidFill>
                <a:latin typeface="Montserrat"/>
                <a:ea typeface="Montserrat"/>
                <a:cs typeface="Montserrat"/>
                <a:sym typeface="Montserrat"/>
              </a:rPr>
              <a:t> </a:t>
            </a:r>
            <a:r>
              <a:rPr b="1" lang="ru" sz="1400" u="sng">
                <a:solidFill>
                  <a:schemeClr val="hlink"/>
                </a:solidFill>
                <a:latin typeface="Montserrat"/>
                <a:ea typeface="Montserrat"/>
                <a:cs typeface="Montserrat"/>
                <a:sym typeface="Montserrat"/>
                <a:hlinkClick r:id="rId11"/>
              </a:rPr>
              <a:t>Дзюдо.</a:t>
            </a:r>
            <a:r>
              <a:rPr b="1" lang="ru" sz="1400">
                <a:solidFill>
                  <a:srgbClr val="6AA84F"/>
                </a:solidFill>
                <a:latin typeface="Montserrat"/>
                <a:ea typeface="Montserrat"/>
                <a:cs typeface="Montserrat"/>
                <a:sym typeface="Montserrat"/>
              </a:rPr>
              <a:t> </a:t>
            </a:r>
            <a:r>
              <a:rPr b="1" lang="ru" sz="1400" u="sng">
                <a:solidFill>
                  <a:schemeClr val="hlink"/>
                </a:solidFill>
                <a:latin typeface="Montserrat"/>
                <a:ea typeface="Montserrat"/>
                <a:cs typeface="Montserrat"/>
                <a:sym typeface="Montserrat"/>
                <a:hlinkClick r:id="rId12"/>
              </a:rPr>
              <a:t>Смешанные единоборства.</a:t>
            </a:r>
            <a:r>
              <a:rPr b="1" lang="ru" sz="1400">
                <a:solidFill>
                  <a:srgbClr val="6AA84F"/>
                </a:solidFill>
                <a:latin typeface="Montserrat"/>
                <a:ea typeface="Montserrat"/>
                <a:cs typeface="Montserrat"/>
                <a:sym typeface="Montserrat"/>
              </a:rPr>
              <a:t> </a:t>
            </a:r>
            <a:r>
              <a:rPr b="1" lang="ru" sz="1400" u="sng">
                <a:solidFill>
                  <a:schemeClr val="hlink"/>
                </a:solidFill>
                <a:latin typeface="Montserrat"/>
                <a:ea typeface="Montserrat"/>
                <a:cs typeface="Montserrat"/>
                <a:sym typeface="Montserrat"/>
                <a:hlinkClick r:id="rId13"/>
              </a:rPr>
              <a:t>Бокс.</a:t>
            </a:r>
            <a:r>
              <a:rPr b="1" lang="ru" sz="1400">
                <a:solidFill>
                  <a:srgbClr val="6AA84F"/>
                </a:solidFill>
                <a:latin typeface="Montserrat"/>
                <a:ea typeface="Montserrat"/>
                <a:cs typeface="Montserrat"/>
                <a:sym typeface="Montserrat"/>
              </a:rPr>
              <a:t> </a:t>
            </a:r>
            <a:endParaRPr b="1" sz="1400">
              <a:solidFill>
                <a:srgbClr val="6AA84F"/>
              </a:solidFill>
              <a:latin typeface="Montserrat"/>
              <a:ea typeface="Montserrat"/>
              <a:cs typeface="Montserrat"/>
              <a:sym typeface="Montserrat"/>
            </a:endParaRPr>
          </a:p>
          <a:p>
            <a:pPr indent="0" lvl="0" marL="0">
              <a:spcBef>
                <a:spcPts val="0"/>
              </a:spcBef>
              <a:spcAft>
                <a:spcPts val="0"/>
              </a:spcAft>
              <a:buNone/>
            </a:pPr>
            <a:r>
              <a:rPr b="1" lang="ru" sz="1400" u="sng">
                <a:solidFill>
                  <a:schemeClr val="hlink"/>
                </a:solidFill>
                <a:latin typeface="Montserrat"/>
                <a:ea typeface="Montserrat"/>
                <a:cs typeface="Montserrat"/>
                <a:sym typeface="Montserrat"/>
                <a:hlinkClick r:id="rId14"/>
              </a:rPr>
              <a:t>Джиу-джитсу.</a:t>
            </a:r>
            <a:r>
              <a:rPr b="1" lang="ru" sz="1400">
                <a:solidFill>
                  <a:srgbClr val="6AA84F"/>
                </a:solidFill>
                <a:latin typeface="Montserrat"/>
                <a:ea typeface="Montserrat"/>
                <a:cs typeface="Montserrat"/>
                <a:sym typeface="Montserrat"/>
              </a:rPr>
              <a:t> </a:t>
            </a:r>
            <a:r>
              <a:rPr b="1" lang="ru" sz="1400" u="sng">
                <a:solidFill>
                  <a:schemeClr val="hlink"/>
                </a:solidFill>
                <a:latin typeface="Montserrat"/>
                <a:ea typeface="Montserrat"/>
                <a:cs typeface="Montserrat"/>
                <a:sym typeface="Montserrat"/>
                <a:hlinkClick r:id="rId15"/>
              </a:rPr>
              <a:t>Грэпплинг.</a:t>
            </a:r>
            <a:r>
              <a:rPr b="1" lang="ru" sz="1400">
                <a:solidFill>
                  <a:srgbClr val="6AA84F"/>
                </a:solidFill>
                <a:latin typeface="Montserrat"/>
                <a:ea typeface="Montserrat"/>
                <a:cs typeface="Montserrat"/>
                <a:sym typeface="Montserrat"/>
              </a:rPr>
              <a:t> </a:t>
            </a:r>
            <a:r>
              <a:rPr b="1" lang="ru" sz="1400" u="sng">
                <a:solidFill>
                  <a:schemeClr val="hlink"/>
                </a:solidFill>
                <a:latin typeface="Montserrat"/>
                <a:ea typeface="Montserrat"/>
                <a:cs typeface="Montserrat"/>
                <a:sym typeface="Montserrat"/>
                <a:hlinkClick r:id="rId16"/>
              </a:rPr>
              <a:t>Спортивный лагерь.</a:t>
            </a:r>
            <a:endParaRPr b="1" sz="1400">
              <a:solidFill>
                <a:srgbClr val="6AA84F"/>
              </a:solidFill>
              <a:latin typeface="Montserrat"/>
              <a:ea typeface="Montserrat"/>
              <a:cs typeface="Montserrat"/>
              <a:sym typeface="Montserrat"/>
            </a:endParaRPr>
          </a:p>
        </p:txBody>
      </p:sp>
      <p:pic>
        <p:nvPicPr>
          <p:cNvPr id="70" name="Google Shape;70;p13"/>
          <p:cNvPicPr preferRelativeResize="0"/>
          <p:nvPr/>
        </p:nvPicPr>
        <p:blipFill>
          <a:blip r:embed="rId17">
            <a:alphaModFix/>
          </a:blip>
          <a:stretch>
            <a:fillRect/>
          </a:stretch>
        </p:blipFill>
        <p:spPr>
          <a:xfrm>
            <a:off x="7761373" y="1527700"/>
            <a:ext cx="1293053" cy="880726"/>
          </a:xfrm>
          <a:prstGeom prst="rect">
            <a:avLst/>
          </a:prstGeom>
          <a:noFill/>
          <a:ln>
            <a:noFill/>
          </a:ln>
        </p:spPr>
      </p:pic>
      <p:sp>
        <p:nvSpPr>
          <p:cNvPr id="71" name="Google Shape;71;p13"/>
          <p:cNvSpPr txBox="1"/>
          <p:nvPr/>
        </p:nvSpPr>
        <p:spPr>
          <a:xfrm>
            <a:off x="7596725" y="2278300"/>
            <a:ext cx="1455600" cy="272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ru" sz="1100">
                <a:solidFill>
                  <a:schemeClr val="lt1"/>
                </a:solidFill>
                <a:uFill>
                  <a:noFill/>
                </a:uFill>
                <a:latin typeface="Montserrat"/>
                <a:ea typeface="Montserrat"/>
                <a:cs typeface="Montserrat"/>
                <a:sym typeface="Montserrat"/>
                <a:hlinkClick r:id="rId18"/>
              </a:rPr>
              <a:t>2015kallista.com</a:t>
            </a:r>
            <a:endParaRPr b="1" sz="1100">
              <a:solidFill>
                <a:schemeClr val="lt1"/>
              </a:solidFill>
              <a:latin typeface="Montserrat"/>
              <a:ea typeface="Montserrat"/>
              <a:cs typeface="Montserrat"/>
              <a:sym typeface="Montserrat"/>
            </a:endParaRPr>
          </a:p>
        </p:txBody>
      </p:sp>
      <p:sp>
        <p:nvSpPr>
          <p:cNvPr id="72" name="Google Shape;72;p13"/>
          <p:cNvSpPr txBox="1"/>
          <p:nvPr/>
        </p:nvSpPr>
        <p:spPr>
          <a:xfrm>
            <a:off x="5384825" y="4667675"/>
            <a:ext cx="3170100" cy="354900"/>
          </a:xfrm>
          <a:prstGeom prst="rect">
            <a:avLst/>
          </a:prstGeom>
          <a:solidFill>
            <a:srgbClr val="6AA84F"/>
          </a:solidFill>
          <a:ln cap="flat" cmpd="sng" w="3810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a:spcBef>
                <a:spcPts val="0"/>
              </a:spcBef>
              <a:spcAft>
                <a:spcPts val="0"/>
              </a:spcAft>
              <a:buNone/>
            </a:pPr>
            <a:r>
              <a:rPr lang="ru">
                <a:solidFill>
                  <a:schemeClr val="lt1"/>
                </a:solidFill>
                <a:uFill>
                  <a:noFill/>
                </a:uFill>
                <a:latin typeface="Montserrat ExtraBold"/>
                <a:ea typeface="Montserrat ExtraBold"/>
                <a:cs typeface="Montserrat ExtraBold"/>
                <a:sym typeface="Montserrat ExtraBold"/>
                <a:hlinkClick r:id="rId19"/>
              </a:rPr>
              <a:t>ЗАПИСАТЬСЯ 8916-124-59-49</a:t>
            </a:r>
            <a:endParaRPr>
              <a:solidFill>
                <a:schemeClr val="lt1"/>
              </a:solidFill>
              <a:latin typeface="Montserrat ExtraBold"/>
              <a:ea typeface="Montserrat ExtraBold"/>
              <a:cs typeface="Montserrat ExtraBold"/>
              <a:sym typeface="Montserrat Extra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4"/>
          <p:cNvSpPr txBox="1"/>
          <p:nvPr>
            <p:ph type="title"/>
          </p:nvPr>
        </p:nvSpPr>
        <p:spPr>
          <a:xfrm>
            <a:off x="311725" y="196125"/>
            <a:ext cx="3511500" cy="1020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ru">
                <a:uFill>
                  <a:noFill/>
                </a:uFill>
                <a:latin typeface="Montserrat"/>
                <a:ea typeface="Montserrat"/>
                <a:cs typeface="Montserrat"/>
                <a:sym typeface="Montserrat"/>
                <a:hlinkClick r:id="rId3"/>
              </a:rPr>
              <a:t>Дзюдо в </a:t>
            </a:r>
            <a:r>
              <a:rPr b="1" lang="ru" sz="3600">
                <a:uFill>
                  <a:noFill/>
                </a:uFill>
                <a:latin typeface="Montserrat"/>
                <a:ea typeface="Montserrat"/>
                <a:cs typeface="Montserrat"/>
                <a:sym typeface="Montserrat"/>
                <a:hlinkClick r:id="rId4"/>
              </a:rPr>
              <a:t>Зеленограде</a:t>
            </a:r>
            <a:endParaRPr b="1" sz="3600">
              <a:latin typeface="Montserrat"/>
              <a:ea typeface="Montserrat"/>
              <a:cs typeface="Montserrat"/>
              <a:sym typeface="Montserrat"/>
            </a:endParaRPr>
          </a:p>
        </p:txBody>
      </p:sp>
      <p:sp>
        <p:nvSpPr>
          <p:cNvPr id="78" name="Google Shape;78;p14"/>
          <p:cNvSpPr txBox="1"/>
          <p:nvPr/>
        </p:nvSpPr>
        <p:spPr>
          <a:xfrm>
            <a:off x="321750" y="1195550"/>
            <a:ext cx="3844500" cy="1561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ru">
                <a:solidFill>
                  <a:schemeClr val="lt1"/>
                </a:solidFill>
                <a:uFill>
                  <a:noFill/>
                </a:uFill>
                <a:latin typeface="Montserrat"/>
                <a:ea typeface="Montserrat"/>
                <a:cs typeface="Montserrat"/>
                <a:sym typeface="Montserrat"/>
                <a:hlinkClick r:id="rId5"/>
              </a:rPr>
              <a:t>Уроки дзюдо.</a:t>
            </a:r>
            <a:endParaRPr b="1">
              <a:solidFill>
                <a:schemeClr val="lt1"/>
              </a:solidFill>
              <a:latin typeface="Montserrat"/>
              <a:ea typeface="Montserrat"/>
              <a:cs typeface="Montserrat"/>
              <a:sym typeface="Montserrat"/>
            </a:endParaRPr>
          </a:p>
          <a:p>
            <a:pPr indent="0" lvl="0" marL="0">
              <a:spcBef>
                <a:spcPts val="0"/>
              </a:spcBef>
              <a:spcAft>
                <a:spcPts val="0"/>
              </a:spcAft>
              <a:buNone/>
            </a:pPr>
            <a:r>
              <a:rPr b="1" lang="ru">
                <a:solidFill>
                  <a:schemeClr val="lt1"/>
                </a:solidFill>
                <a:uFill>
                  <a:noFill/>
                </a:uFill>
                <a:latin typeface="Montserrat"/>
                <a:ea typeface="Montserrat"/>
                <a:cs typeface="Montserrat"/>
                <a:sym typeface="Montserrat"/>
                <a:hlinkClick r:id="rId6"/>
              </a:rPr>
              <a:t>Школьное дзюдо.</a:t>
            </a:r>
            <a:endParaRPr b="1">
              <a:solidFill>
                <a:schemeClr val="lt1"/>
              </a:solidFill>
              <a:latin typeface="Montserrat"/>
              <a:ea typeface="Montserrat"/>
              <a:cs typeface="Montserrat"/>
              <a:sym typeface="Montserrat"/>
            </a:endParaRPr>
          </a:p>
          <a:p>
            <a:pPr indent="0" lvl="0" marL="0">
              <a:spcBef>
                <a:spcPts val="0"/>
              </a:spcBef>
              <a:spcAft>
                <a:spcPts val="0"/>
              </a:spcAft>
              <a:buNone/>
            </a:pPr>
            <a:r>
              <a:rPr b="1" lang="ru">
                <a:solidFill>
                  <a:schemeClr val="lt1"/>
                </a:solidFill>
                <a:uFill>
                  <a:noFill/>
                </a:uFill>
                <a:latin typeface="Montserrat"/>
                <a:ea typeface="Montserrat"/>
                <a:cs typeface="Montserrat"/>
                <a:sym typeface="Montserrat"/>
                <a:hlinkClick r:id="rId7"/>
              </a:rPr>
              <a:t>Спортивное дзюдо.</a:t>
            </a:r>
            <a:endParaRPr b="1">
              <a:solidFill>
                <a:schemeClr val="lt1"/>
              </a:solidFill>
              <a:latin typeface="Montserrat"/>
              <a:ea typeface="Montserrat"/>
              <a:cs typeface="Montserrat"/>
              <a:sym typeface="Montserrat"/>
            </a:endParaRPr>
          </a:p>
          <a:p>
            <a:pPr indent="0" lvl="0" marL="0">
              <a:spcBef>
                <a:spcPts val="0"/>
              </a:spcBef>
              <a:spcAft>
                <a:spcPts val="0"/>
              </a:spcAft>
              <a:buNone/>
            </a:pPr>
            <a:r>
              <a:rPr b="1" lang="ru">
                <a:solidFill>
                  <a:schemeClr val="lt1"/>
                </a:solidFill>
                <a:uFill>
                  <a:noFill/>
                </a:uFill>
                <a:latin typeface="Montserrat"/>
                <a:ea typeface="Montserrat"/>
                <a:cs typeface="Montserrat"/>
                <a:sym typeface="Montserrat"/>
                <a:hlinkClick r:id="rId8"/>
              </a:rPr>
              <a:t>Дзюдо для взрослых.</a:t>
            </a:r>
            <a:endParaRPr b="1">
              <a:solidFill>
                <a:schemeClr val="lt1"/>
              </a:solidFill>
              <a:latin typeface="Montserrat"/>
              <a:ea typeface="Montserrat"/>
              <a:cs typeface="Montserrat"/>
              <a:sym typeface="Montserrat"/>
            </a:endParaRPr>
          </a:p>
          <a:p>
            <a:pPr indent="0" lvl="0" marL="0">
              <a:spcBef>
                <a:spcPts val="0"/>
              </a:spcBef>
              <a:spcAft>
                <a:spcPts val="0"/>
              </a:spcAft>
              <a:buNone/>
            </a:pPr>
            <a:r>
              <a:rPr b="1" lang="ru">
                <a:solidFill>
                  <a:schemeClr val="lt1"/>
                </a:solidFill>
                <a:uFill>
                  <a:noFill/>
                </a:uFill>
                <a:latin typeface="Montserrat"/>
                <a:ea typeface="Montserrat"/>
                <a:cs typeface="Montserrat"/>
                <a:sym typeface="Montserrat"/>
                <a:hlinkClick r:id="rId9"/>
              </a:rPr>
              <a:t>Дзюдо для студентов.</a:t>
            </a:r>
            <a:endParaRPr b="1">
              <a:solidFill>
                <a:schemeClr val="lt1"/>
              </a:solidFill>
              <a:latin typeface="Montserrat"/>
              <a:ea typeface="Montserrat"/>
              <a:cs typeface="Montserrat"/>
              <a:sym typeface="Montserrat"/>
            </a:endParaRPr>
          </a:p>
          <a:p>
            <a:pPr indent="0" lvl="0" marL="0">
              <a:spcBef>
                <a:spcPts val="0"/>
              </a:spcBef>
              <a:spcAft>
                <a:spcPts val="0"/>
              </a:spcAft>
              <a:buNone/>
            </a:pPr>
            <a:r>
              <a:rPr b="1" lang="ru">
                <a:solidFill>
                  <a:schemeClr val="lt1"/>
                </a:solidFill>
                <a:uFill>
                  <a:noFill/>
                </a:uFill>
                <a:latin typeface="Montserrat"/>
                <a:ea typeface="Montserrat"/>
                <a:cs typeface="Montserrat"/>
                <a:sym typeface="Montserrat"/>
                <a:hlinkClick r:id="rId10"/>
              </a:rPr>
              <a:t>Детское игровое дзюдо.</a:t>
            </a:r>
            <a:endParaRPr b="1">
              <a:solidFill>
                <a:schemeClr val="lt1"/>
              </a:solidFill>
              <a:latin typeface="Montserrat"/>
              <a:ea typeface="Montserrat"/>
              <a:cs typeface="Montserrat"/>
              <a:sym typeface="Montserrat"/>
            </a:endParaRPr>
          </a:p>
          <a:p>
            <a:pPr indent="0" lvl="0" marL="0">
              <a:spcBef>
                <a:spcPts val="0"/>
              </a:spcBef>
              <a:spcAft>
                <a:spcPts val="0"/>
              </a:spcAft>
              <a:buNone/>
            </a:pPr>
            <a:r>
              <a:rPr b="1" lang="ru">
                <a:solidFill>
                  <a:schemeClr val="lt1"/>
                </a:solidFill>
                <a:uFill>
                  <a:noFill/>
                </a:uFill>
                <a:latin typeface="Montserrat"/>
                <a:ea typeface="Montserrat"/>
                <a:cs typeface="Montserrat"/>
                <a:sym typeface="Montserrat"/>
                <a:hlinkClick r:id="rId11"/>
              </a:rPr>
              <a:t>Дзюдо в спортивном лагере.</a:t>
            </a:r>
            <a:endParaRPr b="1">
              <a:solidFill>
                <a:schemeClr val="lt1"/>
              </a:solidFill>
              <a:latin typeface="Montserrat"/>
              <a:ea typeface="Montserrat"/>
              <a:cs typeface="Montserrat"/>
              <a:sym typeface="Montserrat"/>
            </a:endParaRPr>
          </a:p>
          <a:p>
            <a:pPr indent="0" lvl="0" marL="0">
              <a:spcBef>
                <a:spcPts val="0"/>
              </a:spcBef>
              <a:spcAft>
                <a:spcPts val="0"/>
              </a:spcAft>
              <a:buNone/>
            </a:pPr>
            <a:r>
              <a:rPr b="1" lang="ru">
                <a:solidFill>
                  <a:schemeClr val="lt1"/>
                </a:solidFill>
                <a:uFill>
                  <a:noFill/>
                </a:uFill>
                <a:latin typeface="Montserrat"/>
                <a:ea typeface="Montserrat"/>
                <a:cs typeface="Montserrat"/>
                <a:sym typeface="Montserrat"/>
                <a:hlinkClick r:id="rId12"/>
              </a:rPr>
              <a:t>Спортивная школа дошколят.</a:t>
            </a:r>
            <a:endParaRPr b="1">
              <a:solidFill>
                <a:schemeClr val="lt1"/>
              </a:solidFill>
              <a:latin typeface="Montserrat"/>
              <a:ea typeface="Montserrat"/>
              <a:cs typeface="Montserrat"/>
              <a:sym typeface="Montserrat"/>
            </a:endParaRPr>
          </a:p>
          <a:p>
            <a:pPr indent="0" lvl="0" marL="0">
              <a:spcBef>
                <a:spcPts val="0"/>
              </a:spcBef>
              <a:spcAft>
                <a:spcPts val="0"/>
              </a:spcAft>
              <a:buNone/>
            </a:pPr>
            <a:r>
              <a:rPr b="1" lang="ru">
                <a:solidFill>
                  <a:schemeClr val="lt1"/>
                </a:solidFill>
                <a:latin typeface="Montserrat"/>
                <a:ea typeface="Montserrat"/>
                <a:cs typeface="Montserrat"/>
                <a:sym typeface="Montserrat"/>
              </a:rPr>
              <a:t>Дзюдо для инвалидов по слуху.</a:t>
            </a:r>
            <a:endParaRPr b="1">
              <a:solidFill>
                <a:schemeClr val="lt1"/>
              </a:solidFill>
              <a:latin typeface="Montserrat"/>
              <a:ea typeface="Montserrat"/>
              <a:cs typeface="Montserrat"/>
              <a:sym typeface="Montserrat"/>
            </a:endParaRPr>
          </a:p>
          <a:p>
            <a:pPr indent="0" lvl="0" marL="0">
              <a:spcBef>
                <a:spcPts val="0"/>
              </a:spcBef>
              <a:spcAft>
                <a:spcPts val="0"/>
              </a:spcAft>
              <a:buNone/>
            </a:pPr>
            <a:r>
              <a:t/>
            </a:r>
            <a:endParaRPr b="1">
              <a:solidFill>
                <a:schemeClr val="lt1"/>
              </a:solidFill>
              <a:latin typeface="Montserrat"/>
              <a:ea typeface="Montserrat"/>
              <a:cs typeface="Montserrat"/>
              <a:sym typeface="Montserrat"/>
            </a:endParaRPr>
          </a:p>
        </p:txBody>
      </p:sp>
      <p:pic>
        <p:nvPicPr>
          <p:cNvPr id="79" name="Google Shape;79;p14"/>
          <p:cNvPicPr preferRelativeResize="0"/>
          <p:nvPr/>
        </p:nvPicPr>
        <p:blipFill>
          <a:blip r:embed="rId13">
            <a:alphaModFix/>
          </a:blip>
          <a:stretch>
            <a:fillRect/>
          </a:stretch>
        </p:blipFill>
        <p:spPr>
          <a:xfrm>
            <a:off x="368275" y="3285176"/>
            <a:ext cx="5630724" cy="1742025"/>
          </a:xfrm>
          <a:prstGeom prst="rect">
            <a:avLst/>
          </a:prstGeom>
          <a:noFill/>
          <a:ln>
            <a:noFill/>
          </a:ln>
        </p:spPr>
      </p:pic>
      <p:sp>
        <p:nvSpPr>
          <p:cNvPr id="80" name="Google Shape;80;p14"/>
          <p:cNvSpPr txBox="1"/>
          <p:nvPr>
            <p:ph idx="1" type="body"/>
          </p:nvPr>
        </p:nvSpPr>
        <p:spPr>
          <a:xfrm>
            <a:off x="4771125" y="151475"/>
            <a:ext cx="3844500" cy="4897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ru">
                <a:solidFill>
                  <a:srgbClr val="000000"/>
                </a:solidFill>
              </a:rPr>
              <a:t>В центре единоборств Каллиста провод</a:t>
            </a:r>
            <a:r>
              <a:rPr lang="ru">
                <a:solidFill>
                  <a:srgbClr val="000000"/>
                </a:solidFill>
              </a:rPr>
              <a:t>ятся</a:t>
            </a:r>
            <a:r>
              <a:rPr lang="ru">
                <a:solidFill>
                  <a:srgbClr val="000000"/>
                </a:solidFill>
              </a:rPr>
              <a:t> занятия, соревнования, спортивные сборы, спортивные лагеря, уроки  по направлению борьба дзюдо. Воспитанники центра единоборств Каллиста становились призёрами и победителями первенств Мира, Европы, Латвии, Германии, России, Москвы, различных международных и всероссийских турниров. В центре разработаны специальные программы для маленьких спортсменов,  для спортсменов, стремящихся достичь спортивных результатов и взрослых не занимавшихся  </a:t>
            </a:r>
            <a:r>
              <a:rPr lang="ru">
                <a:solidFill>
                  <a:srgbClr val="000000"/>
                </a:solidFill>
              </a:rPr>
              <a:t>никогд</a:t>
            </a:r>
            <a:r>
              <a:rPr lang="ru">
                <a:solidFill>
                  <a:srgbClr val="000000"/>
                </a:solidFill>
              </a:rPr>
              <a:t>а дзюдо. Эти  </a:t>
            </a:r>
            <a:endParaRPr>
              <a:solidFill>
                <a:srgbClr val="000000"/>
              </a:solidFill>
            </a:endParaRPr>
          </a:p>
          <a:p>
            <a:pPr indent="0" lvl="0" marL="0" rtl="0">
              <a:spcBef>
                <a:spcPts val="0"/>
              </a:spcBef>
              <a:spcAft>
                <a:spcPts val="0"/>
              </a:spcAft>
              <a:buNone/>
            </a:pPr>
            <a:r>
              <a:rPr lang="ru">
                <a:solidFill>
                  <a:srgbClr val="000000"/>
                </a:solidFill>
              </a:rPr>
              <a:t>                            программы подходят для</a:t>
            </a:r>
            <a:endParaRPr>
              <a:solidFill>
                <a:srgbClr val="000000"/>
              </a:solidFill>
            </a:endParaRPr>
          </a:p>
          <a:p>
            <a:pPr indent="0" lvl="0" marL="0" rtl="0">
              <a:spcBef>
                <a:spcPts val="0"/>
              </a:spcBef>
              <a:spcAft>
                <a:spcPts val="0"/>
              </a:spcAft>
              <a:buNone/>
            </a:pPr>
            <a:r>
              <a:rPr lang="ru">
                <a:solidFill>
                  <a:srgbClr val="000000"/>
                </a:solidFill>
              </a:rPr>
              <a:t>                            любого желающего от 3 до 50 </a:t>
            </a:r>
            <a:endParaRPr>
              <a:solidFill>
                <a:srgbClr val="000000"/>
              </a:solidFill>
            </a:endParaRPr>
          </a:p>
          <a:p>
            <a:pPr indent="0" lvl="0" marL="0" rtl="0">
              <a:spcBef>
                <a:spcPts val="0"/>
              </a:spcBef>
              <a:spcAft>
                <a:spcPts val="0"/>
              </a:spcAft>
              <a:buNone/>
            </a:pPr>
            <a:r>
              <a:rPr lang="ru">
                <a:solidFill>
                  <a:srgbClr val="000000"/>
                </a:solidFill>
              </a:rPr>
              <a:t>                            лет. Все группы разделены              </a:t>
            </a:r>
            <a:endParaRPr>
              <a:solidFill>
                <a:srgbClr val="000000"/>
              </a:solidFill>
            </a:endParaRPr>
          </a:p>
          <a:p>
            <a:pPr indent="0" lvl="0" marL="0" rtl="0">
              <a:spcBef>
                <a:spcPts val="0"/>
              </a:spcBef>
              <a:spcAft>
                <a:spcPts val="0"/>
              </a:spcAft>
              <a:buNone/>
            </a:pPr>
            <a:r>
              <a:rPr lang="ru">
                <a:solidFill>
                  <a:srgbClr val="000000"/>
                </a:solidFill>
              </a:rPr>
              <a:t>                            строго по  возрасту и по </a:t>
            </a:r>
            <a:endParaRPr>
              <a:solidFill>
                <a:srgbClr val="000000"/>
              </a:solidFill>
            </a:endParaRPr>
          </a:p>
          <a:p>
            <a:pPr indent="0" lvl="0" marL="0">
              <a:spcBef>
                <a:spcPts val="0"/>
              </a:spcBef>
              <a:spcAft>
                <a:spcPts val="0"/>
              </a:spcAft>
              <a:buNone/>
            </a:pPr>
            <a:r>
              <a:rPr lang="ru">
                <a:solidFill>
                  <a:srgbClr val="000000"/>
                </a:solidFill>
              </a:rPr>
              <a:t>                            спортивной подготовке.</a:t>
            </a:r>
            <a:endParaRPr>
              <a:solidFill>
                <a:srgbClr val="000000"/>
              </a:solidFill>
            </a:endParaRPr>
          </a:p>
        </p:txBody>
      </p:sp>
      <p:sp>
        <p:nvSpPr>
          <p:cNvPr id="81" name="Google Shape;81;p14"/>
          <p:cNvSpPr txBox="1"/>
          <p:nvPr/>
        </p:nvSpPr>
        <p:spPr>
          <a:xfrm>
            <a:off x="4022175" y="421125"/>
            <a:ext cx="555300" cy="2779800"/>
          </a:xfrm>
          <a:prstGeom prst="rect">
            <a:avLst/>
          </a:prstGeom>
          <a:solidFill>
            <a:schemeClr val="dk1"/>
          </a:solidFill>
          <a:ln cap="flat" cmpd="sng" w="38100">
            <a:solidFill>
              <a:schemeClr val="lt1"/>
            </a:solidFill>
            <a:prstDash val="solid"/>
            <a:round/>
            <a:headEnd len="sm" w="sm" type="none"/>
            <a:tailEnd len="sm" w="sm" type="none"/>
          </a:ln>
        </p:spPr>
        <p:txBody>
          <a:bodyPr anchorCtr="0" anchor="t" bIns="91425" lIns="91425" spcFirstLastPara="1" rIns="91425" wrap="square" tIns="0">
            <a:noAutofit/>
          </a:bodyPr>
          <a:lstStyle/>
          <a:p>
            <a:pPr indent="0" lvl="0" marL="0" algn="ctr">
              <a:spcBef>
                <a:spcPts val="0"/>
              </a:spcBef>
              <a:spcAft>
                <a:spcPts val="0"/>
              </a:spcAft>
              <a:buNone/>
            </a:pPr>
            <a:r>
              <a:rPr lang="ru" sz="3000">
                <a:solidFill>
                  <a:schemeClr val="lt1"/>
                </a:solidFill>
                <a:latin typeface="Montserrat ExtraBold"/>
                <a:ea typeface="Montserrat ExtraBold"/>
                <a:cs typeface="Montserrat ExtraBold"/>
                <a:sym typeface="Montserrat ExtraBold"/>
              </a:rPr>
              <a:t> </a:t>
            </a:r>
            <a:r>
              <a:rPr lang="ru" sz="3000">
                <a:solidFill>
                  <a:schemeClr val="lt1"/>
                </a:solidFill>
                <a:latin typeface="Montserrat ExtraBold"/>
                <a:ea typeface="Montserrat ExtraBold"/>
                <a:cs typeface="Montserrat ExtraBold"/>
                <a:sym typeface="Montserrat ExtraBold"/>
              </a:rPr>
              <a:t>Д</a:t>
            </a:r>
            <a:endParaRPr sz="3000">
              <a:solidFill>
                <a:schemeClr val="lt1"/>
              </a:solidFill>
              <a:latin typeface="Montserrat ExtraBold"/>
              <a:ea typeface="Montserrat ExtraBold"/>
              <a:cs typeface="Montserrat ExtraBold"/>
              <a:sym typeface="Montserrat ExtraBold"/>
            </a:endParaRPr>
          </a:p>
          <a:p>
            <a:pPr indent="0" lvl="0" marL="0" algn="ctr">
              <a:spcBef>
                <a:spcPts val="0"/>
              </a:spcBef>
              <a:spcAft>
                <a:spcPts val="0"/>
              </a:spcAft>
              <a:buNone/>
            </a:pPr>
            <a:r>
              <a:rPr lang="ru" sz="3000">
                <a:solidFill>
                  <a:schemeClr val="lt1"/>
                </a:solidFill>
                <a:latin typeface="Montserrat ExtraBold"/>
                <a:ea typeface="Montserrat ExtraBold"/>
                <a:cs typeface="Montserrat ExtraBold"/>
                <a:sym typeface="Montserrat ExtraBold"/>
              </a:rPr>
              <a:t>З</a:t>
            </a:r>
            <a:endParaRPr sz="3000">
              <a:solidFill>
                <a:schemeClr val="lt1"/>
              </a:solidFill>
              <a:latin typeface="Montserrat ExtraBold"/>
              <a:ea typeface="Montserrat ExtraBold"/>
              <a:cs typeface="Montserrat ExtraBold"/>
              <a:sym typeface="Montserrat ExtraBold"/>
            </a:endParaRPr>
          </a:p>
          <a:p>
            <a:pPr indent="0" lvl="0" marL="0" algn="ctr">
              <a:spcBef>
                <a:spcPts val="0"/>
              </a:spcBef>
              <a:spcAft>
                <a:spcPts val="0"/>
              </a:spcAft>
              <a:buNone/>
            </a:pPr>
            <a:r>
              <a:rPr lang="ru" sz="3000">
                <a:solidFill>
                  <a:schemeClr val="lt1"/>
                </a:solidFill>
                <a:latin typeface="Montserrat ExtraBold"/>
                <a:ea typeface="Montserrat ExtraBold"/>
                <a:cs typeface="Montserrat ExtraBold"/>
                <a:sym typeface="Montserrat ExtraBold"/>
              </a:rPr>
              <a:t>Ю</a:t>
            </a:r>
            <a:endParaRPr sz="3000">
              <a:solidFill>
                <a:schemeClr val="lt1"/>
              </a:solidFill>
              <a:latin typeface="Montserrat ExtraBold"/>
              <a:ea typeface="Montserrat ExtraBold"/>
              <a:cs typeface="Montserrat ExtraBold"/>
              <a:sym typeface="Montserrat ExtraBold"/>
            </a:endParaRPr>
          </a:p>
          <a:p>
            <a:pPr indent="0" lvl="0" marL="0" algn="ctr">
              <a:spcBef>
                <a:spcPts val="0"/>
              </a:spcBef>
              <a:spcAft>
                <a:spcPts val="0"/>
              </a:spcAft>
              <a:buNone/>
            </a:pPr>
            <a:r>
              <a:rPr lang="ru" sz="3000">
                <a:solidFill>
                  <a:schemeClr val="lt1"/>
                </a:solidFill>
                <a:latin typeface="Montserrat ExtraBold"/>
                <a:ea typeface="Montserrat ExtraBold"/>
                <a:cs typeface="Montserrat ExtraBold"/>
                <a:sym typeface="Montserrat ExtraBold"/>
              </a:rPr>
              <a:t>Д</a:t>
            </a:r>
            <a:endParaRPr sz="3000">
              <a:solidFill>
                <a:schemeClr val="lt1"/>
              </a:solidFill>
              <a:latin typeface="Montserrat ExtraBold"/>
              <a:ea typeface="Montserrat ExtraBold"/>
              <a:cs typeface="Montserrat ExtraBold"/>
              <a:sym typeface="Montserrat ExtraBold"/>
            </a:endParaRPr>
          </a:p>
          <a:p>
            <a:pPr indent="0" lvl="0" marL="0" algn="ctr">
              <a:spcBef>
                <a:spcPts val="0"/>
              </a:spcBef>
              <a:spcAft>
                <a:spcPts val="0"/>
              </a:spcAft>
              <a:buNone/>
            </a:pPr>
            <a:r>
              <a:rPr lang="ru" sz="3000">
                <a:solidFill>
                  <a:schemeClr val="lt1"/>
                </a:solidFill>
                <a:latin typeface="Montserrat ExtraBold"/>
                <a:ea typeface="Montserrat ExtraBold"/>
                <a:cs typeface="Montserrat ExtraBold"/>
                <a:sym typeface="Montserrat ExtraBold"/>
              </a:rPr>
              <a:t>О</a:t>
            </a:r>
            <a:endParaRPr sz="3000">
              <a:solidFill>
                <a:schemeClr val="lt1"/>
              </a:solidFill>
              <a:latin typeface="Montserrat ExtraBold"/>
              <a:ea typeface="Montserrat ExtraBold"/>
              <a:cs typeface="Montserrat ExtraBold"/>
              <a:sym typeface="Montserrat ExtraBold"/>
            </a:endParaRPr>
          </a:p>
        </p:txBody>
      </p:sp>
      <p:pic>
        <p:nvPicPr>
          <p:cNvPr id="82" name="Google Shape;82;p14"/>
          <p:cNvPicPr preferRelativeResize="0"/>
          <p:nvPr/>
        </p:nvPicPr>
        <p:blipFill>
          <a:blip r:embed="rId14">
            <a:alphaModFix/>
          </a:blip>
          <a:stretch>
            <a:fillRect/>
          </a:stretch>
        </p:blipFill>
        <p:spPr>
          <a:xfrm>
            <a:off x="3909600" y="424725"/>
            <a:ext cx="789600" cy="537811"/>
          </a:xfrm>
          <a:prstGeom prst="rect">
            <a:avLst/>
          </a:prstGeom>
          <a:noFill/>
          <a:ln>
            <a:noFill/>
          </a:ln>
        </p:spPr>
      </p:pic>
      <p:sp>
        <p:nvSpPr>
          <p:cNvPr id="83" name="Google Shape;83;p14"/>
          <p:cNvSpPr txBox="1"/>
          <p:nvPr/>
        </p:nvSpPr>
        <p:spPr>
          <a:xfrm>
            <a:off x="6027000" y="4738800"/>
            <a:ext cx="3016200" cy="248400"/>
          </a:xfrm>
          <a:prstGeom prst="rect">
            <a:avLst/>
          </a:prstGeom>
          <a:solidFill>
            <a:schemeClr val="dk1"/>
          </a:solidFill>
          <a:ln cap="flat" cmpd="sng" w="38100">
            <a:solidFill>
              <a:schemeClr val="lt1"/>
            </a:solidFill>
            <a:prstDash val="solid"/>
            <a:round/>
            <a:headEnd len="sm" w="sm" type="none"/>
            <a:tailEnd len="sm" w="sm" type="none"/>
          </a:ln>
        </p:spPr>
        <p:txBody>
          <a:bodyPr anchorCtr="0" anchor="t" bIns="91425" lIns="91425" spcFirstLastPara="1" rIns="91425" wrap="square" tIns="18000">
            <a:noAutofit/>
          </a:bodyPr>
          <a:lstStyle/>
          <a:p>
            <a:pPr indent="0" lvl="0" marL="0">
              <a:spcBef>
                <a:spcPts val="0"/>
              </a:spcBef>
              <a:spcAft>
                <a:spcPts val="0"/>
              </a:spcAft>
              <a:buNone/>
            </a:pPr>
            <a:r>
              <a:rPr lang="ru">
                <a:solidFill>
                  <a:schemeClr val="lt1"/>
                </a:solidFill>
                <a:uFill>
                  <a:noFill/>
                </a:uFill>
                <a:latin typeface="Montserrat ExtraBold"/>
                <a:ea typeface="Montserrat ExtraBold"/>
                <a:cs typeface="Montserrat ExtraBold"/>
                <a:sym typeface="Montserrat ExtraBold"/>
                <a:hlinkClick r:id="rId15"/>
              </a:rPr>
              <a:t>ЗАПИСАТЬСЯ 8916-124-59-49</a:t>
            </a:r>
            <a:endParaRPr>
              <a:solidFill>
                <a:schemeClr val="lt1"/>
              </a:solidFill>
              <a:latin typeface="Montserrat ExtraBold"/>
              <a:ea typeface="Montserrat ExtraBold"/>
              <a:cs typeface="Montserrat ExtraBold"/>
              <a:sym typeface="Montserrat ExtraBold"/>
            </a:endParaRPr>
          </a:p>
          <a:p>
            <a:pPr indent="0" lvl="0" marL="0">
              <a:spcBef>
                <a:spcPts val="0"/>
              </a:spcBef>
              <a:spcAft>
                <a:spcPts val="0"/>
              </a:spcAft>
              <a:buNone/>
            </a:pPr>
            <a:r>
              <a:t/>
            </a:r>
            <a:endParaRPr/>
          </a:p>
        </p:txBody>
      </p:sp>
      <p:sp>
        <p:nvSpPr>
          <p:cNvPr id="84" name="Google Shape;84;p14"/>
          <p:cNvSpPr txBox="1"/>
          <p:nvPr/>
        </p:nvSpPr>
        <p:spPr>
          <a:xfrm>
            <a:off x="6026950" y="4341825"/>
            <a:ext cx="3016200" cy="320700"/>
          </a:xfrm>
          <a:prstGeom prst="rect">
            <a:avLst/>
          </a:prstGeom>
          <a:solidFill>
            <a:schemeClr val="dk1"/>
          </a:solidFill>
          <a:ln>
            <a:noFill/>
          </a:ln>
        </p:spPr>
        <p:txBody>
          <a:bodyPr anchorCtr="0" anchor="t" bIns="91425" lIns="91425" spcFirstLastPara="1" rIns="91425" wrap="square" tIns="90000">
            <a:noAutofit/>
          </a:bodyPr>
          <a:lstStyle/>
          <a:p>
            <a:pPr indent="0" lvl="0" marL="0" algn="ctr">
              <a:spcBef>
                <a:spcPts val="0"/>
              </a:spcBef>
              <a:spcAft>
                <a:spcPts val="0"/>
              </a:spcAft>
              <a:buNone/>
            </a:pPr>
            <a:r>
              <a:rPr lang="ru" sz="1200">
                <a:solidFill>
                  <a:schemeClr val="lt1"/>
                </a:solidFill>
                <a:uFill>
                  <a:noFill/>
                </a:uFill>
                <a:latin typeface="Montserrat Black"/>
                <a:ea typeface="Montserrat Black"/>
                <a:cs typeface="Montserrat Black"/>
                <a:sym typeface="Montserrat Black"/>
                <a:hlinkClick r:id="rId16"/>
              </a:rPr>
              <a:t>ПОСМОТРЕТЬ 2015kallista.com</a:t>
            </a:r>
            <a:endParaRPr sz="1200">
              <a:solidFill>
                <a:schemeClr val="lt1"/>
              </a:solidFill>
              <a:latin typeface="Montserrat Black"/>
              <a:ea typeface="Montserrat Black"/>
              <a:cs typeface="Montserrat Black"/>
              <a:sym typeface="Montserrat Black"/>
            </a:endParaRPr>
          </a:p>
        </p:txBody>
      </p:sp>
      <p:sp>
        <p:nvSpPr>
          <p:cNvPr id="85" name="Google Shape;85;p14"/>
          <p:cNvSpPr txBox="1"/>
          <p:nvPr/>
        </p:nvSpPr>
        <p:spPr>
          <a:xfrm>
            <a:off x="8566725" y="555075"/>
            <a:ext cx="472500" cy="3726300"/>
          </a:xfrm>
          <a:prstGeom prst="rect">
            <a:avLst/>
          </a:prstGeom>
          <a:solidFill>
            <a:schemeClr val="dk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algn="ctr">
              <a:spcBef>
                <a:spcPts val="0"/>
              </a:spcBef>
              <a:spcAft>
                <a:spcPts val="0"/>
              </a:spcAft>
              <a:buNone/>
            </a:pPr>
            <a:r>
              <a:rPr b="1" lang="ru" sz="2400">
                <a:solidFill>
                  <a:schemeClr val="lt1"/>
                </a:solidFill>
                <a:latin typeface="Montserrat"/>
                <a:ea typeface="Montserrat"/>
                <a:cs typeface="Montserrat"/>
                <a:sym typeface="Montserrat"/>
              </a:rPr>
              <a:t>З</a:t>
            </a:r>
            <a:endParaRPr b="1" sz="2400">
              <a:solidFill>
                <a:schemeClr val="lt1"/>
              </a:solidFill>
              <a:latin typeface="Montserrat"/>
              <a:ea typeface="Montserrat"/>
              <a:cs typeface="Montserrat"/>
              <a:sym typeface="Montserrat"/>
            </a:endParaRPr>
          </a:p>
          <a:p>
            <a:pPr indent="0" lvl="0" marL="0" algn="ctr">
              <a:spcBef>
                <a:spcPts val="0"/>
              </a:spcBef>
              <a:spcAft>
                <a:spcPts val="0"/>
              </a:spcAft>
              <a:buNone/>
            </a:pPr>
            <a:r>
              <a:rPr b="1" lang="ru" sz="2400">
                <a:solidFill>
                  <a:schemeClr val="lt1"/>
                </a:solidFill>
                <a:latin typeface="Montserrat"/>
                <a:ea typeface="Montserrat"/>
                <a:cs typeface="Montserrat"/>
                <a:sym typeface="Montserrat"/>
              </a:rPr>
              <a:t>Е</a:t>
            </a:r>
            <a:endParaRPr b="1" sz="2400">
              <a:solidFill>
                <a:schemeClr val="lt1"/>
              </a:solidFill>
              <a:latin typeface="Montserrat"/>
              <a:ea typeface="Montserrat"/>
              <a:cs typeface="Montserrat"/>
              <a:sym typeface="Montserrat"/>
            </a:endParaRPr>
          </a:p>
          <a:p>
            <a:pPr indent="0" lvl="0" marL="0" algn="ctr">
              <a:spcBef>
                <a:spcPts val="0"/>
              </a:spcBef>
              <a:spcAft>
                <a:spcPts val="0"/>
              </a:spcAft>
              <a:buNone/>
            </a:pPr>
            <a:r>
              <a:rPr b="1" lang="ru" sz="2400">
                <a:solidFill>
                  <a:schemeClr val="lt1"/>
                </a:solidFill>
                <a:latin typeface="Montserrat"/>
                <a:ea typeface="Montserrat"/>
                <a:cs typeface="Montserrat"/>
                <a:sym typeface="Montserrat"/>
              </a:rPr>
              <a:t>Л</a:t>
            </a:r>
            <a:endParaRPr b="1" sz="2400">
              <a:solidFill>
                <a:schemeClr val="lt1"/>
              </a:solidFill>
              <a:latin typeface="Montserrat"/>
              <a:ea typeface="Montserrat"/>
              <a:cs typeface="Montserrat"/>
              <a:sym typeface="Montserrat"/>
            </a:endParaRPr>
          </a:p>
          <a:p>
            <a:pPr indent="0" lvl="0" marL="0" algn="ctr">
              <a:spcBef>
                <a:spcPts val="0"/>
              </a:spcBef>
              <a:spcAft>
                <a:spcPts val="0"/>
              </a:spcAft>
              <a:buNone/>
            </a:pPr>
            <a:r>
              <a:rPr b="1" lang="ru" sz="2400">
                <a:solidFill>
                  <a:schemeClr val="lt1"/>
                </a:solidFill>
                <a:latin typeface="Montserrat"/>
                <a:ea typeface="Montserrat"/>
                <a:cs typeface="Montserrat"/>
                <a:sym typeface="Montserrat"/>
              </a:rPr>
              <a:t>Е</a:t>
            </a:r>
            <a:endParaRPr b="1" sz="2400">
              <a:solidFill>
                <a:schemeClr val="lt1"/>
              </a:solidFill>
              <a:latin typeface="Montserrat"/>
              <a:ea typeface="Montserrat"/>
              <a:cs typeface="Montserrat"/>
              <a:sym typeface="Montserrat"/>
            </a:endParaRPr>
          </a:p>
          <a:p>
            <a:pPr indent="0" lvl="0" marL="0" algn="ctr">
              <a:spcBef>
                <a:spcPts val="0"/>
              </a:spcBef>
              <a:spcAft>
                <a:spcPts val="0"/>
              </a:spcAft>
              <a:buNone/>
            </a:pPr>
            <a:r>
              <a:rPr b="1" lang="ru" sz="2400">
                <a:solidFill>
                  <a:schemeClr val="lt1"/>
                </a:solidFill>
                <a:latin typeface="Montserrat"/>
                <a:ea typeface="Montserrat"/>
                <a:cs typeface="Montserrat"/>
                <a:sym typeface="Montserrat"/>
              </a:rPr>
              <a:t>Н</a:t>
            </a:r>
            <a:endParaRPr b="1" sz="2400">
              <a:solidFill>
                <a:schemeClr val="lt1"/>
              </a:solidFill>
              <a:latin typeface="Montserrat"/>
              <a:ea typeface="Montserrat"/>
              <a:cs typeface="Montserrat"/>
              <a:sym typeface="Montserrat"/>
            </a:endParaRPr>
          </a:p>
          <a:p>
            <a:pPr indent="0" lvl="0" marL="0" algn="ctr">
              <a:spcBef>
                <a:spcPts val="0"/>
              </a:spcBef>
              <a:spcAft>
                <a:spcPts val="0"/>
              </a:spcAft>
              <a:buNone/>
            </a:pPr>
            <a:r>
              <a:rPr b="1" lang="ru" sz="2400">
                <a:solidFill>
                  <a:schemeClr val="lt1"/>
                </a:solidFill>
                <a:latin typeface="Montserrat"/>
                <a:ea typeface="Montserrat"/>
                <a:cs typeface="Montserrat"/>
                <a:sym typeface="Montserrat"/>
              </a:rPr>
              <a:t>О</a:t>
            </a:r>
            <a:endParaRPr b="1" sz="2400">
              <a:solidFill>
                <a:schemeClr val="lt1"/>
              </a:solidFill>
              <a:latin typeface="Montserrat"/>
              <a:ea typeface="Montserrat"/>
              <a:cs typeface="Montserrat"/>
              <a:sym typeface="Montserrat"/>
            </a:endParaRPr>
          </a:p>
          <a:p>
            <a:pPr indent="0" lvl="0" marL="0" algn="ctr">
              <a:spcBef>
                <a:spcPts val="0"/>
              </a:spcBef>
              <a:spcAft>
                <a:spcPts val="0"/>
              </a:spcAft>
              <a:buNone/>
            </a:pPr>
            <a:r>
              <a:rPr b="1" lang="ru" sz="2400">
                <a:solidFill>
                  <a:schemeClr val="lt1"/>
                </a:solidFill>
                <a:latin typeface="Montserrat"/>
                <a:ea typeface="Montserrat"/>
                <a:cs typeface="Montserrat"/>
                <a:sym typeface="Montserrat"/>
              </a:rPr>
              <a:t>Г</a:t>
            </a:r>
            <a:endParaRPr b="1" sz="2400">
              <a:solidFill>
                <a:schemeClr val="lt1"/>
              </a:solidFill>
              <a:latin typeface="Montserrat"/>
              <a:ea typeface="Montserrat"/>
              <a:cs typeface="Montserrat"/>
              <a:sym typeface="Montserrat"/>
            </a:endParaRPr>
          </a:p>
          <a:p>
            <a:pPr indent="0" lvl="0" marL="0" algn="ctr">
              <a:spcBef>
                <a:spcPts val="0"/>
              </a:spcBef>
              <a:spcAft>
                <a:spcPts val="0"/>
              </a:spcAft>
              <a:buNone/>
            </a:pPr>
            <a:r>
              <a:rPr b="1" lang="ru" sz="2400">
                <a:solidFill>
                  <a:schemeClr val="lt1"/>
                </a:solidFill>
                <a:latin typeface="Montserrat"/>
                <a:ea typeface="Montserrat"/>
                <a:cs typeface="Montserrat"/>
                <a:sym typeface="Montserrat"/>
              </a:rPr>
              <a:t>Р</a:t>
            </a:r>
            <a:endParaRPr b="1" sz="2400">
              <a:solidFill>
                <a:schemeClr val="lt1"/>
              </a:solidFill>
              <a:latin typeface="Montserrat"/>
              <a:ea typeface="Montserrat"/>
              <a:cs typeface="Montserrat"/>
              <a:sym typeface="Montserrat"/>
            </a:endParaRPr>
          </a:p>
          <a:p>
            <a:pPr indent="0" lvl="0" marL="0" algn="ctr">
              <a:spcBef>
                <a:spcPts val="0"/>
              </a:spcBef>
              <a:spcAft>
                <a:spcPts val="0"/>
              </a:spcAft>
              <a:buNone/>
            </a:pPr>
            <a:r>
              <a:rPr b="1" lang="ru" sz="2400">
                <a:solidFill>
                  <a:schemeClr val="lt1"/>
                </a:solidFill>
                <a:latin typeface="Montserrat"/>
                <a:ea typeface="Montserrat"/>
                <a:cs typeface="Montserrat"/>
                <a:sym typeface="Montserrat"/>
              </a:rPr>
              <a:t>А</a:t>
            </a:r>
            <a:endParaRPr b="1" sz="2400">
              <a:solidFill>
                <a:schemeClr val="lt1"/>
              </a:solidFill>
              <a:latin typeface="Montserrat"/>
              <a:ea typeface="Montserrat"/>
              <a:cs typeface="Montserrat"/>
              <a:sym typeface="Montserrat"/>
            </a:endParaRPr>
          </a:p>
          <a:p>
            <a:pPr indent="0" lvl="0" marL="0" algn="ctr">
              <a:spcBef>
                <a:spcPts val="0"/>
              </a:spcBef>
              <a:spcAft>
                <a:spcPts val="0"/>
              </a:spcAft>
              <a:buNone/>
            </a:pPr>
            <a:r>
              <a:rPr b="1" lang="ru" sz="2400">
                <a:solidFill>
                  <a:schemeClr val="lt1"/>
                </a:solidFill>
                <a:latin typeface="Montserrat"/>
                <a:ea typeface="Montserrat"/>
                <a:cs typeface="Montserrat"/>
                <a:sym typeface="Montserrat"/>
              </a:rPr>
              <a:t>Д</a:t>
            </a:r>
            <a:endParaRPr b="1" sz="2400">
              <a:solidFill>
                <a:schemeClr val="lt1"/>
              </a:solidFill>
              <a:latin typeface="Montserrat"/>
              <a:ea typeface="Montserrat"/>
              <a:cs typeface="Montserrat"/>
              <a:sym typeface="Montserrat"/>
            </a:endParaRPr>
          </a:p>
        </p:txBody>
      </p:sp>
      <p:pic>
        <p:nvPicPr>
          <p:cNvPr id="86" name="Google Shape;86;p14"/>
          <p:cNvPicPr preferRelativeResize="0"/>
          <p:nvPr/>
        </p:nvPicPr>
        <p:blipFill>
          <a:blip r:embed="rId17">
            <a:alphaModFix/>
          </a:blip>
          <a:stretch>
            <a:fillRect/>
          </a:stretch>
        </p:blipFill>
        <p:spPr>
          <a:xfrm>
            <a:off x="8476576" y="151475"/>
            <a:ext cx="566625" cy="4433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5"/>
          <p:cNvSpPr txBox="1"/>
          <p:nvPr>
            <p:ph type="title"/>
          </p:nvPr>
        </p:nvSpPr>
        <p:spPr>
          <a:xfrm>
            <a:off x="159325" y="500925"/>
            <a:ext cx="6019200" cy="623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ru" sz="3000">
                <a:latin typeface="Montserrat ExtraBold"/>
                <a:ea typeface="Montserrat ExtraBold"/>
                <a:cs typeface="Montserrat ExtraBold"/>
                <a:sym typeface="Montserrat ExtraBold"/>
              </a:rPr>
              <a:t>Зеленоград. Школа бокса.</a:t>
            </a:r>
            <a:endParaRPr sz="3000">
              <a:latin typeface="Montserrat ExtraBold"/>
              <a:ea typeface="Montserrat ExtraBold"/>
              <a:cs typeface="Montserrat ExtraBold"/>
              <a:sym typeface="Montserrat ExtraBold"/>
            </a:endParaRPr>
          </a:p>
        </p:txBody>
      </p:sp>
      <p:sp>
        <p:nvSpPr>
          <p:cNvPr id="92" name="Google Shape;92;p15"/>
          <p:cNvSpPr txBox="1"/>
          <p:nvPr>
            <p:ph idx="1" type="body"/>
          </p:nvPr>
        </p:nvSpPr>
        <p:spPr>
          <a:xfrm>
            <a:off x="311700" y="1429500"/>
            <a:ext cx="3999900" cy="3076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b="1" lang="ru">
                <a:solidFill>
                  <a:schemeClr val="dk1"/>
                </a:solidFill>
                <a:latin typeface="Montserrat"/>
                <a:ea typeface="Montserrat"/>
                <a:cs typeface="Montserrat"/>
                <a:sym typeface="Montserrat"/>
              </a:rPr>
              <a:t>Школу бокса в центре единоборств Каллиста возглавляет </a:t>
            </a:r>
            <a:r>
              <a:rPr b="1" lang="ru" u="sng">
                <a:solidFill>
                  <a:schemeClr val="hlink"/>
                </a:solidFill>
                <a:latin typeface="Montserrat"/>
                <a:ea typeface="Montserrat"/>
                <a:cs typeface="Montserrat"/>
                <a:sym typeface="Montserrat"/>
                <a:hlinkClick r:id="rId3"/>
              </a:rPr>
              <a:t>Авдеев Алексей Юрьевич. </a:t>
            </a:r>
            <a:r>
              <a:rPr b="1" lang="ru">
                <a:solidFill>
                  <a:schemeClr val="dk1"/>
                </a:solidFill>
                <a:latin typeface="Montserrat"/>
                <a:ea typeface="Montserrat"/>
                <a:cs typeface="Montserrat"/>
                <a:sym typeface="Montserrat"/>
              </a:rPr>
              <a:t>Тренерский стаж 29 лет. МС СССР по боксу. Тренировался у ЗМС СССР Горсткова Е.Н., МС СССР, засл. тренер РФ Зосимова В.М., МС СССР Родченко А.Е. Член клуба профессионального бокса "БИОНТ" под руководством МС СССР, засл. тренера РФ Смолякова В.П, МС РФ по кикбоксингу. Член сборной СССР по кикбоксингу (занимался вместе с Виталием Кличко). Является 3 кратным чемпионом г. Москвы, победителем первенства России, Чемпионом России 1991 г.</a:t>
            </a:r>
            <a:endParaRPr b="1">
              <a:solidFill>
                <a:schemeClr val="dk1"/>
              </a:solidFill>
              <a:latin typeface="Montserrat"/>
              <a:ea typeface="Montserrat"/>
              <a:cs typeface="Montserrat"/>
              <a:sym typeface="Montserrat"/>
            </a:endParaRPr>
          </a:p>
        </p:txBody>
      </p:sp>
      <p:sp>
        <p:nvSpPr>
          <p:cNvPr id="93" name="Google Shape;93;p1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94" name="Google Shape;94;p15"/>
          <p:cNvPicPr preferRelativeResize="0"/>
          <p:nvPr/>
        </p:nvPicPr>
        <p:blipFill>
          <a:blip r:embed="rId4">
            <a:alphaModFix/>
          </a:blip>
          <a:stretch>
            <a:fillRect/>
          </a:stretch>
        </p:blipFill>
        <p:spPr>
          <a:xfrm>
            <a:off x="5090211" y="1581900"/>
            <a:ext cx="3348738" cy="3451251"/>
          </a:xfrm>
          <a:prstGeom prst="rect">
            <a:avLst/>
          </a:prstGeom>
          <a:noFill/>
          <a:ln>
            <a:noFill/>
          </a:ln>
        </p:spPr>
      </p:pic>
      <p:sp>
        <p:nvSpPr>
          <p:cNvPr id="95" name="Google Shape;95;p15"/>
          <p:cNvSpPr txBox="1"/>
          <p:nvPr/>
        </p:nvSpPr>
        <p:spPr>
          <a:xfrm>
            <a:off x="4300500" y="1308325"/>
            <a:ext cx="789600" cy="3714300"/>
          </a:xfrm>
          <a:prstGeom prst="rect">
            <a:avLst/>
          </a:prstGeom>
          <a:solidFill>
            <a:schemeClr val="dk1"/>
          </a:solidFill>
          <a:ln>
            <a:noFill/>
          </a:ln>
        </p:spPr>
        <p:txBody>
          <a:bodyPr anchorCtr="0" anchor="t" bIns="91425" lIns="91425" spcFirstLastPara="1" rIns="91425" wrap="square" tIns="91425">
            <a:noAutofit/>
          </a:bodyPr>
          <a:lstStyle/>
          <a:p>
            <a:pPr indent="0" lvl="0" marL="0" algn="ctr">
              <a:spcBef>
                <a:spcPts val="0"/>
              </a:spcBef>
              <a:spcAft>
                <a:spcPts val="0"/>
              </a:spcAft>
              <a:buNone/>
            </a:pPr>
            <a:r>
              <a:rPr b="1" lang="ru" sz="6000">
                <a:solidFill>
                  <a:schemeClr val="lt1"/>
                </a:solidFill>
                <a:latin typeface="Montserrat"/>
                <a:ea typeface="Montserrat"/>
                <a:cs typeface="Montserrat"/>
                <a:sym typeface="Montserrat"/>
              </a:rPr>
              <a:t>Б</a:t>
            </a:r>
            <a:endParaRPr b="1" sz="6000">
              <a:solidFill>
                <a:schemeClr val="lt1"/>
              </a:solidFill>
              <a:latin typeface="Montserrat"/>
              <a:ea typeface="Montserrat"/>
              <a:cs typeface="Montserrat"/>
              <a:sym typeface="Montserrat"/>
            </a:endParaRPr>
          </a:p>
          <a:p>
            <a:pPr indent="0" lvl="0" marL="0" algn="ctr">
              <a:spcBef>
                <a:spcPts val="0"/>
              </a:spcBef>
              <a:spcAft>
                <a:spcPts val="0"/>
              </a:spcAft>
              <a:buNone/>
            </a:pPr>
            <a:r>
              <a:rPr b="1" lang="ru" sz="6000">
                <a:solidFill>
                  <a:schemeClr val="lt1"/>
                </a:solidFill>
                <a:latin typeface="Montserrat"/>
                <a:ea typeface="Montserrat"/>
                <a:cs typeface="Montserrat"/>
                <a:sym typeface="Montserrat"/>
              </a:rPr>
              <a:t>О</a:t>
            </a:r>
            <a:endParaRPr b="1" sz="6000">
              <a:solidFill>
                <a:schemeClr val="lt1"/>
              </a:solidFill>
              <a:latin typeface="Montserrat"/>
              <a:ea typeface="Montserrat"/>
              <a:cs typeface="Montserrat"/>
              <a:sym typeface="Montserrat"/>
            </a:endParaRPr>
          </a:p>
          <a:p>
            <a:pPr indent="0" lvl="0" marL="0" algn="ctr">
              <a:spcBef>
                <a:spcPts val="0"/>
              </a:spcBef>
              <a:spcAft>
                <a:spcPts val="0"/>
              </a:spcAft>
              <a:buNone/>
            </a:pPr>
            <a:r>
              <a:rPr b="1" lang="ru" sz="6000">
                <a:solidFill>
                  <a:schemeClr val="lt1"/>
                </a:solidFill>
                <a:latin typeface="Montserrat"/>
                <a:ea typeface="Montserrat"/>
                <a:cs typeface="Montserrat"/>
                <a:sym typeface="Montserrat"/>
              </a:rPr>
              <a:t>К</a:t>
            </a:r>
            <a:endParaRPr b="1" sz="6000">
              <a:solidFill>
                <a:schemeClr val="lt1"/>
              </a:solidFill>
              <a:latin typeface="Montserrat"/>
              <a:ea typeface="Montserrat"/>
              <a:cs typeface="Montserrat"/>
              <a:sym typeface="Montserrat"/>
            </a:endParaRPr>
          </a:p>
          <a:p>
            <a:pPr indent="0" lvl="0" marL="0" algn="ctr">
              <a:spcBef>
                <a:spcPts val="0"/>
              </a:spcBef>
              <a:spcAft>
                <a:spcPts val="0"/>
              </a:spcAft>
              <a:buNone/>
            </a:pPr>
            <a:r>
              <a:rPr b="1" lang="ru" sz="6000">
                <a:solidFill>
                  <a:schemeClr val="lt1"/>
                </a:solidFill>
                <a:latin typeface="Montserrat"/>
                <a:ea typeface="Montserrat"/>
                <a:cs typeface="Montserrat"/>
                <a:sym typeface="Montserrat"/>
              </a:rPr>
              <a:t>С</a:t>
            </a:r>
            <a:endParaRPr b="1" sz="6000">
              <a:solidFill>
                <a:schemeClr val="lt1"/>
              </a:solidFill>
              <a:latin typeface="Montserrat"/>
              <a:ea typeface="Montserrat"/>
              <a:cs typeface="Montserrat"/>
              <a:sym typeface="Montserrat"/>
            </a:endParaRPr>
          </a:p>
        </p:txBody>
      </p:sp>
      <p:sp>
        <p:nvSpPr>
          <p:cNvPr id="96" name="Google Shape;96;p15"/>
          <p:cNvSpPr txBox="1"/>
          <p:nvPr/>
        </p:nvSpPr>
        <p:spPr>
          <a:xfrm>
            <a:off x="8448450" y="1308325"/>
            <a:ext cx="638700" cy="3726300"/>
          </a:xfrm>
          <a:prstGeom prst="rect">
            <a:avLst/>
          </a:prstGeom>
          <a:solidFill>
            <a:schemeClr val="dk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ru" sz="2400">
                <a:solidFill>
                  <a:schemeClr val="lt1"/>
                </a:solidFill>
                <a:latin typeface="Montserrat"/>
                <a:ea typeface="Montserrat"/>
                <a:cs typeface="Montserrat"/>
                <a:sym typeface="Montserrat"/>
              </a:rPr>
              <a:t>З</a:t>
            </a:r>
            <a:endParaRPr b="1" sz="2400">
              <a:solidFill>
                <a:schemeClr val="lt1"/>
              </a:solidFill>
              <a:latin typeface="Montserrat"/>
              <a:ea typeface="Montserrat"/>
              <a:cs typeface="Montserrat"/>
              <a:sym typeface="Montserrat"/>
            </a:endParaRPr>
          </a:p>
          <a:p>
            <a:pPr indent="0" lvl="0" marL="0" rtl="0" algn="ctr">
              <a:spcBef>
                <a:spcPts val="0"/>
              </a:spcBef>
              <a:spcAft>
                <a:spcPts val="0"/>
              </a:spcAft>
              <a:buNone/>
            </a:pPr>
            <a:r>
              <a:rPr b="1" lang="ru" sz="2400">
                <a:solidFill>
                  <a:schemeClr val="lt1"/>
                </a:solidFill>
                <a:latin typeface="Montserrat"/>
                <a:ea typeface="Montserrat"/>
                <a:cs typeface="Montserrat"/>
                <a:sym typeface="Montserrat"/>
              </a:rPr>
              <a:t>Е</a:t>
            </a:r>
            <a:endParaRPr b="1" sz="2400">
              <a:solidFill>
                <a:schemeClr val="lt1"/>
              </a:solidFill>
              <a:latin typeface="Montserrat"/>
              <a:ea typeface="Montserrat"/>
              <a:cs typeface="Montserrat"/>
              <a:sym typeface="Montserrat"/>
            </a:endParaRPr>
          </a:p>
          <a:p>
            <a:pPr indent="0" lvl="0" marL="0" rtl="0" algn="ctr">
              <a:spcBef>
                <a:spcPts val="0"/>
              </a:spcBef>
              <a:spcAft>
                <a:spcPts val="0"/>
              </a:spcAft>
              <a:buNone/>
            </a:pPr>
            <a:r>
              <a:rPr b="1" lang="ru" sz="2400">
                <a:solidFill>
                  <a:schemeClr val="lt1"/>
                </a:solidFill>
                <a:latin typeface="Montserrat"/>
                <a:ea typeface="Montserrat"/>
                <a:cs typeface="Montserrat"/>
                <a:sym typeface="Montserrat"/>
              </a:rPr>
              <a:t>Л</a:t>
            </a:r>
            <a:endParaRPr b="1" sz="2400">
              <a:solidFill>
                <a:schemeClr val="lt1"/>
              </a:solidFill>
              <a:latin typeface="Montserrat"/>
              <a:ea typeface="Montserrat"/>
              <a:cs typeface="Montserrat"/>
              <a:sym typeface="Montserrat"/>
            </a:endParaRPr>
          </a:p>
          <a:p>
            <a:pPr indent="0" lvl="0" marL="0" rtl="0" algn="ctr">
              <a:spcBef>
                <a:spcPts val="0"/>
              </a:spcBef>
              <a:spcAft>
                <a:spcPts val="0"/>
              </a:spcAft>
              <a:buNone/>
            </a:pPr>
            <a:r>
              <a:rPr b="1" lang="ru" sz="2400">
                <a:solidFill>
                  <a:schemeClr val="lt1"/>
                </a:solidFill>
                <a:latin typeface="Montserrat"/>
                <a:ea typeface="Montserrat"/>
                <a:cs typeface="Montserrat"/>
                <a:sym typeface="Montserrat"/>
              </a:rPr>
              <a:t>Е</a:t>
            </a:r>
            <a:endParaRPr b="1" sz="2400">
              <a:solidFill>
                <a:schemeClr val="lt1"/>
              </a:solidFill>
              <a:latin typeface="Montserrat"/>
              <a:ea typeface="Montserrat"/>
              <a:cs typeface="Montserrat"/>
              <a:sym typeface="Montserrat"/>
            </a:endParaRPr>
          </a:p>
          <a:p>
            <a:pPr indent="0" lvl="0" marL="0" rtl="0" algn="ctr">
              <a:spcBef>
                <a:spcPts val="0"/>
              </a:spcBef>
              <a:spcAft>
                <a:spcPts val="0"/>
              </a:spcAft>
              <a:buNone/>
            </a:pPr>
            <a:r>
              <a:rPr b="1" lang="ru" sz="2400">
                <a:solidFill>
                  <a:schemeClr val="lt1"/>
                </a:solidFill>
                <a:latin typeface="Montserrat"/>
                <a:ea typeface="Montserrat"/>
                <a:cs typeface="Montserrat"/>
                <a:sym typeface="Montserrat"/>
              </a:rPr>
              <a:t>Н</a:t>
            </a:r>
            <a:endParaRPr b="1" sz="2400">
              <a:solidFill>
                <a:schemeClr val="lt1"/>
              </a:solidFill>
              <a:latin typeface="Montserrat"/>
              <a:ea typeface="Montserrat"/>
              <a:cs typeface="Montserrat"/>
              <a:sym typeface="Montserrat"/>
            </a:endParaRPr>
          </a:p>
          <a:p>
            <a:pPr indent="0" lvl="0" marL="0" rtl="0" algn="ctr">
              <a:spcBef>
                <a:spcPts val="0"/>
              </a:spcBef>
              <a:spcAft>
                <a:spcPts val="0"/>
              </a:spcAft>
              <a:buNone/>
            </a:pPr>
            <a:r>
              <a:rPr b="1" lang="ru" sz="2400">
                <a:solidFill>
                  <a:schemeClr val="lt1"/>
                </a:solidFill>
                <a:latin typeface="Montserrat"/>
                <a:ea typeface="Montserrat"/>
                <a:cs typeface="Montserrat"/>
                <a:sym typeface="Montserrat"/>
              </a:rPr>
              <a:t>О</a:t>
            </a:r>
            <a:endParaRPr b="1" sz="2400">
              <a:solidFill>
                <a:schemeClr val="lt1"/>
              </a:solidFill>
              <a:latin typeface="Montserrat"/>
              <a:ea typeface="Montserrat"/>
              <a:cs typeface="Montserrat"/>
              <a:sym typeface="Montserrat"/>
            </a:endParaRPr>
          </a:p>
          <a:p>
            <a:pPr indent="0" lvl="0" marL="0" rtl="0" algn="ctr">
              <a:spcBef>
                <a:spcPts val="0"/>
              </a:spcBef>
              <a:spcAft>
                <a:spcPts val="0"/>
              </a:spcAft>
              <a:buNone/>
            </a:pPr>
            <a:r>
              <a:rPr b="1" lang="ru" sz="2400">
                <a:solidFill>
                  <a:schemeClr val="lt1"/>
                </a:solidFill>
                <a:latin typeface="Montserrat"/>
                <a:ea typeface="Montserrat"/>
                <a:cs typeface="Montserrat"/>
                <a:sym typeface="Montserrat"/>
              </a:rPr>
              <a:t>Г</a:t>
            </a:r>
            <a:endParaRPr b="1" sz="2400">
              <a:solidFill>
                <a:schemeClr val="lt1"/>
              </a:solidFill>
              <a:latin typeface="Montserrat"/>
              <a:ea typeface="Montserrat"/>
              <a:cs typeface="Montserrat"/>
              <a:sym typeface="Montserrat"/>
            </a:endParaRPr>
          </a:p>
          <a:p>
            <a:pPr indent="0" lvl="0" marL="0" rtl="0" algn="ctr">
              <a:spcBef>
                <a:spcPts val="0"/>
              </a:spcBef>
              <a:spcAft>
                <a:spcPts val="0"/>
              </a:spcAft>
              <a:buNone/>
            </a:pPr>
            <a:r>
              <a:rPr b="1" lang="ru" sz="2400">
                <a:solidFill>
                  <a:schemeClr val="lt1"/>
                </a:solidFill>
                <a:latin typeface="Montserrat"/>
                <a:ea typeface="Montserrat"/>
                <a:cs typeface="Montserrat"/>
                <a:sym typeface="Montserrat"/>
              </a:rPr>
              <a:t>Р</a:t>
            </a:r>
            <a:endParaRPr b="1" sz="2400">
              <a:solidFill>
                <a:schemeClr val="lt1"/>
              </a:solidFill>
              <a:latin typeface="Montserrat"/>
              <a:ea typeface="Montserrat"/>
              <a:cs typeface="Montserrat"/>
              <a:sym typeface="Montserrat"/>
            </a:endParaRPr>
          </a:p>
          <a:p>
            <a:pPr indent="0" lvl="0" marL="0" rtl="0" algn="ctr">
              <a:spcBef>
                <a:spcPts val="0"/>
              </a:spcBef>
              <a:spcAft>
                <a:spcPts val="0"/>
              </a:spcAft>
              <a:buNone/>
            </a:pPr>
            <a:r>
              <a:rPr b="1" lang="ru" sz="2400">
                <a:solidFill>
                  <a:schemeClr val="lt1"/>
                </a:solidFill>
                <a:latin typeface="Montserrat"/>
                <a:ea typeface="Montserrat"/>
                <a:cs typeface="Montserrat"/>
                <a:sym typeface="Montserrat"/>
              </a:rPr>
              <a:t>А</a:t>
            </a:r>
            <a:endParaRPr b="1" sz="2400">
              <a:solidFill>
                <a:schemeClr val="lt1"/>
              </a:solidFill>
              <a:latin typeface="Montserrat"/>
              <a:ea typeface="Montserrat"/>
              <a:cs typeface="Montserrat"/>
              <a:sym typeface="Montserrat"/>
            </a:endParaRPr>
          </a:p>
          <a:p>
            <a:pPr indent="0" lvl="0" marL="0" rtl="0" algn="ctr">
              <a:spcBef>
                <a:spcPts val="0"/>
              </a:spcBef>
              <a:spcAft>
                <a:spcPts val="0"/>
              </a:spcAft>
              <a:buNone/>
            </a:pPr>
            <a:r>
              <a:rPr b="1" lang="ru" sz="2400">
                <a:solidFill>
                  <a:schemeClr val="lt1"/>
                </a:solidFill>
                <a:latin typeface="Montserrat"/>
                <a:ea typeface="Montserrat"/>
                <a:cs typeface="Montserrat"/>
                <a:sym typeface="Montserrat"/>
              </a:rPr>
              <a:t>Д</a:t>
            </a:r>
            <a:endParaRPr b="1" sz="2400">
              <a:solidFill>
                <a:schemeClr val="lt1"/>
              </a:solidFill>
              <a:latin typeface="Montserrat"/>
              <a:ea typeface="Montserrat"/>
              <a:cs typeface="Montserrat"/>
              <a:sym typeface="Montserrat"/>
            </a:endParaRPr>
          </a:p>
          <a:p>
            <a:pPr indent="0" lvl="0" marL="0">
              <a:spcBef>
                <a:spcPts val="0"/>
              </a:spcBef>
              <a:spcAft>
                <a:spcPts val="0"/>
              </a:spcAft>
              <a:buNone/>
            </a:pPr>
            <a:r>
              <a:t/>
            </a:r>
            <a:endParaRPr/>
          </a:p>
        </p:txBody>
      </p:sp>
      <p:sp>
        <p:nvSpPr>
          <p:cNvPr id="97" name="Google Shape;97;p15"/>
          <p:cNvSpPr txBox="1"/>
          <p:nvPr/>
        </p:nvSpPr>
        <p:spPr>
          <a:xfrm>
            <a:off x="5136375" y="1308325"/>
            <a:ext cx="3259500" cy="273600"/>
          </a:xfrm>
          <a:prstGeom prst="rect">
            <a:avLst/>
          </a:prstGeom>
          <a:solidFill>
            <a:schemeClr val="dk1"/>
          </a:solidFill>
          <a:ln>
            <a:noFill/>
          </a:ln>
        </p:spPr>
        <p:txBody>
          <a:bodyPr anchorCtr="0" anchor="t" bIns="91425" lIns="91425" spcFirstLastPara="1" rIns="91425" wrap="square" tIns="54000">
            <a:noAutofit/>
          </a:bodyPr>
          <a:lstStyle/>
          <a:p>
            <a:pPr indent="0" lvl="0" marL="0" rtl="0" algn="ctr">
              <a:spcBef>
                <a:spcPts val="0"/>
              </a:spcBef>
              <a:spcAft>
                <a:spcPts val="0"/>
              </a:spcAft>
              <a:buNone/>
            </a:pPr>
            <a:r>
              <a:rPr lang="ru" sz="1200">
                <a:solidFill>
                  <a:schemeClr val="lt1"/>
                </a:solidFill>
                <a:uFill>
                  <a:noFill/>
                </a:uFill>
                <a:latin typeface="Montserrat Black"/>
                <a:ea typeface="Montserrat Black"/>
                <a:cs typeface="Montserrat Black"/>
                <a:sym typeface="Montserrat Black"/>
                <a:hlinkClick r:id="rId5"/>
              </a:rPr>
              <a:t>ПОСМОТРЕТЬ 2015kallista.com</a:t>
            </a:r>
            <a:endParaRPr sz="1200">
              <a:solidFill>
                <a:schemeClr val="lt1"/>
              </a:solidFill>
              <a:latin typeface="Montserrat Black"/>
              <a:ea typeface="Montserrat Black"/>
              <a:cs typeface="Montserrat Black"/>
              <a:sym typeface="Montserrat Black"/>
            </a:endParaRPr>
          </a:p>
          <a:p>
            <a:pPr indent="0" lvl="0" marL="0">
              <a:spcBef>
                <a:spcPts val="0"/>
              </a:spcBef>
              <a:spcAft>
                <a:spcPts val="0"/>
              </a:spcAft>
              <a:buNone/>
            </a:pPr>
            <a:r>
              <a:t/>
            </a:r>
            <a:endParaRPr/>
          </a:p>
        </p:txBody>
      </p:sp>
      <p:sp>
        <p:nvSpPr>
          <p:cNvPr id="98" name="Google Shape;98;p15"/>
          <p:cNvSpPr txBox="1"/>
          <p:nvPr/>
        </p:nvSpPr>
        <p:spPr>
          <a:xfrm>
            <a:off x="6189050" y="677225"/>
            <a:ext cx="2401200" cy="3195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ru" sz="1100">
                <a:solidFill>
                  <a:schemeClr val="lt1"/>
                </a:solidFill>
                <a:uFill>
                  <a:noFill/>
                </a:uFill>
                <a:latin typeface="Montserrat ExtraBold"/>
                <a:ea typeface="Montserrat ExtraBold"/>
                <a:cs typeface="Montserrat ExtraBold"/>
                <a:sym typeface="Montserrat ExtraBold"/>
                <a:hlinkClick r:id="rId6"/>
              </a:rPr>
              <a:t>ЗАПИСАТЬСЯ 8916-124-59-49</a:t>
            </a:r>
            <a:endParaRPr sz="1100">
              <a:solidFill>
                <a:schemeClr val="lt1"/>
              </a:solidFill>
              <a:latin typeface="Montserrat ExtraBold"/>
              <a:ea typeface="Montserrat ExtraBold"/>
              <a:cs typeface="Montserrat ExtraBold"/>
              <a:sym typeface="Montserrat ExtraBold"/>
            </a:endParaRPr>
          </a:p>
          <a:p>
            <a:pPr indent="0" lvl="0" marL="0">
              <a:spcBef>
                <a:spcPts val="0"/>
              </a:spcBef>
              <a:spcAft>
                <a:spcPts val="0"/>
              </a:spcAft>
              <a:buNone/>
            </a:pPr>
            <a:r>
              <a:t/>
            </a:r>
            <a:endParaRPr sz="1100"/>
          </a:p>
          <a:p>
            <a:pPr indent="0" lvl="0" marL="0">
              <a:spcBef>
                <a:spcPts val="0"/>
              </a:spcBef>
              <a:spcAft>
                <a:spcPts val="0"/>
              </a:spcAft>
              <a:buNone/>
            </a:pPr>
            <a:r>
              <a:t/>
            </a:r>
            <a:endParaRPr sz="1100"/>
          </a:p>
        </p:txBody>
      </p:sp>
      <p:pic>
        <p:nvPicPr>
          <p:cNvPr id="99" name="Google Shape;99;p15"/>
          <p:cNvPicPr preferRelativeResize="0"/>
          <p:nvPr/>
        </p:nvPicPr>
        <p:blipFill>
          <a:blip r:embed="rId7">
            <a:alphaModFix/>
          </a:blip>
          <a:stretch>
            <a:fillRect/>
          </a:stretch>
        </p:blipFill>
        <p:spPr>
          <a:xfrm>
            <a:off x="8476576" y="684875"/>
            <a:ext cx="566625" cy="443327"/>
          </a:xfrm>
          <a:prstGeom prst="rect">
            <a:avLst/>
          </a:prstGeom>
          <a:noFill/>
          <a:ln>
            <a:noFill/>
          </a:ln>
        </p:spPr>
      </p:pic>
      <p:pic>
        <p:nvPicPr>
          <p:cNvPr id="100" name="Google Shape;100;p15"/>
          <p:cNvPicPr preferRelativeResize="0"/>
          <p:nvPr/>
        </p:nvPicPr>
        <p:blipFill>
          <a:blip r:embed="rId8">
            <a:alphaModFix/>
          </a:blip>
          <a:stretch>
            <a:fillRect/>
          </a:stretch>
        </p:blipFill>
        <p:spPr>
          <a:xfrm>
            <a:off x="5662200" y="577125"/>
            <a:ext cx="789600" cy="53781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51AB2A"/>
            </a:gs>
            <a:gs pos="100000">
              <a:srgbClr val="203E13"/>
            </a:gs>
          </a:gsLst>
          <a:path path="circle">
            <a:fillToRect b="50%" l="50%" r="50%" t="50%"/>
          </a:path>
          <a:tileRect/>
        </a:gradFill>
      </p:bgPr>
    </p:bg>
    <p:spTree>
      <p:nvGrpSpPr>
        <p:cNvPr id="104" name="Shape 104"/>
        <p:cNvGrpSpPr/>
        <p:nvPr/>
      </p:nvGrpSpPr>
      <p:grpSpPr>
        <a:xfrm>
          <a:off x="0" y="0"/>
          <a:ext cx="0" cy="0"/>
          <a:chOff x="0" y="0"/>
          <a:chExt cx="0" cy="0"/>
        </a:xfrm>
      </p:grpSpPr>
      <p:sp>
        <p:nvSpPr>
          <p:cNvPr id="105" name="Google Shape;105;p16"/>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ru">
                <a:solidFill>
                  <a:srgbClr val="38761D"/>
                </a:solidFill>
                <a:latin typeface="Montserrat"/>
                <a:ea typeface="Montserrat"/>
                <a:cs typeface="Montserrat"/>
                <a:sym typeface="Montserrat"/>
              </a:rPr>
              <a:t>Борьба самбо в Зеленограде.</a:t>
            </a:r>
            <a:endParaRPr b="1">
              <a:solidFill>
                <a:srgbClr val="38761D"/>
              </a:solidFill>
              <a:latin typeface="Montserrat"/>
              <a:ea typeface="Montserrat"/>
              <a:cs typeface="Montserrat"/>
              <a:sym typeface="Montserrat"/>
            </a:endParaRPr>
          </a:p>
        </p:txBody>
      </p:sp>
      <p:sp>
        <p:nvSpPr>
          <p:cNvPr id="106" name="Google Shape;106;p16"/>
          <p:cNvSpPr txBox="1"/>
          <p:nvPr>
            <p:ph idx="1" type="subTitle"/>
          </p:nvPr>
        </p:nvSpPr>
        <p:spPr>
          <a:xfrm>
            <a:off x="5027025" y="2465125"/>
            <a:ext cx="3797100" cy="2105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ru" sz="1400">
                <a:solidFill>
                  <a:schemeClr val="lt1"/>
                </a:solidFill>
                <a:uFill>
                  <a:noFill/>
                </a:uFill>
                <a:latin typeface="Montserrat"/>
                <a:ea typeface="Montserrat"/>
                <a:cs typeface="Montserrat"/>
                <a:sym typeface="Montserrat"/>
                <a:hlinkClick r:id="rId3"/>
              </a:rPr>
              <a:t>Уроки самбо.</a:t>
            </a:r>
            <a:endParaRPr b="1" sz="1400">
              <a:solidFill>
                <a:schemeClr val="lt1"/>
              </a:solidFill>
              <a:latin typeface="Montserrat"/>
              <a:ea typeface="Montserrat"/>
              <a:cs typeface="Montserrat"/>
              <a:sym typeface="Montserrat"/>
            </a:endParaRPr>
          </a:p>
          <a:p>
            <a:pPr indent="0" lvl="0" marL="0" rtl="0" algn="r">
              <a:spcBef>
                <a:spcPts val="0"/>
              </a:spcBef>
              <a:spcAft>
                <a:spcPts val="0"/>
              </a:spcAft>
              <a:buNone/>
            </a:pPr>
            <a:r>
              <a:rPr b="1" lang="ru" sz="1400">
                <a:solidFill>
                  <a:schemeClr val="lt1"/>
                </a:solidFill>
                <a:uFill>
                  <a:noFill/>
                </a:uFill>
                <a:latin typeface="Montserrat"/>
                <a:ea typeface="Montserrat"/>
                <a:cs typeface="Montserrat"/>
                <a:sym typeface="Montserrat"/>
                <a:hlinkClick r:id="rId4"/>
              </a:rPr>
              <a:t>Школьное самбо.</a:t>
            </a:r>
            <a:endParaRPr b="1" sz="1400">
              <a:solidFill>
                <a:schemeClr val="lt1"/>
              </a:solidFill>
              <a:latin typeface="Montserrat"/>
              <a:ea typeface="Montserrat"/>
              <a:cs typeface="Montserrat"/>
              <a:sym typeface="Montserrat"/>
            </a:endParaRPr>
          </a:p>
          <a:p>
            <a:pPr indent="0" lvl="0" marL="0" rtl="0" algn="r">
              <a:spcBef>
                <a:spcPts val="0"/>
              </a:spcBef>
              <a:spcAft>
                <a:spcPts val="0"/>
              </a:spcAft>
              <a:buNone/>
            </a:pPr>
            <a:r>
              <a:rPr b="1" lang="ru" sz="1400">
                <a:solidFill>
                  <a:schemeClr val="lt1"/>
                </a:solidFill>
                <a:uFill>
                  <a:noFill/>
                </a:uFill>
                <a:latin typeface="Montserrat"/>
                <a:ea typeface="Montserrat"/>
                <a:cs typeface="Montserrat"/>
                <a:sym typeface="Montserrat"/>
                <a:hlinkClick r:id="rId5"/>
              </a:rPr>
              <a:t>Спортивное самбо.</a:t>
            </a:r>
            <a:endParaRPr b="1" sz="1400">
              <a:solidFill>
                <a:schemeClr val="lt1"/>
              </a:solidFill>
              <a:latin typeface="Montserrat"/>
              <a:ea typeface="Montserrat"/>
              <a:cs typeface="Montserrat"/>
              <a:sym typeface="Montserrat"/>
            </a:endParaRPr>
          </a:p>
          <a:p>
            <a:pPr indent="0" lvl="0" marL="0" rtl="0" algn="r">
              <a:spcBef>
                <a:spcPts val="0"/>
              </a:spcBef>
              <a:spcAft>
                <a:spcPts val="0"/>
              </a:spcAft>
              <a:buNone/>
            </a:pPr>
            <a:r>
              <a:rPr b="1" lang="ru" sz="1400">
                <a:solidFill>
                  <a:schemeClr val="lt1"/>
                </a:solidFill>
                <a:latin typeface="Montserrat"/>
                <a:ea typeface="Montserrat"/>
                <a:cs typeface="Montserrat"/>
                <a:sym typeface="Montserrat"/>
              </a:rPr>
              <a:t>Самбо</a:t>
            </a:r>
            <a:r>
              <a:rPr b="1" lang="ru" sz="1400">
                <a:solidFill>
                  <a:schemeClr val="lt1"/>
                </a:solidFill>
                <a:uFill>
                  <a:noFill/>
                </a:uFill>
                <a:latin typeface="Montserrat"/>
                <a:ea typeface="Montserrat"/>
                <a:cs typeface="Montserrat"/>
                <a:sym typeface="Montserrat"/>
                <a:hlinkClick r:id="rId6"/>
              </a:rPr>
              <a:t> для взрослых.</a:t>
            </a:r>
            <a:endParaRPr b="1" sz="1400">
              <a:solidFill>
                <a:schemeClr val="lt1"/>
              </a:solidFill>
              <a:latin typeface="Montserrat"/>
              <a:ea typeface="Montserrat"/>
              <a:cs typeface="Montserrat"/>
              <a:sym typeface="Montserrat"/>
            </a:endParaRPr>
          </a:p>
          <a:p>
            <a:pPr indent="0" lvl="0" marL="0" rtl="0" algn="r">
              <a:spcBef>
                <a:spcPts val="0"/>
              </a:spcBef>
              <a:spcAft>
                <a:spcPts val="0"/>
              </a:spcAft>
              <a:buNone/>
            </a:pPr>
            <a:r>
              <a:rPr b="1" lang="ru" sz="1400">
                <a:solidFill>
                  <a:schemeClr val="lt1"/>
                </a:solidFill>
                <a:latin typeface="Montserrat"/>
                <a:ea typeface="Montserrat"/>
                <a:cs typeface="Montserrat"/>
                <a:sym typeface="Montserrat"/>
              </a:rPr>
              <a:t>Самбо</a:t>
            </a:r>
            <a:r>
              <a:rPr b="1" lang="ru" sz="1400">
                <a:solidFill>
                  <a:schemeClr val="lt1"/>
                </a:solidFill>
                <a:uFill>
                  <a:noFill/>
                </a:uFill>
                <a:latin typeface="Montserrat"/>
                <a:ea typeface="Montserrat"/>
                <a:cs typeface="Montserrat"/>
                <a:sym typeface="Montserrat"/>
                <a:hlinkClick r:id="rId7"/>
              </a:rPr>
              <a:t> для студентов.</a:t>
            </a:r>
            <a:endParaRPr b="1" sz="1400">
              <a:solidFill>
                <a:schemeClr val="lt1"/>
              </a:solidFill>
              <a:latin typeface="Montserrat"/>
              <a:ea typeface="Montserrat"/>
              <a:cs typeface="Montserrat"/>
              <a:sym typeface="Montserrat"/>
            </a:endParaRPr>
          </a:p>
          <a:p>
            <a:pPr indent="0" lvl="0" marL="0" rtl="0" algn="r">
              <a:spcBef>
                <a:spcPts val="0"/>
              </a:spcBef>
              <a:spcAft>
                <a:spcPts val="0"/>
              </a:spcAft>
              <a:buNone/>
            </a:pPr>
            <a:r>
              <a:rPr b="1" lang="ru" sz="1400">
                <a:solidFill>
                  <a:schemeClr val="lt1"/>
                </a:solidFill>
                <a:uFill>
                  <a:noFill/>
                </a:uFill>
                <a:latin typeface="Montserrat"/>
                <a:ea typeface="Montserrat"/>
                <a:cs typeface="Montserrat"/>
                <a:sym typeface="Montserrat"/>
                <a:hlinkClick r:id="rId8"/>
              </a:rPr>
              <a:t>Детское игровое самбо.</a:t>
            </a:r>
            <a:endParaRPr b="1" sz="1400">
              <a:solidFill>
                <a:schemeClr val="lt1"/>
              </a:solidFill>
              <a:latin typeface="Montserrat"/>
              <a:ea typeface="Montserrat"/>
              <a:cs typeface="Montserrat"/>
              <a:sym typeface="Montserrat"/>
            </a:endParaRPr>
          </a:p>
          <a:p>
            <a:pPr indent="0" lvl="0" marL="0" rtl="0" algn="r">
              <a:spcBef>
                <a:spcPts val="0"/>
              </a:spcBef>
              <a:spcAft>
                <a:spcPts val="0"/>
              </a:spcAft>
              <a:buNone/>
            </a:pPr>
            <a:r>
              <a:rPr b="1" lang="ru" sz="1400">
                <a:solidFill>
                  <a:schemeClr val="lt1"/>
                </a:solidFill>
                <a:latin typeface="Montserrat"/>
                <a:ea typeface="Montserrat"/>
                <a:cs typeface="Montserrat"/>
                <a:sym typeface="Montserrat"/>
              </a:rPr>
              <a:t>Самбо</a:t>
            </a:r>
            <a:r>
              <a:rPr b="1" lang="ru" sz="1400">
                <a:solidFill>
                  <a:schemeClr val="lt1"/>
                </a:solidFill>
                <a:uFill>
                  <a:noFill/>
                </a:uFill>
                <a:latin typeface="Montserrat"/>
                <a:ea typeface="Montserrat"/>
                <a:cs typeface="Montserrat"/>
                <a:sym typeface="Montserrat"/>
                <a:hlinkClick r:id="rId9"/>
              </a:rPr>
              <a:t> в спортивном лагере.</a:t>
            </a:r>
            <a:endParaRPr b="1" sz="1400">
              <a:solidFill>
                <a:schemeClr val="lt1"/>
              </a:solidFill>
              <a:latin typeface="Montserrat"/>
              <a:ea typeface="Montserrat"/>
              <a:cs typeface="Montserrat"/>
              <a:sym typeface="Montserrat"/>
            </a:endParaRPr>
          </a:p>
          <a:p>
            <a:pPr indent="0" lvl="0" marL="0" rtl="0" algn="r">
              <a:spcBef>
                <a:spcPts val="0"/>
              </a:spcBef>
              <a:spcAft>
                <a:spcPts val="0"/>
              </a:spcAft>
              <a:buNone/>
            </a:pPr>
            <a:r>
              <a:rPr b="1" lang="ru" sz="1400">
                <a:solidFill>
                  <a:schemeClr val="lt1"/>
                </a:solidFill>
                <a:uFill>
                  <a:noFill/>
                </a:uFill>
                <a:latin typeface="Montserrat"/>
                <a:ea typeface="Montserrat"/>
                <a:cs typeface="Montserrat"/>
                <a:sym typeface="Montserrat"/>
                <a:hlinkClick r:id="rId10"/>
              </a:rPr>
              <a:t>Спортивная школа дошколят.</a:t>
            </a:r>
            <a:endParaRPr b="1" sz="1400">
              <a:solidFill>
                <a:schemeClr val="lt1"/>
              </a:solidFill>
              <a:latin typeface="Montserrat"/>
              <a:ea typeface="Montserrat"/>
              <a:cs typeface="Montserrat"/>
              <a:sym typeface="Montserrat"/>
            </a:endParaRPr>
          </a:p>
          <a:p>
            <a:pPr indent="0" lvl="0" marL="0" rtl="0" algn="r">
              <a:spcBef>
                <a:spcPts val="0"/>
              </a:spcBef>
              <a:spcAft>
                <a:spcPts val="0"/>
              </a:spcAft>
              <a:buNone/>
            </a:pPr>
            <a:r>
              <a:rPr b="1" lang="ru" sz="1400">
                <a:solidFill>
                  <a:schemeClr val="lt1"/>
                </a:solidFill>
                <a:latin typeface="Montserrat"/>
                <a:ea typeface="Montserrat"/>
                <a:cs typeface="Montserrat"/>
                <a:sym typeface="Montserrat"/>
              </a:rPr>
              <a:t>Самбо для инвалидов по слуху.</a:t>
            </a:r>
            <a:endParaRPr b="1" sz="1400">
              <a:solidFill>
                <a:schemeClr val="lt1"/>
              </a:solidFill>
              <a:latin typeface="Montserrat"/>
              <a:ea typeface="Montserrat"/>
              <a:cs typeface="Montserrat"/>
              <a:sym typeface="Montserrat"/>
            </a:endParaRPr>
          </a:p>
          <a:p>
            <a:pPr indent="0" lvl="0" marL="0" algn="r">
              <a:spcBef>
                <a:spcPts val="0"/>
              </a:spcBef>
              <a:spcAft>
                <a:spcPts val="0"/>
              </a:spcAft>
              <a:buNone/>
            </a:pPr>
            <a:r>
              <a:t/>
            </a:r>
            <a:endParaRPr/>
          </a:p>
        </p:txBody>
      </p:sp>
      <p:sp>
        <p:nvSpPr>
          <p:cNvPr id="107" name="Google Shape;107;p16"/>
          <p:cNvSpPr txBox="1"/>
          <p:nvPr/>
        </p:nvSpPr>
        <p:spPr>
          <a:xfrm>
            <a:off x="369075" y="1485750"/>
            <a:ext cx="3915600" cy="3085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pic>
        <p:nvPicPr>
          <p:cNvPr id="108" name="Google Shape;108;p16"/>
          <p:cNvPicPr preferRelativeResize="0"/>
          <p:nvPr/>
        </p:nvPicPr>
        <p:blipFill>
          <a:blip r:embed="rId11">
            <a:alphaModFix/>
          </a:blip>
          <a:stretch>
            <a:fillRect/>
          </a:stretch>
        </p:blipFill>
        <p:spPr>
          <a:xfrm>
            <a:off x="472575" y="1156000"/>
            <a:ext cx="3677127" cy="3751398"/>
          </a:xfrm>
          <a:prstGeom prst="rect">
            <a:avLst/>
          </a:prstGeom>
          <a:noFill/>
          <a:ln>
            <a:noFill/>
          </a:ln>
        </p:spPr>
      </p:pic>
      <p:sp>
        <p:nvSpPr>
          <p:cNvPr id="109" name="Google Shape;109;p16"/>
          <p:cNvSpPr txBox="1"/>
          <p:nvPr/>
        </p:nvSpPr>
        <p:spPr>
          <a:xfrm>
            <a:off x="4252375" y="1283525"/>
            <a:ext cx="774600" cy="3654900"/>
          </a:xfrm>
          <a:prstGeom prst="rect">
            <a:avLst/>
          </a:prstGeom>
          <a:solidFill>
            <a:srgbClr val="38761D"/>
          </a:solidFill>
          <a:ln cap="flat" cmpd="sng" w="38100">
            <a:solidFill>
              <a:schemeClr val="lt1"/>
            </a:solidFill>
            <a:prstDash val="solid"/>
            <a:round/>
            <a:headEnd len="sm" w="sm" type="none"/>
            <a:tailEnd len="sm" w="sm" type="none"/>
          </a:ln>
        </p:spPr>
        <p:txBody>
          <a:bodyPr anchorCtr="0" anchor="t" bIns="91425" lIns="91425" spcFirstLastPara="1" rIns="91425" wrap="square" tIns="0">
            <a:noAutofit/>
          </a:bodyPr>
          <a:lstStyle/>
          <a:p>
            <a:pPr indent="0" lvl="0" marL="0" algn="ctr">
              <a:spcBef>
                <a:spcPts val="0"/>
              </a:spcBef>
              <a:spcAft>
                <a:spcPts val="0"/>
              </a:spcAft>
              <a:buNone/>
            </a:pPr>
            <a:r>
              <a:rPr b="1" lang="ru" sz="4800">
                <a:solidFill>
                  <a:schemeClr val="lt1"/>
                </a:solidFill>
                <a:latin typeface="Montserrat"/>
                <a:ea typeface="Montserrat"/>
                <a:cs typeface="Montserrat"/>
                <a:sym typeface="Montserrat"/>
              </a:rPr>
              <a:t>С</a:t>
            </a:r>
            <a:endParaRPr b="1" sz="4800">
              <a:solidFill>
                <a:schemeClr val="lt1"/>
              </a:solidFill>
              <a:latin typeface="Montserrat"/>
              <a:ea typeface="Montserrat"/>
              <a:cs typeface="Montserrat"/>
              <a:sym typeface="Montserrat"/>
            </a:endParaRPr>
          </a:p>
          <a:p>
            <a:pPr indent="0" lvl="0" marL="0" algn="ctr">
              <a:spcBef>
                <a:spcPts val="0"/>
              </a:spcBef>
              <a:spcAft>
                <a:spcPts val="0"/>
              </a:spcAft>
              <a:buNone/>
            </a:pPr>
            <a:r>
              <a:rPr b="1" lang="ru" sz="4800">
                <a:solidFill>
                  <a:schemeClr val="lt1"/>
                </a:solidFill>
                <a:latin typeface="Montserrat"/>
                <a:ea typeface="Montserrat"/>
                <a:cs typeface="Montserrat"/>
                <a:sym typeface="Montserrat"/>
              </a:rPr>
              <a:t>А</a:t>
            </a:r>
            <a:endParaRPr b="1" sz="4800">
              <a:solidFill>
                <a:schemeClr val="lt1"/>
              </a:solidFill>
              <a:latin typeface="Montserrat"/>
              <a:ea typeface="Montserrat"/>
              <a:cs typeface="Montserrat"/>
              <a:sym typeface="Montserrat"/>
            </a:endParaRPr>
          </a:p>
          <a:p>
            <a:pPr indent="0" lvl="0" marL="0" algn="ctr">
              <a:spcBef>
                <a:spcPts val="0"/>
              </a:spcBef>
              <a:spcAft>
                <a:spcPts val="0"/>
              </a:spcAft>
              <a:buNone/>
            </a:pPr>
            <a:r>
              <a:rPr b="1" lang="ru" sz="4800">
                <a:solidFill>
                  <a:schemeClr val="lt1"/>
                </a:solidFill>
                <a:latin typeface="Montserrat"/>
                <a:ea typeface="Montserrat"/>
                <a:cs typeface="Montserrat"/>
                <a:sym typeface="Montserrat"/>
              </a:rPr>
              <a:t>М</a:t>
            </a:r>
            <a:endParaRPr b="1" sz="4800">
              <a:solidFill>
                <a:schemeClr val="lt1"/>
              </a:solidFill>
              <a:latin typeface="Montserrat"/>
              <a:ea typeface="Montserrat"/>
              <a:cs typeface="Montserrat"/>
              <a:sym typeface="Montserrat"/>
            </a:endParaRPr>
          </a:p>
          <a:p>
            <a:pPr indent="0" lvl="0" marL="0" algn="ctr">
              <a:spcBef>
                <a:spcPts val="0"/>
              </a:spcBef>
              <a:spcAft>
                <a:spcPts val="0"/>
              </a:spcAft>
              <a:buNone/>
            </a:pPr>
            <a:r>
              <a:rPr b="1" lang="ru" sz="4800">
                <a:solidFill>
                  <a:schemeClr val="lt1"/>
                </a:solidFill>
                <a:latin typeface="Montserrat"/>
                <a:ea typeface="Montserrat"/>
                <a:cs typeface="Montserrat"/>
                <a:sym typeface="Montserrat"/>
              </a:rPr>
              <a:t>Б</a:t>
            </a:r>
            <a:endParaRPr b="1" sz="4800">
              <a:solidFill>
                <a:schemeClr val="lt1"/>
              </a:solidFill>
              <a:latin typeface="Montserrat"/>
              <a:ea typeface="Montserrat"/>
              <a:cs typeface="Montserrat"/>
              <a:sym typeface="Montserrat"/>
            </a:endParaRPr>
          </a:p>
          <a:p>
            <a:pPr indent="0" lvl="0" marL="0" algn="ctr">
              <a:spcBef>
                <a:spcPts val="0"/>
              </a:spcBef>
              <a:spcAft>
                <a:spcPts val="0"/>
              </a:spcAft>
              <a:buNone/>
            </a:pPr>
            <a:r>
              <a:rPr b="1" lang="ru" sz="4800">
                <a:solidFill>
                  <a:schemeClr val="lt1"/>
                </a:solidFill>
                <a:latin typeface="Montserrat"/>
                <a:ea typeface="Montserrat"/>
                <a:cs typeface="Montserrat"/>
                <a:sym typeface="Montserrat"/>
              </a:rPr>
              <a:t>О</a:t>
            </a:r>
            <a:endParaRPr b="1" sz="4800">
              <a:solidFill>
                <a:schemeClr val="lt1"/>
              </a:solidFill>
              <a:latin typeface="Montserrat"/>
              <a:ea typeface="Montserrat"/>
              <a:cs typeface="Montserrat"/>
              <a:sym typeface="Montserrat"/>
            </a:endParaRPr>
          </a:p>
        </p:txBody>
      </p:sp>
      <p:sp>
        <p:nvSpPr>
          <p:cNvPr id="110" name="Google Shape;110;p16"/>
          <p:cNvSpPr txBox="1"/>
          <p:nvPr/>
        </p:nvSpPr>
        <p:spPr>
          <a:xfrm>
            <a:off x="5237950" y="1188400"/>
            <a:ext cx="3459900" cy="1124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ru" sz="1200">
                <a:latin typeface="Montserrat"/>
                <a:ea typeface="Montserrat"/>
                <a:cs typeface="Montserrat"/>
                <a:sym typeface="Montserrat"/>
              </a:rPr>
              <a:t>Центр единоборств «Каллиста» проводит набор  в отделение </a:t>
            </a:r>
            <a:endParaRPr b="1" sz="1200">
              <a:latin typeface="Montserrat"/>
              <a:ea typeface="Montserrat"/>
              <a:cs typeface="Montserrat"/>
              <a:sym typeface="Montserrat"/>
            </a:endParaRPr>
          </a:p>
          <a:p>
            <a:pPr indent="0" lvl="0" marL="0">
              <a:spcBef>
                <a:spcPts val="0"/>
              </a:spcBef>
              <a:spcAft>
                <a:spcPts val="0"/>
              </a:spcAft>
              <a:buNone/>
            </a:pPr>
            <a:r>
              <a:rPr b="1" lang="ru" sz="1200">
                <a:latin typeface="Montserrat"/>
                <a:ea typeface="Montserrat"/>
                <a:cs typeface="Montserrat"/>
                <a:sym typeface="Montserrat"/>
              </a:rPr>
              <a:t>борьбы самбо в Зеленограде. </a:t>
            </a:r>
            <a:endParaRPr b="1" sz="1200">
              <a:latin typeface="Montserrat"/>
              <a:ea typeface="Montserrat"/>
              <a:cs typeface="Montserrat"/>
              <a:sym typeface="Montserrat"/>
            </a:endParaRPr>
          </a:p>
          <a:p>
            <a:pPr indent="0" lvl="0" marL="0">
              <a:spcBef>
                <a:spcPts val="0"/>
              </a:spcBef>
              <a:spcAft>
                <a:spcPts val="0"/>
              </a:spcAft>
              <a:buNone/>
            </a:pPr>
            <a:r>
              <a:rPr b="1" lang="ru" sz="1200">
                <a:latin typeface="Montserrat"/>
                <a:ea typeface="Montserrat"/>
                <a:cs typeface="Montserrat"/>
                <a:sym typeface="Montserrat"/>
              </a:rPr>
              <a:t>Запись круглый год. </a:t>
            </a:r>
            <a:endParaRPr b="1" sz="1200">
              <a:latin typeface="Montserrat"/>
              <a:ea typeface="Montserrat"/>
              <a:cs typeface="Montserrat"/>
              <a:sym typeface="Montserrat"/>
            </a:endParaRPr>
          </a:p>
          <a:p>
            <a:pPr indent="0" lvl="0" marL="0">
              <a:spcBef>
                <a:spcPts val="0"/>
              </a:spcBef>
              <a:spcAft>
                <a:spcPts val="0"/>
              </a:spcAft>
              <a:buNone/>
            </a:pPr>
            <a:r>
              <a:rPr b="1" lang="ru" sz="1200">
                <a:latin typeface="Montserrat"/>
                <a:ea typeface="Montserrat"/>
                <a:cs typeface="Montserrat"/>
                <a:sym typeface="Montserrat"/>
              </a:rPr>
              <a:t>Принимаются мальчики </a:t>
            </a:r>
            <a:endParaRPr b="1" sz="1200">
              <a:latin typeface="Montserrat"/>
              <a:ea typeface="Montserrat"/>
              <a:cs typeface="Montserrat"/>
              <a:sym typeface="Montserrat"/>
            </a:endParaRPr>
          </a:p>
          <a:p>
            <a:pPr indent="0" lvl="0" marL="0">
              <a:spcBef>
                <a:spcPts val="0"/>
              </a:spcBef>
              <a:spcAft>
                <a:spcPts val="0"/>
              </a:spcAft>
              <a:buNone/>
            </a:pPr>
            <a:r>
              <a:rPr b="1" lang="ru" sz="1200">
                <a:latin typeface="Montserrat"/>
                <a:ea typeface="Montserrat"/>
                <a:cs typeface="Montserrat"/>
                <a:sym typeface="Montserrat"/>
              </a:rPr>
              <a:t>и девочки с 3 лет </a:t>
            </a:r>
            <a:endParaRPr b="1" sz="1200">
              <a:latin typeface="Montserrat"/>
              <a:ea typeface="Montserrat"/>
              <a:cs typeface="Montserrat"/>
              <a:sym typeface="Montserrat"/>
            </a:endParaRPr>
          </a:p>
          <a:p>
            <a:pPr indent="0" lvl="0" marL="0">
              <a:spcBef>
                <a:spcPts val="0"/>
              </a:spcBef>
              <a:spcAft>
                <a:spcPts val="0"/>
              </a:spcAft>
              <a:buNone/>
            </a:pPr>
            <a:r>
              <a:rPr b="1" lang="ru" sz="1200">
                <a:latin typeface="Montserrat"/>
                <a:ea typeface="Montserrat"/>
                <a:cs typeface="Montserrat"/>
                <a:sym typeface="Montserrat"/>
              </a:rPr>
              <a:t>и старше.</a:t>
            </a:r>
            <a:endParaRPr b="1" sz="1200">
              <a:latin typeface="Montserrat"/>
              <a:ea typeface="Montserrat"/>
              <a:cs typeface="Montserrat"/>
              <a:sym typeface="Montserrat"/>
            </a:endParaRPr>
          </a:p>
        </p:txBody>
      </p:sp>
      <p:pic>
        <p:nvPicPr>
          <p:cNvPr id="111" name="Google Shape;111;p16"/>
          <p:cNvPicPr preferRelativeResize="0"/>
          <p:nvPr/>
        </p:nvPicPr>
        <p:blipFill>
          <a:blip r:embed="rId12">
            <a:alphaModFix/>
          </a:blip>
          <a:stretch>
            <a:fillRect/>
          </a:stretch>
        </p:blipFill>
        <p:spPr>
          <a:xfrm>
            <a:off x="7725750" y="650600"/>
            <a:ext cx="789600" cy="537811"/>
          </a:xfrm>
          <a:prstGeom prst="rect">
            <a:avLst/>
          </a:prstGeom>
          <a:noFill/>
          <a:ln>
            <a:noFill/>
          </a:ln>
        </p:spPr>
      </p:pic>
      <p:pic>
        <p:nvPicPr>
          <p:cNvPr id="112" name="Google Shape;112;p16"/>
          <p:cNvPicPr preferRelativeResize="0"/>
          <p:nvPr/>
        </p:nvPicPr>
        <p:blipFill>
          <a:blip r:embed="rId13">
            <a:alphaModFix/>
          </a:blip>
          <a:stretch>
            <a:fillRect/>
          </a:stretch>
        </p:blipFill>
        <p:spPr>
          <a:xfrm>
            <a:off x="8400376" y="684875"/>
            <a:ext cx="566625" cy="443327"/>
          </a:xfrm>
          <a:prstGeom prst="rect">
            <a:avLst/>
          </a:prstGeom>
          <a:noFill/>
          <a:ln>
            <a:noFill/>
          </a:ln>
        </p:spPr>
      </p:pic>
      <p:sp>
        <p:nvSpPr>
          <p:cNvPr id="113" name="Google Shape;113;p16"/>
          <p:cNvSpPr txBox="1"/>
          <p:nvPr/>
        </p:nvSpPr>
        <p:spPr>
          <a:xfrm>
            <a:off x="472575" y="180700"/>
            <a:ext cx="3543600" cy="359400"/>
          </a:xfrm>
          <a:prstGeom prst="rect">
            <a:avLst/>
          </a:prstGeom>
          <a:solidFill>
            <a:srgbClr val="38761D"/>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ru" sz="1200">
                <a:solidFill>
                  <a:schemeClr val="lt1"/>
                </a:solidFill>
                <a:uFill>
                  <a:noFill/>
                </a:uFill>
                <a:latin typeface="Montserrat Black"/>
                <a:ea typeface="Montserrat Black"/>
                <a:cs typeface="Montserrat Black"/>
                <a:sym typeface="Montserrat Black"/>
                <a:hlinkClick r:id="rId14"/>
              </a:rPr>
              <a:t>ПОСМОТРЕТЬ 2015kallista.com</a:t>
            </a:r>
            <a:endParaRPr sz="1200">
              <a:solidFill>
                <a:schemeClr val="lt1"/>
              </a:solidFill>
              <a:latin typeface="Montserrat Black"/>
              <a:ea typeface="Montserrat Black"/>
              <a:cs typeface="Montserrat Black"/>
              <a:sym typeface="Montserrat Black"/>
            </a:endParaRPr>
          </a:p>
          <a:p>
            <a:pPr indent="0" lvl="0" marL="0">
              <a:spcBef>
                <a:spcPts val="0"/>
              </a:spcBef>
              <a:spcAft>
                <a:spcPts val="0"/>
              </a:spcAft>
              <a:buNone/>
            </a:pPr>
            <a:r>
              <a:t/>
            </a:r>
            <a:endParaRPr/>
          </a:p>
        </p:txBody>
      </p:sp>
      <p:sp>
        <p:nvSpPr>
          <p:cNvPr id="114" name="Google Shape;114;p16"/>
          <p:cNvSpPr txBox="1"/>
          <p:nvPr/>
        </p:nvSpPr>
        <p:spPr>
          <a:xfrm>
            <a:off x="4159975" y="180600"/>
            <a:ext cx="3346800" cy="359400"/>
          </a:xfrm>
          <a:prstGeom prst="rect">
            <a:avLst/>
          </a:prstGeom>
          <a:solidFill>
            <a:srgbClr val="38761D"/>
          </a:solidFill>
          <a:ln>
            <a:noFill/>
          </a:ln>
        </p:spPr>
        <p:txBody>
          <a:bodyPr anchorCtr="0" anchor="t" bIns="91425" lIns="91425" spcFirstLastPara="1" rIns="91425" wrap="square" tIns="90000">
            <a:noAutofit/>
          </a:bodyPr>
          <a:lstStyle/>
          <a:p>
            <a:pPr indent="0" lvl="0" marL="0" algn="ctr">
              <a:spcBef>
                <a:spcPts val="0"/>
              </a:spcBef>
              <a:spcAft>
                <a:spcPts val="0"/>
              </a:spcAft>
              <a:buNone/>
            </a:pPr>
            <a:r>
              <a:rPr lang="ru">
                <a:solidFill>
                  <a:schemeClr val="lt1"/>
                </a:solidFill>
                <a:uFill>
                  <a:noFill/>
                </a:uFill>
                <a:latin typeface="Montserrat ExtraBold"/>
                <a:ea typeface="Montserrat ExtraBold"/>
                <a:cs typeface="Montserrat ExtraBold"/>
                <a:sym typeface="Montserrat ExtraBold"/>
                <a:hlinkClick r:id="rId15"/>
              </a:rPr>
              <a:t>ЗАПИСАТЬСЯ 8916-124-59-49</a:t>
            </a:r>
            <a:endParaRPr>
              <a:solidFill>
                <a:schemeClr val="lt1"/>
              </a:solidFill>
              <a:latin typeface="Montserrat ExtraBold"/>
              <a:ea typeface="Montserrat ExtraBold"/>
              <a:cs typeface="Montserrat ExtraBold"/>
              <a:sym typeface="Montserrat ExtraBold"/>
            </a:endParaRPr>
          </a:p>
          <a:p>
            <a:pPr indent="0" lvl="0" mar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17"/>
          <p:cNvSpPr txBox="1"/>
          <p:nvPr>
            <p:ph type="ctrTitle"/>
          </p:nvPr>
        </p:nvSpPr>
        <p:spPr>
          <a:xfrm>
            <a:off x="311700" y="539725"/>
            <a:ext cx="8520600" cy="662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ru" sz="3000">
                <a:solidFill>
                  <a:schemeClr val="dk1"/>
                </a:solidFill>
                <a:uFill>
                  <a:noFill/>
                </a:uFill>
                <a:latin typeface="Montserrat"/>
                <a:ea typeface="Montserrat"/>
                <a:cs typeface="Montserrat"/>
                <a:sym typeface="Montserrat"/>
                <a:hlinkClick r:id="rId3"/>
              </a:rPr>
              <a:t>Зеленоград смешанные единоборства</a:t>
            </a:r>
            <a:endParaRPr b="1" sz="3000">
              <a:solidFill>
                <a:schemeClr val="dk1"/>
              </a:solidFill>
              <a:latin typeface="Montserrat"/>
              <a:ea typeface="Montserrat"/>
              <a:cs typeface="Montserrat"/>
              <a:sym typeface="Montserrat"/>
            </a:endParaRPr>
          </a:p>
        </p:txBody>
      </p:sp>
      <p:sp>
        <p:nvSpPr>
          <p:cNvPr id="120" name="Google Shape;120;p17"/>
          <p:cNvSpPr txBox="1"/>
          <p:nvPr>
            <p:ph idx="1" type="subTitle"/>
          </p:nvPr>
        </p:nvSpPr>
        <p:spPr>
          <a:xfrm>
            <a:off x="3870525" y="1282950"/>
            <a:ext cx="2353800" cy="4116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b="1" lang="ru" sz="1800">
                <a:solidFill>
                  <a:schemeClr val="dk1"/>
                </a:solidFill>
                <a:latin typeface="Montserrat"/>
                <a:ea typeface="Montserrat"/>
                <a:cs typeface="Montserrat"/>
                <a:sym typeface="Montserrat"/>
              </a:rPr>
              <a:t>Зеленоград ММА</a:t>
            </a:r>
            <a:endParaRPr b="1" sz="1800">
              <a:solidFill>
                <a:schemeClr val="dk1"/>
              </a:solidFill>
              <a:latin typeface="Montserrat"/>
              <a:ea typeface="Montserrat"/>
              <a:cs typeface="Montserrat"/>
              <a:sym typeface="Montserrat"/>
            </a:endParaRPr>
          </a:p>
        </p:txBody>
      </p:sp>
      <p:pic>
        <p:nvPicPr>
          <p:cNvPr id="121" name="Google Shape;121;p17"/>
          <p:cNvPicPr preferRelativeResize="0"/>
          <p:nvPr/>
        </p:nvPicPr>
        <p:blipFill>
          <a:blip r:embed="rId4">
            <a:alphaModFix/>
          </a:blip>
          <a:stretch>
            <a:fillRect/>
          </a:stretch>
        </p:blipFill>
        <p:spPr>
          <a:xfrm>
            <a:off x="457200" y="1354225"/>
            <a:ext cx="3138501" cy="3138501"/>
          </a:xfrm>
          <a:prstGeom prst="rect">
            <a:avLst/>
          </a:prstGeom>
          <a:noFill/>
          <a:ln cap="flat" cmpd="sng" w="38100">
            <a:solidFill>
              <a:schemeClr val="lt1"/>
            </a:solidFill>
            <a:prstDash val="solid"/>
            <a:round/>
            <a:headEnd len="sm" w="sm" type="none"/>
            <a:tailEnd len="sm" w="sm" type="none"/>
          </a:ln>
        </p:spPr>
      </p:pic>
      <p:sp>
        <p:nvSpPr>
          <p:cNvPr id="122" name="Google Shape;122;p17"/>
          <p:cNvSpPr txBox="1"/>
          <p:nvPr/>
        </p:nvSpPr>
        <p:spPr>
          <a:xfrm>
            <a:off x="3870525" y="1694550"/>
            <a:ext cx="2803500" cy="1100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ru">
                <a:solidFill>
                  <a:schemeClr val="dk1"/>
                </a:solidFill>
                <a:latin typeface="Montserrat"/>
                <a:ea typeface="Montserrat"/>
                <a:cs typeface="Montserrat"/>
                <a:sym typeface="Montserrat"/>
              </a:rPr>
              <a:t>Отделение смешанных единоборств возглавляет Енгибарян Грачик Суренович.</a:t>
            </a:r>
            <a:endParaRPr b="1">
              <a:solidFill>
                <a:schemeClr val="dk1"/>
              </a:solidFill>
              <a:latin typeface="Montserrat"/>
              <a:ea typeface="Montserrat"/>
              <a:cs typeface="Montserrat"/>
              <a:sym typeface="Montserrat"/>
            </a:endParaRPr>
          </a:p>
        </p:txBody>
      </p:sp>
      <p:sp>
        <p:nvSpPr>
          <p:cNvPr id="123" name="Google Shape;123;p17"/>
          <p:cNvSpPr txBox="1"/>
          <p:nvPr/>
        </p:nvSpPr>
        <p:spPr>
          <a:xfrm>
            <a:off x="3740400" y="2337450"/>
            <a:ext cx="5169600" cy="2460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ru" sz="1200">
                <a:solidFill>
                  <a:schemeClr val="lt1"/>
                </a:solidFill>
                <a:latin typeface="Montserrat"/>
                <a:ea typeface="Montserrat"/>
                <a:cs typeface="Montserrat"/>
                <a:sym typeface="Montserrat"/>
              </a:rPr>
              <a:t>Мастер спорта </a:t>
            </a:r>
            <a:endParaRPr b="1" sz="1200">
              <a:solidFill>
                <a:schemeClr val="lt1"/>
              </a:solidFill>
              <a:latin typeface="Montserrat"/>
              <a:ea typeface="Montserrat"/>
              <a:cs typeface="Montserrat"/>
              <a:sym typeface="Montserrat"/>
            </a:endParaRPr>
          </a:p>
          <a:p>
            <a:pPr indent="0" lvl="0" marL="0" rtl="0" algn="r">
              <a:spcBef>
                <a:spcPts val="0"/>
              </a:spcBef>
              <a:spcAft>
                <a:spcPts val="0"/>
              </a:spcAft>
              <a:buNone/>
            </a:pPr>
            <a:r>
              <a:rPr b="1" lang="ru" sz="1200">
                <a:solidFill>
                  <a:schemeClr val="lt1"/>
                </a:solidFill>
                <a:latin typeface="Montserrat"/>
                <a:ea typeface="Montserrat"/>
                <a:cs typeface="Montserrat"/>
                <a:sym typeface="Montserrat"/>
              </a:rPr>
              <a:t>по Рукопашному бою, </a:t>
            </a:r>
            <a:endParaRPr b="1" sz="1200">
              <a:solidFill>
                <a:schemeClr val="lt1"/>
              </a:solidFill>
              <a:latin typeface="Montserrat"/>
              <a:ea typeface="Montserrat"/>
              <a:cs typeface="Montserrat"/>
              <a:sym typeface="Montserrat"/>
            </a:endParaRPr>
          </a:p>
          <a:p>
            <a:pPr indent="0" lvl="0" marL="0" rtl="0" algn="r">
              <a:spcBef>
                <a:spcPts val="0"/>
              </a:spcBef>
              <a:spcAft>
                <a:spcPts val="0"/>
              </a:spcAft>
              <a:buNone/>
            </a:pPr>
            <a:r>
              <a:rPr b="1" lang="ru" sz="1200">
                <a:solidFill>
                  <a:schemeClr val="lt1"/>
                </a:solidFill>
                <a:latin typeface="Montserrat"/>
                <a:ea typeface="Montserrat"/>
                <a:cs typeface="Montserrat"/>
                <a:sym typeface="Montserrat"/>
              </a:rPr>
              <a:t>Мастер спорта по ММА, </a:t>
            </a:r>
            <a:endParaRPr b="1" sz="1200">
              <a:solidFill>
                <a:schemeClr val="lt1"/>
              </a:solidFill>
              <a:latin typeface="Montserrat"/>
              <a:ea typeface="Montserrat"/>
              <a:cs typeface="Montserrat"/>
              <a:sym typeface="Montserrat"/>
            </a:endParaRPr>
          </a:p>
          <a:p>
            <a:pPr indent="0" lvl="0" marL="0" rtl="0" algn="r">
              <a:spcBef>
                <a:spcPts val="0"/>
              </a:spcBef>
              <a:spcAft>
                <a:spcPts val="0"/>
              </a:spcAft>
              <a:buNone/>
            </a:pPr>
            <a:r>
              <a:rPr b="1" lang="ru" sz="1200">
                <a:solidFill>
                  <a:schemeClr val="lt1"/>
                </a:solidFill>
                <a:latin typeface="Montserrat"/>
                <a:ea typeface="Montserrat"/>
                <a:cs typeface="Montserrat"/>
                <a:sym typeface="Montserrat"/>
              </a:rPr>
              <a:t>Мастер спорта по Боевому самбо, </a:t>
            </a:r>
            <a:endParaRPr b="1" sz="1200">
              <a:solidFill>
                <a:schemeClr val="lt1"/>
              </a:solidFill>
              <a:latin typeface="Montserrat"/>
              <a:ea typeface="Montserrat"/>
              <a:cs typeface="Montserrat"/>
              <a:sym typeface="Montserrat"/>
            </a:endParaRPr>
          </a:p>
          <a:p>
            <a:pPr indent="0" lvl="0" marL="0" rtl="0" algn="r">
              <a:spcBef>
                <a:spcPts val="0"/>
              </a:spcBef>
              <a:spcAft>
                <a:spcPts val="0"/>
              </a:spcAft>
              <a:buNone/>
            </a:pPr>
            <a:r>
              <a:rPr b="1" lang="ru" sz="1200">
                <a:solidFill>
                  <a:schemeClr val="lt1"/>
                </a:solidFill>
                <a:latin typeface="Montserrat"/>
                <a:ea typeface="Montserrat"/>
                <a:cs typeface="Montserrat"/>
                <a:sym typeface="Montserrat"/>
              </a:rPr>
              <a:t>Мастер спорта по боевому джиу джитсу. </a:t>
            </a:r>
            <a:endParaRPr b="1" sz="1200">
              <a:solidFill>
                <a:schemeClr val="lt1"/>
              </a:solidFill>
              <a:latin typeface="Montserrat"/>
              <a:ea typeface="Montserrat"/>
              <a:cs typeface="Montserrat"/>
              <a:sym typeface="Montserrat"/>
            </a:endParaRPr>
          </a:p>
          <a:p>
            <a:pPr indent="0" lvl="0" marL="0" rtl="0" algn="r">
              <a:spcBef>
                <a:spcPts val="0"/>
              </a:spcBef>
              <a:spcAft>
                <a:spcPts val="0"/>
              </a:spcAft>
              <a:buNone/>
            </a:pPr>
            <a:r>
              <a:rPr b="1" lang="ru" sz="1200">
                <a:solidFill>
                  <a:schemeClr val="lt1"/>
                </a:solidFill>
                <a:latin typeface="Montserrat"/>
                <a:ea typeface="Montserrat"/>
                <a:cs typeface="Montserrat"/>
                <a:sym typeface="Montserrat"/>
              </a:rPr>
              <a:t>3-х кратный Чемпион России по Рукопашному бою, Чемпион Мира по Рукопашному бою, </a:t>
            </a:r>
            <a:endParaRPr b="1" sz="1200">
              <a:solidFill>
                <a:schemeClr val="lt1"/>
              </a:solidFill>
              <a:latin typeface="Montserrat"/>
              <a:ea typeface="Montserrat"/>
              <a:cs typeface="Montserrat"/>
              <a:sym typeface="Montserrat"/>
            </a:endParaRPr>
          </a:p>
          <a:p>
            <a:pPr indent="0" lvl="0" marL="0" rtl="0" algn="r">
              <a:spcBef>
                <a:spcPts val="0"/>
              </a:spcBef>
              <a:spcAft>
                <a:spcPts val="0"/>
              </a:spcAft>
              <a:buNone/>
            </a:pPr>
            <a:r>
              <a:rPr b="1" lang="ru" sz="1200">
                <a:solidFill>
                  <a:schemeClr val="lt1"/>
                </a:solidFill>
                <a:latin typeface="Montserrat"/>
                <a:ea typeface="Montserrat"/>
                <a:cs typeface="Montserrat"/>
                <a:sym typeface="Montserrat"/>
              </a:rPr>
              <a:t>Чемпион Европы по смешанным единоборствам, Чемпион Международного турнира по боевому джиу джитсу, </a:t>
            </a:r>
            <a:endParaRPr b="1" sz="1200">
              <a:solidFill>
                <a:schemeClr val="lt1"/>
              </a:solidFill>
              <a:latin typeface="Montserrat"/>
              <a:ea typeface="Montserrat"/>
              <a:cs typeface="Montserrat"/>
              <a:sym typeface="Montserrat"/>
            </a:endParaRPr>
          </a:p>
          <a:p>
            <a:pPr indent="0" lvl="0" marL="0" rtl="0" algn="r">
              <a:spcBef>
                <a:spcPts val="0"/>
              </a:spcBef>
              <a:spcAft>
                <a:spcPts val="0"/>
              </a:spcAft>
              <a:buNone/>
            </a:pPr>
            <a:r>
              <a:rPr b="1" lang="ru" sz="1200">
                <a:solidFill>
                  <a:schemeClr val="lt1"/>
                </a:solidFill>
                <a:latin typeface="Montserrat"/>
                <a:ea typeface="Montserrat"/>
                <a:cs typeface="Montserrat"/>
                <a:sym typeface="Montserrat"/>
              </a:rPr>
              <a:t>Чемпион России по Боевому самбо, </a:t>
            </a:r>
            <a:endParaRPr b="1" sz="1200">
              <a:solidFill>
                <a:schemeClr val="lt1"/>
              </a:solidFill>
              <a:latin typeface="Montserrat"/>
              <a:ea typeface="Montserrat"/>
              <a:cs typeface="Montserrat"/>
              <a:sym typeface="Montserrat"/>
            </a:endParaRPr>
          </a:p>
          <a:p>
            <a:pPr indent="0" lvl="0" marL="0" rtl="0" algn="r">
              <a:spcBef>
                <a:spcPts val="0"/>
              </a:spcBef>
              <a:spcAft>
                <a:spcPts val="0"/>
              </a:spcAft>
              <a:buNone/>
            </a:pPr>
            <a:r>
              <a:rPr b="1" lang="ru" sz="1200">
                <a:solidFill>
                  <a:schemeClr val="lt1"/>
                </a:solidFill>
                <a:latin typeface="Montserrat"/>
                <a:ea typeface="Montserrat"/>
                <a:cs typeface="Montserrat"/>
                <a:sym typeface="Montserrat"/>
              </a:rPr>
              <a:t>Чемпион России по панкратиону 2014 г.</a:t>
            </a:r>
            <a:endParaRPr b="1" sz="1200">
              <a:solidFill>
                <a:schemeClr val="lt1"/>
              </a:solidFill>
              <a:latin typeface="Montserrat"/>
              <a:ea typeface="Montserrat"/>
              <a:cs typeface="Montserrat"/>
              <a:sym typeface="Montserrat"/>
            </a:endParaRPr>
          </a:p>
          <a:p>
            <a:pPr indent="0" lvl="0" marL="0" algn="r">
              <a:spcBef>
                <a:spcPts val="0"/>
              </a:spcBef>
              <a:spcAft>
                <a:spcPts val="0"/>
              </a:spcAft>
              <a:buNone/>
            </a:pPr>
            <a:r>
              <a:rPr b="1" lang="ru" sz="1200">
                <a:solidFill>
                  <a:schemeClr val="lt1"/>
                </a:solidFill>
                <a:latin typeface="Montserrat"/>
                <a:ea typeface="Montserrat"/>
                <a:cs typeface="Montserrat"/>
                <a:sym typeface="Montserrat"/>
              </a:rPr>
              <a:t>Стаж тренерской работы 8 лет. </a:t>
            </a:r>
            <a:endParaRPr b="1" sz="1200">
              <a:solidFill>
                <a:schemeClr val="lt1"/>
              </a:solidFill>
              <a:latin typeface="Montserrat"/>
              <a:ea typeface="Montserrat"/>
              <a:cs typeface="Montserrat"/>
              <a:sym typeface="Montserrat"/>
            </a:endParaRPr>
          </a:p>
        </p:txBody>
      </p:sp>
      <p:pic>
        <p:nvPicPr>
          <p:cNvPr id="124" name="Google Shape;124;p17"/>
          <p:cNvPicPr preferRelativeResize="0"/>
          <p:nvPr/>
        </p:nvPicPr>
        <p:blipFill>
          <a:blip r:embed="rId5">
            <a:alphaModFix/>
          </a:blip>
          <a:stretch>
            <a:fillRect/>
          </a:stretch>
        </p:blipFill>
        <p:spPr>
          <a:xfrm>
            <a:off x="6948850" y="1219850"/>
            <a:ext cx="789600" cy="537811"/>
          </a:xfrm>
          <a:prstGeom prst="rect">
            <a:avLst/>
          </a:prstGeom>
          <a:noFill/>
          <a:ln>
            <a:noFill/>
          </a:ln>
        </p:spPr>
      </p:pic>
      <p:pic>
        <p:nvPicPr>
          <p:cNvPr id="125" name="Google Shape;125;p17"/>
          <p:cNvPicPr preferRelativeResize="0"/>
          <p:nvPr/>
        </p:nvPicPr>
        <p:blipFill>
          <a:blip r:embed="rId6">
            <a:alphaModFix/>
          </a:blip>
          <a:stretch>
            <a:fillRect/>
          </a:stretch>
        </p:blipFill>
        <p:spPr>
          <a:xfrm>
            <a:off x="7723651" y="1267088"/>
            <a:ext cx="566625" cy="443327"/>
          </a:xfrm>
          <a:prstGeom prst="rect">
            <a:avLst/>
          </a:prstGeom>
          <a:noFill/>
          <a:ln>
            <a:noFill/>
          </a:ln>
        </p:spPr>
      </p:pic>
      <p:sp>
        <p:nvSpPr>
          <p:cNvPr id="126" name="Google Shape;126;p17"/>
          <p:cNvSpPr txBox="1"/>
          <p:nvPr/>
        </p:nvSpPr>
        <p:spPr>
          <a:xfrm>
            <a:off x="428225" y="160875"/>
            <a:ext cx="3335700" cy="390300"/>
          </a:xfrm>
          <a:prstGeom prst="rect">
            <a:avLst/>
          </a:prstGeom>
          <a:solidFill>
            <a:schemeClr val="dk1"/>
          </a:solidFill>
          <a:ln>
            <a:noFill/>
          </a:ln>
        </p:spPr>
        <p:txBody>
          <a:bodyPr anchorCtr="0" anchor="t" bIns="91425" lIns="91425" spcFirstLastPara="1" rIns="91425" wrap="square" tIns="126000">
            <a:noAutofit/>
          </a:bodyPr>
          <a:lstStyle/>
          <a:p>
            <a:pPr indent="0" lvl="0" marL="0" rtl="0" algn="ctr">
              <a:spcBef>
                <a:spcPts val="0"/>
              </a:spcBef>
              <a:spcAft>
                <a:spcPts val="0"/>
              </a:spcAft>
              <a:buNone/>
            </a:pPr>
            <a:r>
              <a:rPr lang="ru" sz="1200">
                <a:solidFill>
                  <a:schemeClr val="lt1"/>
                </a:solidFill>
                <a:uFill>
                  <a:noFill/>
                </a:uFill>
                <a:latin typeface="Montserrat Black"/>
                <a:ea typeface="Montserrat Black"/>
                <a:cs typeface="Montserrat Black"/>
                <a:sym typeface="Montserrat Black"/>
                <a:hlinkClick r:id="rId7"/>
              </a:rPr>
              <a:t>ПОСМОТРЕТЬ 2015kallista.com</a:t>
            </a:r>
            <a:endParaRPr sz="1200">
              <a:solidFill>
                <a:schemeClr val="lt1"/>
              </a:solidFill>
              <a:latin typeface="Montserrat Black"/>
              <a:ea typeface="Montserrat Black"/>
              <a:cs typeface="Montserrat Black"/>
              <a:sym typeface="Montserrat Black"/>
            </a:endParaRPr>
          </a:p>
          <a:p>
            <a:pPr indent="0" lvl="0" marL="0">
              <a:spcBef>
                <a:spcPts val="0"/>
              </a:spcBef>
              <a:spcAft>
                <a:spcPts val="0"/>
              </a:spcAft>
              <a:buNone/>
            </a:pPr>
            <a:r>
              <a:t/>
            </a:r>
            <a:endParaRPr>
              <a:solidFill>
                <a:schemeClr val="lt1"/>
              </a:solidFill>
            </a:endParaRPr>
          </a:p>
          <a:p>
            <a:pPr indent="0" lvl="0" marL="0">
              <a:spcBef>
                <a:spcPts val="0"/>
              </a:spcBef>
              <a:spcAft>
                <a:spcPts val="0"/>
              </a:spcAft>
              <a:buNone/>
            </a:pPr>
            <a:r>
              <a:t/>
            </a:r>
            <a:endParaRPr>
              <a:solidFill>
                <a:schemeClr val="lt1"/>
              </a:solidFill>
            </a:endParaRPr>
          </a:p>
        </p:txBody>
      </p:sp>
      <p:sp>
        <p:nvSpPr>
          <p:cNvPr id="127" name="Google Shape;127;p17"/>
          <p:cNvSpPr txBox="1"/>
          <p:nvPr/>
        </p:nvSpPr>
        <p:spPr>
          <a:xfrm>
            <a:off x="3988825" y="184525"/>
            <a:ext cx="3560700" cy="366600"/>
          </a:xfrm>
          <a:prstGeom prst="rect">
            <a:avLst/>
          </a:prstGeom>
          <a:solidFill>
            <a:schemeClr val="dk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ru">
                <a:solidFill>
                  <a:schemeClr val="lt1"/>
                </a:solidFill>
                <a:uFill>
                  <a:noFill/>
                </a:uFill>
                <a:latin typeface="Montserrat ExtraBold"/>
                <a:ea typeface="Montserrat ExtraBold"/>
                <a:cs typeface="Montserrat ExtraBold"/>
                <a:sym typeface="Montserrat ExtraBold"/>
                <a:hlinkClick r:id="rId8"/>
              </a:rPr>
              <a:t>ЗАПИСАТЬСЯ 8916-124-59-49</a:t>
            </a:r>
            <a:endParaRPr>
              <a:solidFill>
                <a:schemeClr val="lt1"/>
              </a:solidFill>
              <a:latin typeface="Montserrat ExtraBold"/>
              <a:ea typeface="Montserrat ExtraBold"/>
              <a:cs typeface="Montserrat ExtraBold"/>
              <a:sym typeface="Montserrat ExtraBold"/>
            </a:endParaRPr>
          </a:p>
          <a:p>
            <a:pPr indent="0" lvl="0" marL="0" rtl="0" algn="ctr">
              <a:spcBef>
                <a:spcPts val="0"/>
              </a:spcBef>
              <a:spcAft>
                <a:spcPts val="0"/>
              </a:spcAft>
              <a:buNone/>
            </a:pPr>
            <a:r>
              <a:t/>
            </a:r>
            <a:endParaRPr>
              <a:solidFill>
                <a:schemeClr val="lt1"/>
              </a:solidFill>
            </a:endParaRPr>
          </a:p>
          <a:p>
            <a:pPr indent="0" lvl="0" marL="0">
              <a:spcBef>
                <a:spcPts val="0"/>
              </a:spcBef>
              <a:spcAft>
                <a:spcPts val="0"/>
              </a:spcAft>
              <a:buNone/>
            </a:pPr>
            <a:r>
              <a:t/>
            </a:r>
            <a:endParaRPr>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34F5C"/>
        </a:solidFill>
      </p:bgPr>
    </p:bg>
    <p:spTree>
      <p:nvGrpSpPr>
        <p:cNvPr id="131" name="Shape 131"/>
        <p:cNvGrpSpPr/>
        <p:nvPr/>
      </p:nvGrpSpPr>
      <p:grpSpPr>
        <a:xfrm>
          <a:off x="0" y="0"/>
          <a:ext cx="0" cy="0"/>
          <a:chOff x="0" y="0"/>
          <a:chExt cx="0" cy="0"/>
        </a:xfrm>
      </p:grpSpPr>
      <p:sp>
        <p:nvSpPr>
          <p:cNvPr id="132" name="Google Shape;132;p18"/>
          <p:cNvSpPr txBox="1"/>
          <p:nvPr>
            <p:ph idx="1" type="subTitle"/>
          </p:nvPr>
        </p:nvSpPr>
        <p:spPr>
          <a:xfrm>
            <a:off x="3445075" y="1347625"/>
            <a:ext cx="2670600" cy="1035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ru">
                <a:solidFill>
                  <a:srgbClr val="134F5C"/>
                </a:solidFill>
                <a:latin typeface="Montserrat"/>
                <a:ea typeface="Montserrat"/>
                <a:cs typeface="Montserrat"/>
                <a:sym typeface="Montserrat"/>
              </a:rPr>
              <a:t>Отделение боевого само возглавляет Енгибарян Артур Суренович.</a:t>
            </a:r>
            <a:endParaRPr b="1">
              <a:solidFill>
                <a:srgbClr val="134F5C"/>
              </a:solidFill>
              <a:latin typeface="Montserrat"/>
              <a:ea typeface="Montserrat"/>
              <a:cs typeface="Montserrat"/>
              <a:sym typeface="Montserrat"/>
            </a:endParaRPr>
          </a:p>
        </p:txBody>
      </p:sp>
      <p:pic>
        <p:nvPicPr>
          <p:cNvPr id="133" name="Google Shape;133;p18"/>
          <p:cNvPicPr preferRelativeResize="0"/>
          <p:nvPr/>
        </p:nvPicPr>
        <p:blipFill>
          <a:blip r:embed="rId3">
            <a:alphaModFix/>
          </a:blip>
          <a:stretch>
            <a:fillRect/>
          </a:stretch>
        </p:blipFill>
        <p:spPr>
          <a:xfrm>
            <a:off x="448175" y="1347625"/>
            <a:ext cx="2670507" cy="3560676"/>
          </a:xfrm>
          <a:prstGeom prst="rect">
            <a:avLst/>
          </a:prstGeom>
          <a:noFill/>
          <a:ln cap="flat" cmpd="sng" w="38100">
            <a:solidFill>
              <a:schemeClr val="lt1"/>
            </a:solidFill>
            <a:prstDash val="solid"/>
            <a:round/>
            <a:headEnd len="sm" w="sm" type="none"/>
            <a:tailEnd len="sm" w="sm" type="none"/>
          </a:ln>
        </p:spPr>
      </p:pic>
      <p:sp>
        <p:nvSpPr>
          <p:cNvPr id="134" name="Google Shape;134;p18"/>
          <p:cNvSpPr txBox="1"/>
          <p:nvPr/>
        </p:nvSpPr>
        <p:spPr>
          <a:xfrm>
            <a:off x="4627600" y="2453125"/>
            <a:ext cx="4400400" cy="245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t/>
            </a:r>
            <a:endParaRPr b="1" sz="1100">
              <a:solidFill>
                <a:schemeClr val="lt1"/>
              </a:solidFill>
              <a:latin typeface="Montserrat"/>
              <a:ea typeface="Montserrat"/>
              <a:cs typeface="Montserrat"/>
              <a:sym typeface="Montserrat"/>
            </a:endParaRPr>
          </a:p>
          <a:p>
            <a:pPr indent="0" lvl="0" marL="0" algn="r">
              <a:spcBef>
                <a:spcPts val="0"/>
              </a:spcBef>
              <a:spcAft>
                <a:spcPts val="0"/>
              </a:spcAft>
              <a:buNone/>
            </a:pPr>
            <a:r>
              <a:rPr b="1" lang="ru" sz="1200">
                <a:solidFill>
                  <a:schemeClr val="lt1"/>
                </a:solidFill>
                <a:latin typeface="Montserrat"/>
                <a:ea typeface="Montserrat"/>
                <a:cs typeface="Montserrat"/>
                <a:sym typeface="Montserrat"/>
              </a:rPr>
              <a:t>Чемпион России , </a:t>
            </a:r>
            <a:endParaRPr b="1" sz="1200">
              <a:solidFill>
                <a:schemeClr val="lt1"/>
              </a:solidFill>
              <a:latin typeface="Montserrat"/>
              <a:ea typeface="Montserrat"/>
              <a:cs typeface="Montserrat"/>
              <a:sym typeface="Montserrat"/>
            </a:endParaRPr>
          </a:p>
          <a:p>
            <a:pPr indent="0" lvl="0" marL="0" algn="r">
              <a:spcBef>
                <a:spcPts val="0"/>
              </a:spcBef>
              <a:spcAft>
                <a:spcPts val="0"/>
              </a:spcAft>
              <a:buNone/>
            </a:pPr>
            <a:r>
              <a:rPr b="1" lang="ru" sz="1200">
                <a:solidFill>
                  <a:schemeClr val="lt1"/>
                </a:solidFill>
                <a:latin typeface="Montserrat"/>
                <a:ea typeface="Montserrat"/>
                <a:cs typeface="Montserrat"/>
                <a:sym typeface="Montserrat"/>
              </a:rPr>
              <a:t>чемпион Международных турниров, </a:t>
            </a:r>
            <a:endParaRPr b="1" sz="1200">
              <a:solidFill>
                <a:schemeClr val="lt1"/>
              </a:solidFill>
              <a:latin typeface="Montserrat"/>
              <a:ea typeface="Montserrat"/>
              <a:cs typeface="Montserrat"/>
              <a:sym typeface="Montserrat"/>
            </a:endParaRPr>
          </a:p>
          <a:p>
            <a:pPr indent="0" lvl="0" marL="0" rtl="0" algn="r">
              <a:spcBef>
                <a:spcPts val="0"/>
              </a:spcBef>
              <a:spcAft>
                <a:spcPts val="0"/>
              </a:spcAft>
              <a:buNone/>
            </a:pPr>
            <a:r>
              <a:rPr b="1" lang="ru" sz="1200">
                <a:solidFill>
                  <a:schemeClr val="lt1"/>
                </a:solidFill>
                <a:latin typeface="Montserrat"/>
                <a:ea typeface="Montserrat"/>
                <a:cs typeface="Montserrat"/>
                <a:sym typeface="Montserrat"/>
              </a:rPr>
              <a:t>чемпион Европы по смешанным единоборствам , </a:t>
            </a:r>
            <a:endParaRPr b="1" sz="1200">
              <a:solidFill>
                <a:schemeClr val="lt1"/>
              </a:solidFill>
              <a:latin typeface="Montserrat"/>
              <a:ea typeface="Montserrat"/>
              <a:cs typeface="Montserrat"/>
              <a:sym typeface="Montserrat"/>
            </a:endParaRPr>
          </a:p>
          <a:p>
            <a:pPr indent="0" lvl="0" marL="0" algn="r">
              <a:spcBef>
                <a:spcPts val="0"/>
              </a:spcBef>
              <a:spcAft>
                <a:spcPts val="0"/>
              </a:spcAft>
              <a:buNone/>
            </a:pPr>
            <a:r>
              <a:rPr b="1" lang="ru" sz="1200">
                <a:solidFill>
                  <a:schemeClr val="lt1"/>
                </a:solidFill>
                <a:latin typeface="Montserrat"/>
                <a:ea typeface="Montserrat"/>
                <a:cs typeface="Montserrat"/>
                <a:sym typeface="Montserrat"/>
              </a:rPr>
              <a:t>Мастер Спорта по боевому самбо .</a:t>
            </a:r>
            <a:endParaRPr b="1" sz="1200">
              <a:solidFill>
                <a:schemeClr val="lt1"/>
              </a:solidFill>
              <a:latin typeface="Montserrat"/>
              <a:ea typeface="Montserrat"/>
              <a:cs typeface="Montserrat"/>
              <a:sym typeface="Montserrat"/>
            </a:endParaRPr>
          </a:p>
          <a:p>
            <a:pPr indent="0" lvl="0" marL="0" algn="r">
              <a:spcBef>
                <a:spcPts val="0"/>
              </a:spcBef>
              <a:spcAft>
                <a:spcPts val="0"/>
              </a:spcAft>
              <a:buNone/>
            </a:pPr>
            <a:r>
              <a:rPr b="1" lang="ru" sz="1200">
                <a:solidFill>
                  <a:schemeClr val="lt1"/>
                </a:solidFill>
                <a:latin typeface="Montserrat"/>
                <a:ea typeface="Montserrat"/>
                <a:cs typeface="Montserrat"/>
                <a:sym typeface="Montserrat"/>
              </a:rPr>
              <a:t>Стаж занятий 15 лет.</a:t>
            </a:r>
            <a:endParaRPr b="1" sz="1200">
              <a:solidFill>
                <a:schemeClr val="lt1"/>
              </a:solidFill>
              <a:latin typeface="Montserrat"/>
              <a:ea typeface="Montserrat"/>
              <a:cs typeface="Montserrat"/>
              <a:sym typeface="Montserrat"/>
            </a:endParaRPr>
          </a:p>
          <a:p>
            <a:pPr indent="0" lvl="0" marL="0" algn="r">
              <a:spcBef>
                <a:spcPts val="0"/>
              </a:spcBef>
              <a:spcAft>
                <a:spcPts val="0"/>
              </a:spcAft>
              <a:buNone/>
            </a:pPr>
            <a:r>
              <a:rPr b="1" lang="ru" sz="1200">
                <a:solidFill>
                  <a:schemeClr val="lt1"/>
                </a:solidFill>
                <a:latin typeface="Montserrat"/>
                <a:ea typeface="Montserrat"/>
                <a:cs typeface="Montserrat"/>
                <a:sym typeface="Montserrat"/>
              </a:rPr>
              <a:t>Тренерский стаж 5 лет.</a:t>
            </a:r>
            <a:endParaRPr b="1" sz="1200">
              <a:solidFill>
                <a:schemeClr val="lt1"/>
              </a:solidFill>
              <a:latin typeface="Montserrat"/>
              <a:ea typeface="Montserrat"/>
              <a:cs typeface="Montserrat"/>
              <a:sym typeface="Montserrat"/>
            </a:endParaRPr>
          </a:p>
          <a:p>
            <a:pPr indent="0" lvl="0" marL="0" algn="r">
              <a:spcBef>
                <a:spcPts val="0"/>
              </a:spcBef>
              <a:spcAft>
                <a:spcPts val="0"/>
              </a:spcAft>
              <a:buNone/>
            </a:pPr>
            <a:r>
              <a:rPr b="1" lang="ru" sz="1200">
                <a:solidFill>
                  <a:schemeClr val="lt1"/>
                </a:solidFill>
                <a:latin typeface="Montserrat"/>
                <a:ea typeface="Montserrat"/>
                <a:cs typeface="Montserrat"/>
                <a:sym typeface="Montserrat"/>
              </a:rPr>
              <a:t>Инструктор- тренер по РБ  и  боевому  самбо.</a:t>
            </a:r>
            <a:endParaRPr b="1" sz="1200">
              <a:solidFill>
                <a:schemeClr val="lt1"/>
              </a:solidFill>
              <a:latin typeface="Montserrat"/>
              <a:ea typeface="Montserrat"/>
              <a:cs typeface="Montserrat"/>
              <a:sym typeface="Montserrat"/>
            </a:endParaRPr>
          </a:p>
          <a:p>
            <a:pPr indent="0" lvl="0" marL="0" algn="r">
              <a:spcBef>
                <a:spcPts val="0"/>
              </a:spcBef>
              <a:spcAft>
                <a:spcPts val="0"/>
              </a:spcAft>
              <a:buNone/>
            </a:pPr>
            <a:r>
              <a:rPr b="1" lang="ru" sz="1200">
                <a:solidFill>
                  <a:schemeClr val="lt1"/>
                </a:solidFill>
                <a:latin typeface="Montserrat"/>
                <a:ea typeface="Montserrat"/>
                <a:cs typeface="Montserrat"/>
                <a:sym typeface="Montserrat"/>
              </a:rPr>
              <a:t>Высшее образование. Российский Гос.Университет физической культуры спорта и туризма . Специалист по физ. культуре и спорту, тренер по прикладным видам единоборств  и боевому  самбо.</a:t>
            </a:r>
            <a:endParaRPr b="1" sz="1200">
              <a:solidFill>
                <a:schemeClr val="lt1"/>
              </a:solidFill>
              <a:latin typeface="Montserrat"/>
              <a:ea typeface="Montserrat"/>
              <a:cs typeface="Montserrat"/>
              <a:sym typeface="Montserrat"/>
            </a:endParaRPr>
          </a:p>
        </p:txBody>
      </p:sp>
      <p:pic>
        <p:nvPicPr>
          <p:cNvPr id="135" name="Google Shape;135;p18"/>
          <p:cNvPicPr preferRelativeResize="0"/>
          <p:nvPr/>
        </p:nvPicPr>
        <p:blipFill>
          <a:blip r:embed="rId4">
            <a:alphaModFix/>
          </a:blip>
          <a:stretch>
            <a:fillRect/>
          </a:stretch>
        </p:blipFill>
        <p:spPr>
          <a:xfrm>
            <a:off x="6669982" y="355375"/>
            <a:ext cx="2162318" cy="2323675"/>
          </a:xfrm>
          <a:prstGeom prst="rect">
            <a:avLst/>
          </a:prstGeom>
          <a:noFill/>
          <a:ln>
            <a:noFill/>
          </a:ln>
        </p:spPr>
      </p:pic>
      <p:sp>
        <p:nvSpPr>
          <p:cNvPr id="136" name="Google Shape;136;p18"/>
          <p:cNvSpPr txBox="1"/>
          <p:nvPr>
            <p:ph type="ctrTitle"/>
          </p:nvPr>
        </p:nvSpPr>
        <p:spPr>
          <a:xfrm>
            <a:off x="311700" y="615925"/>
            <a:ext cx="8520600" cy="73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ru">
                <a:solidFill>
                  <a:srgbClr val="134F5C"/>
                </a:solidFill>
                <a:latin typeface="Montserrat"/>
                <a:ea typeface="Montserrat"/>
                <a:cs typeface="Montserrat"/>
                <a:sym typeface="Montserrat"/>
              </a:rPr>
              <a:t>Боевое самбо в Зеленограде.</a:t>
            </a:r>
            <a:endParaRPr b="1">
              <a:solidFill>
                <a:srgbClr val="134F5C"/>
              </a:solidFill>
              <a:latin typeface="Montserrat"/>
              <a:ea typeface="Montserrat"/>
              <a:cs typeface="Montserrat"/>
              <a:sym typeface="Montserrat"/>
            </a:endParaRPr>
          </a:p>
        </p:txBody>
      </p:sp>
      <p:pic>
        <p:nvPicPr>
          <p:cNvPr id="137" name="Google Shape;137;p18"/>
          <p:cNvPicPr preferRelativeResize="0"/>
          <p:nvPr/>
        </p:nvPicPr>
        <p:blipFill>
          <a:blip r:embed="rId5">
            <a:alphaModFix/>
          </a:blip>
          <a:stretch>
            <a:fillRect/>
          </a:stretch>
        </p:blipFill>
        <p:spPr>
          <a:xfrm>
            <a:off x="3243600" y="2826100"/>
            <a:ext cx="1608075" cy="1969075"/>
          </a:xfrm>
          <a:prstGeom prst="rect">
            <a:avLst/>
          </a:prstGeom>
          <a:noFill/>
          <a:ln>
            <a:noFill/>
          </a:ln>
        </p:spPr>
      </p:pic>
      <p:sp>
        <p:nvSpPr>
          <p:cNvPr id="138" name="Google Shape;138;p18"/>
          <p:cNvSpPr txBox="1"/>
          <p:nvPr/>
        </p:nvSpPr>
        <p:spPr>
          <a:xfrm>
            <a:off x="451875" y="279175"/>
            <a:ext cx="3631500" cy="354900"/>
          </a:xfrm>
          <a:prstGeom prst="rect">
            <a:avLst/>
          </a:prstGeom>
          <a:solidFill>
            <a:srgbClr val="134F5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ru" sz="1200">
                <a:solidFill>
                  <a:schemeClr val="lt1"/>
                </a:solidFill>
                <a:uFill>
                  <a:noFill/>
                </a:uFill>
                <a:latin typeface="Montserrat Black"/>
                <a:ea typeface="Montserrat Black"/>
                <a:cs typeface="Montserrat Black"/>
                <a:sym typeface="Montserrat Black"/>
                <a:hlinkClick r:id="rId6"/>
              </a:rPr>
              <a:t>ПОСМОТРЕТЬ 2015kallista.com</a:t>
            </a:r>
            <a:endParaRPr sz="1200">
              <a:solidFill>
                <a:schemeClr val="lt1"/>
              </a:solidFill>
              <a:latin typeface="Montserrat Black"/>
              <a:ea typeface="Montserrat Black"/>
              <a:cs typeface="Montserrat Black"/>
              <a:sym typeface="Montserrat Black"/>
            </a:endParaRPr>
          </a:p>
          <a:p>
            <a:pPr indent="0" lvl="0" marL="0">
              <a:spcBef>
                <a:spcPts val="0"/>
              </a:spcBef>
              <a:spcAft>
                <a:spcPts val="0"/>
              </a:spcAft>
              <a:buNone/>
            </a:pPr>
            <a:r>
              <a:t/>
            </a:r>
            <a:endParaRPr>
              <a:solidFill>
                <a:schemeClr val="lt1"/>
              </a:solidFill>
            </a:endParaRPr>
          </a:p>
          <a:p>
            <a:pPr indent="0" lvl="0" marL="0">
              <a:spcBef>
                <a:spcPts val="0"/>
              </a:spcBef>
              <a:spcAft>
                <a:spcPts val="0"/>
              </a:spcAft>
              <a:buNone/>
            </a:pPr>
            <a:r>
              <a:t/>
            </a:r>
            <a:endParaRPr>
              <a:solidFill>
                <a:schemeClr val="lt1"/>
              </a:solidFill>
            </a:endParaRPr>
          </a:p>
          <a:p>
            <a:pPr indent="0" lvl="0" marL="0">
              <a:spcBef>
                <a:spcPts val="0"/>
              </a:spcBef>
              <a:spcAft>
                <a:spcPts val="0"/>
              </a:spcAft>
              <a:buNone/>
            </a:pPr>
            <a:r>
              <a:t/>
            </a:r>
            <a:endParaRPr/>
          </a:p>
        </p:txBody>
      </p:sp>
      <p:sp>
        <p:nvSpPr>
          <p:cNvPr id="139" name="Google Shape;139;p18"/>
          <p:cNvSpPr txBox="1"/>
          <p:nvPr/>
        </p:nvSpPr>
        <p:spPr>
          <a:xfrm>
            <a:off x="4249050" y="291000"/>
            <a:ext cx="3501600" cy="342900"/>
          </a:xfrm>
          <a:prstGeom prst="rect">
            <a:avLst/>
          </a:prstGeom>
          <a:solidFill>
            <a:srgbClr val="134F5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ru">
                <a:solidFill>
                  <a:schemeClr val="lt1"/>
                </a:solidFill>
                <a:uFill>
                  <a:noFill/>
                </a:uFill>
                <a:latin typeface="Montserrat ExtraBold"/>
                <a:ea typeface="Montserrat ExtraBold"/>
                <a:cs typeface="Montserrat ExtraBold"/>
                <a:sym typeface="Montserrat ExtraBold"/>
                <a:hlinkClick r:id="rId7"/>
              </a:rPr>
              <a:t>ЗАПИСАТЬСЯ 8916-124-59-49</a:t>
            </a:r>
            <a:endParaRPr>
              <a:solidFill>
                <a:schemeClr val="lt1"/>
              </a:solidFill>
              <a:latin typeface="Montserrat ExtraBold"/>
              <a:ea typeface="Montserrat ExtraBold"/>
              <a:cs typeface="Montserrat ExtraBold"/>
              <a:sym typeface="Montserrat ExtraBold"/>
            </a:endParaRPr>
          </a:p>
          <a:p>
            <a:pPr indent="0" lvl="0" marL="0" rtl="0" algn="ctr">
              <a:spcBef>
                <a:spcPts val="0"/>
              </a:spcBef>
              <a:spcAft>
                <a:spcPts val="0"/>
              </a:spcAft>
              <a:buNone/>
            </a:pPr>
            <a:r>
              <a:t/>
            </a:r>
            <a:endParaRPr>
              <a:solidFill>
                <a:schemeClr val="lt1"/>
              </a:solidFill>
            </a:endParaRPr>
          </a:p>
          <a:p>
            <a:pPr indent="0" lvl="0" marL="0">
              <a:spcBef>
                <a:spcPts val="0"/>
              </a:spcBef>
              <a:spcAft>
                <a:spcPts val="0"/>
              </a:spcAft>
              <a:buNone/>
            </a:pPr>
            <a:r>
              <a:t/>
            </a:r>
            <a:endParaRPr>
              <a:solidFill>
                <a:schemeClr val="lt1"/>
              </a:solidFill>
            </a:endParaRPr>
          </a:p>
          <a:p>
            <a:pPr indent="0" lvl="0" marL="0">
              <a:spcBef>
                <a:spcPts val="0"/>
              </a:spcBef>
              <a:spcAft>
                <a:spcPts val="0"/>
              </a:spcAft>
              <a:buNone/>
            </a:pPr>
            <a:r>
              <a:t/>
            </a:r>
            <a:endParaRPr/>
          </a:p>
        </p:txBody>
      </p:sp>
      <p:pic>
        <p:nvPicPr>
          <p:cNvPr id="140" name="Google Shape;140;p18"/>
          <p:cNvPicPr preferRelativeResize="0"/>
          <p:nvPr/>
        </p:nvPicPr>
        <p:blipFill>
          <a:blip r:embed="rId8">
            <a:alphaModFix/>
          </a:blip>
          <a:stretch>
            <a:fillRect/>
          </a:stretch>
        </p:blipFill>
        <p:spPr>
          <a:xfrm>
            <a:off x="7916325" y="692125"/>
            <a:ext cx="789600" cy="537811"/>
          </a:xfrm>
          <a:prstGeom prst="rect">
            <a:avLst/>
          </a:prstGeom>
          <a:noFill/>
          <a:ln>
            <a:noFill/>
          </a:ln>
        </p:spPr>
      </p:pic>
      <p:pic>
        <p:nvPicPr>
          <p:cNvPr id="141" name="Google Shape;141;p18"/>
          <p:cNvPicPr preferRelativeResize="0"/>
          <p:nvPr/>
        </p:nvPicPr>
        <p:blipFill>
          <a:blip r:embed="rId9">
            <a:alphaModFix/>
          </a:blip>
          <a:stretch>
            <a:fillRect/>
          </a:stretch>
        </p:blipFill>
        <p:spPr>
          <a:xfrm>
            <a:off x="8027813" y="248800"/>
            <a:ext cx="566625" cy="4433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73763"/>
        </a:solidFill>
      </p:bgPr>
    </p:bg>
    <p:spTree>
      <p:nvGrpSpPr>
        <p:cNvPr id="145" name="Shape 145"/>
        <p:cNvGrpSpPr/>
        <p:nvPr/>
      </p:nvGrpSpPr>
      <p:grpSpPr>
        <a:xfrm>
          <a:off x="0" y="0"/>
          <a:ext cx="0" cy="0"/>
          <a:chOff x="0" y="0"/>
          <a:chExt cx="0" cy="0"/>
        </a:xfrm>
      </p:grpSpPr>
      <p:sp>
        <p:nvSpPr>
          <p:cNvPr id="146" name="Google Shape;146;p19"/>
          <p:cNvSpPr txBox="1"/>
          <p:nvPr>
            <p:ph idx="1" type="subTitle"/>
          </p:nvPr>
        </p:nvSpPr>
        <p:spPr>
          <a:xfrm>
            <a:off x="4773500" y="1310683"/>
            <a:ext cx="4242600" cy="662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ru" sz="1800">
                <a:solidFill>
                  <a:srgbClr val="1C4587"/>
                </a:solidFill>
                <a:latin typeface="Montserrat"/>
                <a:ea typeface="Montserrat"/>
                <a:cs typeface="Montserrat"/>
                <a:sym typeface="Montserrat"/>
              </a:rPr>
              <a:t>Возглавляет отделение</a:t>
            </a:r>
            <a:endParaRPr b="1" sz="1800">
              <a:solidFill>
                <a:srgbClr val="1C4587"/>
              </a:solidFill>
              <a:latin typeface="Montserrat"/>
              <a:ea typeface="Montserrat"/>
              <a:cs typeface="Montserrat"/>
              <a:sym typeface="Montserrat"/>
            </a:endParaRPr>
          </a:p>
          <a:p>
            <a:pPr indent="0" lvl="0" marL="0">
              <a:spcBef>
                <a:spcPts val="0"/>
              </a:spcBef>
              <a:spcAft>
                <a:spcPts val="0"/>
              </a:spcAft>
              <a:buNone/>
            </a:pPr>
            <a:r>
              <a:rPr b="1" lang="ru" sz="1800">
                <a:solidFill>
                  <a:srgbClr val="1C4587"/>
                </a:solidFill>
                <a:latin typeface="Montserrat"/>
                <a:ea typeface="Montserrat"/>
                <a:cs typeface="Montserrat"/>
                <a:sym typeface="Montserrat"/>
              </a:rPr>
              <a:t>Машканцев Олег Игоревич</a:t>
            </a:r>
            <a:endParaRPr b="1" sz="1800">
              <a:solidFill>
                <a:srgbClr val="1C4587"/>
              </a:solidFill>
              <a:latin typeface="Montserrat"/>
              <a:ea typeface="Montserrat"/>
              <a:cs typeface="Montserrat"/>
              <a:sym typeface="Montserrat"/>
            </a:endParaRPr>
          </a:p>
          <a:p>
            <a:pPr indent="0" lvl="0" marL="0">
              <a:spcBef>
                <a:spcPts val="0"/>
              </a:spcBef>
              <a:spcAft>
                <a:spcPts val="0"/>
              </a:spcAft>
              <a:buNone/>
            </a:pPr>
            <a:r>
              <a:t/>
            </a:r>
            <a:endParaRPr sz="1200"/>
          </a:p>
          <a:p>
            <a:pPr indent="0" lvl="0" marL="0">
              <a:spcBef>
                <a:spcPts val="0"/>
              </a:spcBef>
              <a:spcAft>
                <a:spcPts val="0"/>
              </a:spcAft>
              <a:buNone/>
            </a:pPr>
            <a:r>
              <a:t/>
            </a:r>
            <a:endParaRPr sz="1200"/>
          </a:p>
        </p:txBody>
      </p:sp>
      <p:sp>
        <p:nvSpPr>
          <p:cNvPr id="147" name="Google Shape;147;p19"/>
          <p:cNvSpPr txBox="1"/>
          <p:nvPr/>
        </p:nvSpPr>
        <p:spPr>
          <a:xfrm>
            <a:off x="2496950" y="2673900"/>
            <a:ext cx="6541800" cy="2344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ru" sz="1100">
                <a:solidFill>
                  <a:schemeClr val="lt1"/>
                </a:solidFill>
                <a:latin typeface="Montserrat Medium"/>
                <a:ea typeface="Montserrat Medium"/>
                <a:cs typeface="Montserrat Medium"/>
                <a:sym typeface="Montserrat Medium"/>
              </a:rPr>
              <a:t>Тренерский стаж с 2005 года</a:t>
            </a:r>
            <a:endParaRPr sz="1100">
              <a:solidFill>
                <a:schemeClr val="lt1"/>
              </a:solidFill>
              <a:latin typeface="Montserrat Medium"/>
              <a:ea typeface="Montserrat Medium"/>
              <a:cs typeface="Montserrat Medium"/>
              <a:sym typeface="Montserrat Medium"/>
            </a:endParaRPr>
          </a:p>
          <a:p>
            <a:pPr indent="0" lvl="0" marL="0" rtl="0" algn="r">
              <a:spcBef>
                <a:spcPts val="0"/>
              </a:spcBef>
              <a:spcAft>
                <a:spcPts val="0"/>
              </a:spcAft>
              <a:buNone/>
            </a:pPr>
            <a:r>
              <a:rPr lang="ru" sz="1100">
                <a:solidFill>
                  <a:schemeClr val="lt1"/>
                </a:solidFill>
                <a:latin typeface="Montserrat Medium"/>
                <a:ea typeface="Montserrat Medium"/>
                <a:cs typeface="Montserrat Medium"/>
                <a:sym typeface="Montserrat Medium"/>
              </a:rPr>
              <a:t>Заслуженный тренер по рукопашному многоборью.</a:t>
            </a:r>
            <a:endParaRPr sz="1100">
              <a:solidFill>
                <a:schemeClr val="lt1"/>
              </a:solidFill>
              <a:latin typeface="Montserrat Medium"/>
              <a:ea typeface="Montserrat Medium"/>
              <a:cs typeface="Montserrat Medium"/>
              <a:sym typeface="Montserrat Medium"/>
            </a:endParaRPr>
          </a:p>
          <a:p>
            <a:pPr indent="0" lvl="0" marL="0" rtl="0" algn="r">
              <a:spcBef>
                <a:spcPts val="0"/>
              </a:spcBef>
              <a:spcAft>
                <a:spcPts val="0"/>
              </a:spcAft>
              <a:buNone/>
            </a:pPr>
            <a:r>
              <a:rPr lang="ru" sz="1100">
                <a:solidFill>
                  <a:schemeClr val="lt1"/>
                </a:solidFill>
                <a:latin typeface="Montserrat Medium"/>
                <a:ea typeface="Montserrat Medium"/>
                <a:cs typeface="Montserrat Medium"/>
                <a:sym typeface="Montserrat Medium"/>
              </a:rPr>
              <a:t> Обладатель нескольких мастерских степеней </a:t>
            </a:r>
            <a:endParaRPr sz="1100">
              <a:solidFill>
                <a:schemeClr val="lt1"/>
              </a:solidFill>
              <a:latin typeface="Montserrat Medium"/>
              <a:ea typeface="Montserrat Medium"/>
              <a:cs typeface="Montserrat Medium"/>
              <a:sym typeface="Montserrat Medium"/>
            </a:endParaRPr>
          </a:p>
          <a:p>
            <a:pPr indent="0" lvl="0" marL="0" rtl="0" algn="r">
              <a:spcBef>
                <a:spcPts val="0"/>
              </a:spcBef>
              <a:spcAft>
                <a:spcPts val="0"/>
              </a:spcAft>
              <a:buNone/>
            </a:pPr>
            <a:r>
              <a:rPr lang="ru" sz="1100">
                <a:solidFill>
                  <a:schemeClr val="lt1"/>
                </a:solidFill>
                <a:latin typeface="Montserrat Medium"/>
                <a:ea typeface="Montserrat Medium"/>
                <a:cs typeface="Montserrat Medium"/>
                <a:sym typeface="Montserrat Medium"/>
              </a:rPr>
              <a:t>по различным направлениям единоборств.</a:t>
            </a:r>
            <a:endParaRPr sz="1100">
              <a:solidFill>
                <a:schemeClr val="lt1"/>
              </a:solidFill>
              <a:latin typeface="Montserrat Medium"/>
              <a:ea typeface="Montserrat Medium"/>
              <a:cs typeface="Montserrat Medium"/>
              <a:sym typeface="Montserrat Medium"/>
            </a:endParaRPr>
          </a:p>
          <a:p>
            <a:pPr indent="0" lvl="0" marL="0" rtl="0" algn="r">
              <a:spcBef>
                <a:spcPts val="0"/>
              </a:spcBef>
              <a:spcAft>
                <a:spcPts val="0"/>
              </a:spcAft>
              <a:buNone/>
            </a:pPr>
            <a:r>
              <a:rPr lang="ru" sz="1100">
                <a:solidFill>
                  <a:schemeClr val="lt1"/>
                </a:solidFill>
                <a:latin typeface="Montserrat Medium"/>
                <a:ea typeface="Montserrat Medium"/>
                <a:cs typeface="Montserrat Medium"/>
                <a:sym typeface="Montserrat Medium"/>
              </a:rPr>
              <a:t> Пурпурный пояс по Luta Livre Esportiva (грэпплинг).</a:t>
            </a:r>
            <a:endParaRPr sz="1100">
              <a:solidFill>
                <a:schemeClr val="lt1"/>
              </a:solidFill>
              <a:latin typeface="Montserrat Medium"/>
              <a:ea typeface="Montserrat Medium"/>
              <a:cs typeface="Montserrat Medium"/>
              <a:sym typeface="Montserrat Medium"/>
            </a:endParaRPr>
          </a:p>
          <a:p>
            <a:pPr indent="0" lvl="0" marL="0" rtl="0" algn="r">
              <a:spcBef>
                <a:spcPts val="0"/>
              </a:spcBef>
              <a:spcAft>
                <a:spcPts val="0"/>
              </a:spcAft>
              <a:buNone/>
            </a:pPr>
            <a:r>
              <a:rPr lang="ru" sz="1100">
                <a:solidFill>
                  <a:schemeClr val="lt1"/>
                </a:solidFill>
                <a:latin typeface="Montserrat Medium"/>
                <a:ea typeface="Montserrat Medium"/>
                <a:cs typeface="Montserrat Medium"/>
                <a:sym typeface="Montserrat Medium"/>
              </a:rPr>
              <a:t> Исполнительный директор федерации «ШТУРМ» (2008 – 2012).</a:t>
            </a:r>
            <a:endParaRPr sz="1100">
              <a:solidFill>
                <a:schemeClr val="lt1"/>
              </a:solidFill>
              <a:latin typeface="Montserrat Medium"/>
              <a:ea typeface="Montserrat Medium"/>
              <a:cs typeface="Montserrat Medium"/>
              <a:sym typeface="Montserrat Medium"/>
            </a:endParaRPr>
          </a:p>
          <a:p>
            <a:pPr indent="0" lvl="0" marL="0" rtl="0" algn="r">
              <a:spcBef>
                <a:spcPts val="0"/>
              </a:spcBef>
              <a:spcAft>
                <a:spcPts val="0"/>
              </a:spcAft>
              <a:buNone/>
            </a:pPr>
            <a:r>
              <a:rPr lang="ru" sz="1100">
                <a:solidFill>
                  <a:schemeClr val="lt1"/>
                </a:solidFill>
                <a:latin typeface="Montserrat Medium"/>
                <a:ea typeface="Montserrat Medium"/>
                <a:cs typeface="Montserrat Medium"/>
                <a:sym typeface="Montserrat Medium"/>
              </a:rPr>
              <a:t> Руководитель Московского отделения федерации Лута Ливре «Сабмишн и Вале Тудо». Аттестованный  судья по Luta Livre esportiva (2013 по  настоящее время).</a:t>
            </a:r>
            <a:endParaRPr sz="1100">
              <a:solidFill>
                <a:schemeClr val="lt1"/>
              </a:solidFill>
              <a:latin typeface="Montserrat Medium"/>
              <a:ea typeface="Montserrat Medium"/>
              <a:cs typeface="Montserrat Medium"/>
              <a:sym typeface="Montserrat Medium"/>
            </a:endParaRPr>
          </a:p>
          <a:p>
            <a:pPr indent="0" lvl="0" marL="0" rtl="0" algn="r">
              <a:spcBef>
                <a:spcPts val="0"/>
              </a:spcBef>
              <a:spcAft>
                <a:spcPts val="0"/>
              </a:spcAft>
              <a:buNone/>
            </a:pPr>
            <a:r>
              <a:rPr lang="ru" sz="1100">
                <a:solidFill>
                  <a:schemeClr val="lt1"/>
                </a:solidFill>
                <a:latin typeface="Montserrat Medium"/>
                <a:ea typeface="Montserrat Medium"/>
                <a:cs typeface="Montserrat Medium"/>
                <a:sym typeface="Montserrat Medium"/>
              </a:rPr>
              <a:t>Подготовил победителей и призеров чемпионатов Москвы и России по рукопашному многоборью и ножевому фехтованию, победителей и призеров соревнований по ММА, грэпплингу, а также ведомственных соревнований по рукопашному бою.</a:t>
            </a:r>
            <a:endParaRPr sz="1100">
              <a:solidFill>
                <a:schemeClr val="lt1"/>
              </a:solidFill>
              <a:latin typeface="Montserrat Medium"/>
              <a:ea typeface="Montserrat Medium"/>
              <a:cs typeface="Montserrat Medium"/>
              <a:sym typeface="Montserrat Medium"/>
            </a:endParaRPr>
          </a:p>
          <a:p>
            <a:pPr indent="0" lvl="0" marL="0" algn="r">
              <a:spcBef>
                <a:spcPts val="0"/>
              </a:spcBef>
              <a:spcAft>
                <a:spcPts val="0"/>
              </a:spcAft>
              <a:buNone/>
            </a:pPr>
            <a:r>
              <a:t/>
            </a:r>
            <a:endParaRPr sz="1100"/>
          </a:p>
        </p:txBody>
      </p:sp>
      <p:pic>
        <p:nvPicPr>
          <p:cNvPr id="148" name="Google Shape;148;p19"/>
          <p:cNvPicPr preferRelativeResize="0"/>
          <p:nvPr/>
        </p:nvPicPr>
        <p:blipFill>
          <a:blip r:embed="rId3">
            <a:alphaModFix/>
          </a:blip>
          <a:stretch>
            <a:fillRect/>
          </a:stretch>
        </p:blipFill>
        <p:spPr>
          <a:xfrm>
            <a:off x="381000" y="1426525"/>
            <a:ext cx="2259300" cy="2259300"/>
          </a:xfrm>
          <a:prstGeom prst="rect">
            <a:avLst/>
          </a:prstGeom>
          <a:noFill/>
          <a:ln cap="flat" cmpd="sng" w="38100">
            <a:solidFill>
              <a:schemeClr val="lt1"/>
            </a:solidFill>
            <a:prstDash val="solid"/>
            <a:round/>
            <a:headEnd len="sm" w="sm" type="none"/>
            <a:tailEnd len="sm" w="sm" type="none"/>
          </a:ln>
        </p:spPr>
      </p:pic>
      <p:pic>
        <p:nvPicPr>
          <p:cNvPr id="149" name="Google Shape;149;p19"/>
          <p:cNvPicPr preferRelativeResize="0"/>
          <p:nvPr/>
        </p:nvPicPr>
        <p:blipFill>
          <a:blip r:embed="rId4">
            <a:alphaModFix/>
          </a:blip>
          <a:stretch>
            <a:fillRect/>
          </a:stretch>
        </p:blipFill>
        <p:spPr>
          <a:xfrm>
            <a:off x="1419200" y="539725"/>
            <a:ext cx="4719138" cy="3146101"/>
          </a:xfrm>
          <a:prstGeom prst="rect">
            <a:avLst/>
          </a:prstGeom>
          <a:noFill/>
          <a:ln>
            <a:noFill/>
          </a:ln>
        </p:spPr>
      </p:pic>
      <p:sp>
        <p:nvSpPr>
          <p:cNvPr id="150" name="Google Shape;150;p19"/>
          <p:cNvSpPr txBox="1"/>
          <p:nvPr>
            <p:ph type="ctrTitle"/>
          </p:nvPr>
        </p:nvSpPr>
        <p:spPr>
          <a:xfrm>
            <a:off x="311700" y="4625"/>
            <a:ext cx="8520600" cy="981900"/>
          </a:xfrm>
          <a:prstGeom prst="rect">
            <a:avLst/>
          </a:prstGeom>
        </p:spPr>
        <p:txBody>
          <a:bodyPr anchorCtr="0" anchor="t" bIns="91425" lIns="91425" spcFirstLastPara="1" rIns="91425" wrap="square" tIns="0">
            <a:noAutofit/>
          </a:bodyPr>
          <a:lstStyle/>
          <a:p>
            <a:pPr indent="0" lvl="0" marL="0" rtl="0">
              <a:lnSpc>
                <a:spcPct val="115000"/>
              </a:lnSpc>
              <a:spcBef>
                <a:spcPts val="2400"/>
              </a:spcBef>
              <a:spcAft>
                <a:spcPts val="0"/>
              </a:spcAft>
              <a:buNone/>
            </a:pPr>
            <a:r>
              <a:rPr b="1" lang="ru" sz="2100">
                <a:solidFill>
                  <a:srgbClr val="1C4587"/>
                </a:solidFill>
                <a:uFill>
                  <a:noFill/>
                </a:uFill>
                <a:latin typeface="Montserrat"/>
                <a:ea typeface="Montserrat"/>
                <a:cs typeface="Montserrat"/>
                <a:sym typeface="Montserrat"/>
                <a:hlinkClick r:id="rId5"/>
              </a:rPr>
              <a:t>Бразильское джиу джитсу и грэпплинг в Зеленограде </a:t>
            </a:r>
            <a:r>
              <a:rPr b="1" lang="ru" sz="2300" u="sng">
                <a:solidFill>
                  <a:schemeClr val="hlink"/>
                </a:solidFill>
                <a:latin typeface="Arial"/>
                <a:ea typeface="Arial"/>
                <a:cs typeface="Arial"/>
                <a:sym typeface="Arial"/>
                <a:hlinkClick r:id="rId6"/>
              </a:rPr>
              <a:t>			</a:t>
            </a:r>
            <a:endParaRPr b="1" sz="2300" u="sng">
              <a:solidFill>
                <a:schemeClr val="hlink"/>
              </a:solidFill>
              <a:latin typeface="Arial"/>
              <a:ea typeface="Arial"/>
              <a:cs typeface="Arial"/>
              <a:sym typeface="Arial"/>
              <a:hlinkClick r:id="rId7"/>
            </a:endParaRPr>
          </a:p>
          <a:p>
            <a:pPr indent="0" lvl="0" marL="0">
              <a:spcBef>
                <a:spcPts val="600"/>
              </a:spcBef>
              <a:spcAft>
                <a:spcPts val="0"/>
              </a:spcAft>
              <a:buNone/>
            </a:pPr>
            <a:r>
              <a:t/>
            </a:r>
            <a:endParaRPr/>
          </a:p>
        </p:txBody>
      </p:sp>
      <p:pic>
        <p:nvPicPr>
          <p:cNvPr id="151" name="Google Shape;151;p19"/>
          <p:cNvPicPr preferRelativeResize="0"/>
          <p:nvPr/>
        </p:nvPicPr>
        <p:blipFill>
          <a:blip r:embed="rId8">
            <a:alphaModFix/>
          </a:blip>
          <a:stretch>
            <a:fillRect/>
          </a:stretch>
        </p:blipFill>
        <p:spPr>
          <a:xfrm>
            <a:off x="5104613" y="781125"/>
            <a:ext cx="566625" cy="443327"/>
          </a:xfrm>
          <a:prstGeom prst="rect">
            <a:avLst/>
          </a:prstGeom>
          <a:noFill/>
          <a:ln>
            <a:noFill/>
          </a:ln>
        </p:spPr>
      </p:pic>
      <p:pic>
        <p:nvPicPr>
          <p:cNvPr id="152" name="Google Shape;152;p19"/>
          <p:cNvPicPr preferRelativeResize="0"/>
          <p:nvPr/>
        </p:nvPicPr>
        <p:blipFill>
          <a:blip r:embed="rId9">
            <a:alphaModFix/>
          </a:blip>
          <a:stretch>
            <a:fillRect/>
          </a:stretch>
        </p:blipFill>
        <p:spPr>
          <a:xfrm>
            <a:off x="4397850" y="733888"/>
            <a:ext cx="789600" cy="537811"/>
          </a:xfrm>
          <a:prstGeom prst="rect">
            <a:avLst/>
          </a:prstGeom>
          <a:noFill/>
          <a:ln>
            <a:noFill/>
          </a:ln>
        </p:spPr>
      </p:pic>
      <p:sp>
        <p:nvSpPr>
          <p:cNvPr id="153" name="Google Shape;153;p19"/>
          <p:cNvSpPr txBox="1"/>
          <p:nvPr/>
        </p:nvSpPr>
        <p:spPr>
          <a:xfrm>
            <a:off x="416400" y="906125"/>
            <a:ext cx="2827200" cy="283800"/>
          </a:xfrm>
          <a:prstGeom prst="rect">
            <a:avLst/>
          </a:prstGeom>
          <a:solidFill>
            <a:srgbClr val="1C4587"/>
          </a:solidFill>
          <a:ln>
            <a:noFill/>
          </a:ln>
        </p:spPr>
        <p:txBody>
          <a:bodyPr anchorCtr="0" anchor="t" bIns="91425" lIns="91425" spcFirstLastPara="1" rIns="91425" wrap="square" tIns="54000">
            <a:noAutofit/>
          </a:bodyPr>
          <a:lstStyle/>
          <a:p>
            <a:pPr indent="0" lvl="0" marL="0" rtl="0" algn="ctr">
              <a:spcBef>
                <a:spcPts val="0"/>
              </a:spcBef>
              <a:spcAft>
                <a:spcPts val="0"/>
              </a:spcAft>
              <a:buNone/>
            </a:pPr>
            <a:r>
              <a:rPr lang="ru" sz="1200">
                <a:solidFill>
                  <a:schemeClr val="lt1"/>
                </a:solidFill>
                <a:uFill>
                  <a:noFill/>
                </a:uFill>
                <a:latin typeface="Montserrat Black"/>
                <a:ea typeface="Montserrat Black"/>
                <a:cs typeface="Montserrat Black"/>
                <a:sym typeface="Montserrat Black"/>
                <a:hlinkClick r:id="rId10"/>
              </a:rPr>
              <a:t>ПОСМОТРЕТЬ 2015kallista.com</a:t>
            </a:r>
            <a:endParaRPr sz="1200">
              <a:solidFill>
                <a:schemeClr val="lt1"/>
              </a:solidFill>
              <a:latin typeface="Montserrat Black"/>
              <a:ea typeface="Montserrat Black"/>
              <a:cs typeface="Montserrat Black"/>
              <a:sym typeface="Montserrat Black"/>
            </a:endParaRPr>
          </a:p>
          <a:p>
            <a:pPr indent="0" lvl="0" marL="0">
              <a:spcBef>
                <a:spcPts val="0"/>
              </a:spcBef>
              <a:spcAft>
                <a:spcPts val="0"/>
              </a:spcAft>
              <a:buNone/>
            </a:pPr>
            <a:r>
              <a:t/>
            </a:r>
            <a:endParaRPr>
              <a:solidFill>
                <a:schemeClr val="lt1"/>
              </a:solidFill>
            </a:endParaRPr>
          </a:p>
          <a:p>
            <a:pPr indent="0" lvl="0" marL="0">
              <a:spcBef>
                <a:spcPts val="0"/>
              </a:spcBef>
              <a:spcAft>
                <a:spcPts val="0"/>
              </a:spcAft>
              <a:buNone/>
            </a:pPr>
            <a:r>
              <a:t/>
            </a:r>
            <a:endParaRPr>
              <a:solidFill>
                <a:schemeClr val="lt1"/>
              </a:solidFill>
            </a:endParaRPr>
          </a:p>
          <a:p>
            <a:pPr indent="0" lvl="0" marL="0">
              <a:spcBef>
                <a:spcPts val="0"/>
              </a:spcBef>
              <a:spcAft>
                <a:spcPts val="0"/>
              </a:spcAft>
              <a:buNone/>
            </a:pPr>
            <a:r>
              <a:t/>
            </a:r>
            <a:endParaRPr/>
          </a:p>
          <a:p>
            <a:pPr indent="0" lvl="0" marL="0">
              <a:spcBef>
                <a:spcPts val="0"/>
              </a:spcBef>
              <a:spcAft>
                <a:spcPts val="0"/>
              </a:spcAft>
              <a:buNone/>
            </a:pPr>
            <a:r>
              <a:t/>
            </a:r>
            <a:endParaRPr/>
          </a:p>
        </p:txBody>
      </p:sp>
      <p:sp>
        <p:nvSpPr>
          <p:cNvPr id="154" name="Google Shape;154;p19"/>
          <p:cNvSpPr txBox="1"/>
          <p:nvPr/>
        </p:nvSpPr>
        <p:spPr>
          <a:xfrm>
            <a:off x="5798700" y="870625"/>
            <a:ext cx="3170100" cy="283800"/>
          </a:xfrm>
          <a:prstGeom prst="rect">
            <a:avLst/>
          </a:prstGeom>
          <a:solidFill>
            <a:srgbClr val="1C4587"/>
          </a:solidFill>
          <a:ln>
            <a:noFill/>
          </a:ln>
        </p:spPr>
        <p:txBody>
          <a:bodyPr anchorCtr="0" anchor="t" bIns="91425" lIns="91425" spcFirstLastPara="1" rIns="91425" wrap="square" tIns="54000">
            <a:noAutofit/>
          </a:bodyPr>
          <a:lstStyle/>
          <a:p>
            <a:pPr indent="0" lvl="0" marL="0" rtl="0" algn="ctr">
              <a:spcBef>
                <a:spcPts val="0"/>
              </a:spcBef>
              <a:spcAft>
                <a:spcPts val="0"/>
              </a:spcAft>
              <a:buNone/>
            </a:pPr>
            <a:r>
              <a:rPr lang="ru">
                <a:solidFill>
                  <a:schemeClr val="lt1"/>
                </a:solidFill>
                <a:uFill>
                  <a:noFill/>
                </a:uFill>
                <a:latin typeface="Montserrat ExtraBold"/>
                <a:ea typeface="Montserrat ExtraBold"/>
                <a:cs typeface="Montserrat ExtraBold"/>
                <a:sym typeface="Montserrat ExtraBold"/>
                <a:hlinkClick r:id="rId11"/>
              </a:rPr>
              <a:t>ЗАПИСАТЬСЯ 8916-124-59-49</a:t>
            </a:r>
            <a:endParaRPr>
              <a:solidFill>
                <a:schemeClr val="lt1"/>
              </a:solidFill>
              <a:latin typeface="Montserrat ExtraBold"/>
              <a:ea typeface="Montserrat ExtraBold"/>
              <a:cs typeface="Montserrat ExtraBold"/>
              <a:sym typeface="Montserrat ExtraBold"/>
            </a:endParaRPr>
          </a:p>
          <a:p>
            <a:pPr indent="0" lvl="0" marL="0" rtl="0" algn="ctr">
              <a:spcBef>
                <a:spcPts val="0"/>
              </a:spcBef>
              <a:spcAft>
                <a:spcPts val="0"/>
              </a:spcAft>
              <a:buNone/>
            </a:pPr>
            <a:r>
              <a:t/>
            </a:r>
            <a:endParaRPr>
              <a:solidFill>
                <a:schemeClr val="lt1"/>
              </a:solidFill>
            </a:endParaRPr>
          </a:p>
          <a:p>
            <a:pPr indent="0" lvl="0" marL="0">
              <a:spcBef>
                <a:spcPts val="0"/>
              </a:spcBef>
              <a:spcAft>
                <a:spcPts val="0"/>
              </a:spcAft>
              <a:buNone/>
            </a:pPr>
            <a:r>
              <a:t/>
            </a:r>
            <a:endParaRPr>
              <a:solidFill>
                <a:schemeClr val="lt1"/>
              </a:solidFill>
            </a:endParaRPr>
          </a:p>
          <a:p>
            <a:pPr indent="0" lvl="0" marL="0">
              <a:spcBef>
                <a:spcPts val="0"/>
              </a:spcBef>
              <a:spcAft>
                <a:spcPts val="0"/>
              </a:spcAft>
              <a:buNone/>
            </a:pPr>
            <a:r>
              <a:t/>
            </a:r>
            <a:endParaRPr/>
          </a:p>
          <a:p>
            <a:pPr indent="0" lvl="0" marL="0">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