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69" r:id="rId5"/>
    <p:sldId id="264" r:id="rId6"/>
    <p:sldId id="259" r:id="rId7"/>
    <p:sldId id="265" r:id="rId8"/>
    <p:sldId id="277" r:id="rId9"/>
    <p:sldId id="267" r:id="rId10"/>
    <p:sldId id="268" r:id="rId11"/>
    <p:sldId id="266" r:id="rId12"/>
    <p:sldId id="274" r:id="rId13"/>
    <p:sldId id="278" r:id="rId14"/>
    <p:sldId id="260" r:id="rId15"/>
    <p:sldId id="262" r:id="rId16"/>
    <p:sldId id="258" r:id="rId17"/>
    <p:sldId id="275" r:id="rId18"/>
    <p:sldId id="261" r:id="rId19"/>
    <p:sldId id="263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24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0"/>
            <a:ext cx="9467528" cy="70009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29980"/>
            <a:ext cx="5943600" cy="1084508"/>
          </a:xfrm>
        </p:spPr>
        <p:txBody>
          <a:bodyPr>
            <a:normAutofit fontScale="90000"/>
          </a:bodyPr>
          <a:lstStyle/>
          <a:p>
            <a:pPr algn="l" eaLnBrk="1" hangingPunct="1">
              <a:tabLst>
                <a:tab pos="452438" algn="l"/>
              </a:tabLst>
            </a:pPr>
            <a:r>
              <a:rPr lang="ru-RU" sz="4000" dirty="0" smtClean="0">
                <a:latin typeface="Bookman Old Style" pitchFamily="18" charset="0"/>
              </a:rPr>
              <a:t>       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ЗИМНИЕ ВИДЫ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            СПОРТА</a:t>
            </a:r>
            <a:endParaRPr lang="ru-RU" sz="4000" dirty="0" smtClean="0">
              <a:latin typeface="Bookman Old Style" pitchFamily="18" charset="0"/>
            </a:endParaRPr>
          </a:p>
        </p:txBody>
      </p:sp>
      <p:pic>
        <p:nvPicPr>
          <p:cNvPr id="2055" name="Picture 7" descr="C:\Users\098765огрп\Desktop\Зимние виды спорта\картинки спорт\zimnii_s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643050"/>
            <a:ext cx="6192000" cy="435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2" descr="http://i106.photobucket.com/albums/m242/axiemeluv/Borders%20Dividers/728311kyptjsjof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2590800" y="2590800"/>
            <a:ext cx="685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08" y="5929330"/>
            <a:ext cx="68580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chemeClr val="bg1"/>
                </a:solidFill>
              </a:rPr>
              <a:t>Подготовила </a:t>
            </a:r>
            <a:r>
              <a:rPr lang="ru-RU" b="1" kern="0" dirty="0">
                <a:solidFill>
                  <a:schemeClr val="bg1"/>
                </a:solidFill>
              </a:rPr>
              <a:t>воспитатель высшей кв. категории </a:t>
            </a:r>
            <a:r>
              <a:rPr lang="ru-RU" b="1" kern="0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defRPr/>
            </a:pPr>
            <a:r>
              <a:rPr lang="ru-RU" b="1" kern="0" dirty="0" err="1" smtClean="0">
                <a:solidFill>
                  <a:schemeClr val="bg1"/>
                </a:solidFill>
              </a:rPr>
              <a:t>Мешерякова</a:t>
            </a:r>
            <a:r>
              <a:rPr lang="ru-RU" b="1" kern="0" dirty="0" smtClean="0">
                <a:solidFill>
                  <a:schemeClr val="bg1"/>
                </a:solidFill>
              </a:rPr>
              <a:t> Е.Н.   </a:t>
            </a:r>
            <a:endParaRPr lang="ru-RU" b="1" kern="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b="1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4900618" cy="76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ФРИСТАЙЛ</a:t>
            </a:r>
          </a:p>
        </p:txBody>
      </p:sp>
      <p:pic>
        <p:nvPicPr>
          <p:cNvPr id="13316" name="Picture 2" descr="http://picsfab.com/download/image/15314/1280x1024_kak-ya-mog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4392000" cy="3514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643702" y="2428869"/>
            <a:ext cx="22716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Это вид зимнего спорта, в котором спортсмены соревнуются не только в скорости спуска по склонам, но и в красоте выполнения акробатических упражнений.</a:t>
            </a:r>
          </a:p>
        </p:txBody>
      </p:sp>
      <p:pic>
        <p:nvPicPr>
          <p:cNvPr id="8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20142" t="66741" r="60664" b="3125"/>
          <a:stretch>
            <a:fillRect/>
          </a:stretch>
        </p:blipFill>
        <p:spPr bwMode="auto">
          <a:xfrm>
            <a:off x="7524000" y="0"/>
            <a:ext cx="1620000" cy="1620000"/>
          </a:xfrm>
          <a:prstGeom prst="rect">
            <a:avLst/>
          </a:prstGeom>
          <a:noFill/>
        </p:spPr>
      </p:pic>
      <p:pic>
        <p:nvPicPr>
          <p:cNvPr id="8194" name="Picture 2" descr="http://cdn.endata.cx/data/games/8809/photoExtreme/f4d59794-2be5-40b5-937c-ce7b62b9248f.jpg"/>
          <p:cNvPicPr>
            <a:picLocks noChangeAspect="1" noChangeArrowheads="1"/>
          </p:cNvPicPr>
          <p:nvPr/>
        </p:nvPicPr>
        <p:blipFill>
          <a:blip r:embed="rId4"/>
          <a:srcRect l="12188" r="23124" b="12757"/>
          <a:stretch>
            <a:fillRect/>
          </a:stretch>
        </p:blipFill>
        <p:spPr bwMode="auto">
          <a:xfrm>
            <a:off x="4214810" y="1071546"/>
            <a:ext cx="2232000" cy="200555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6" name="Picture 4" descr="http://www.imaginetravel.com.ua/application/view/media/imagestore/11.2013/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2196000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5181608" cy="11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СНОУБОРД</a:t>
            </a: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6324600" y="2362200"/>
            <a:ext cx="2590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 Сноуборд или снежная доска» — спортивный снаряд, предназначенный для скоростного спуска с заснеженных склонов и </a:t>
            </a:r>
            <a:r>
              <a:rPr lang="ru-RU" sz="2000" b="1" dirty="0" smtClean="0">
                <a:solidFill>
                  <a:schemeClr val="bg1"/>
                </a:solidFill>
              </a:rPr>
              <a:t>гор.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79858" t="66741" r="948" b="3125"/>
          <a:stretch>
            <a:fillRect/>
          </a:stretch>
        </p:blipFill>
        <p:spPr bwMode="auto">
          <a:xfrm>
            <a:off x="7524000" y="0"/>
            <a:ext cx="1620000" cy="1620000"/>
          </a:xfrm>
          <a:prstGeom prst="rect">
            <a:avLst/>
          </a:prstGeom>
          <a:noFill/>
        </p:spPr>
      </p:pic>
      <p:pic>
        <p:nvPicPr>
          <p:cNvPr id="11269" name="Picture 2" descr="https://im3-tub-ru.yandex.net/i?id=7f64616dbd490beb6e5758ebd7d46a7f&amp;n=33&amp;h=215&amp;w=3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3816000" cy="2866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https://im1-tub-ru.yandex.net/i?id=d346be77efcabbcbc793525bf6f324b0&amp;n=33&amp;h=215&amp;w=3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14546" y="3929066"/>
            <a:ext cx="3852000" cy="2645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5181608" cy="90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САННЫЙ СПОРТ</a:t>
            </a:r>
            <a:endParaRPr lang="ru-RU" sz="44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40047" t="33259" r="40758" b="36607"/>
          <a:stretch>
            <a:fillRect/>
          </a:stretch>
        </p:blipFill>
        <p:spPr bwMode="auto">
          <a:xfrm flipH="1">
            <a:off x="7524000" y="0"/>
            <a:ext cx="1620000" cy="1620000"/>
          </a:xfrm>
          <a:prstGeom prst="rect">
            <a:avLst/>
          </a:prstGeom>
          <a:noFill/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6429388" y="2285992"/>
            <a:ext cx="235745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chemeClr val="bg1"/>
                </a:solidFill>
              </a:rPr>
              <a:t>Зимний </a:t>
            </a:r>
            <a:r>
              <a:rPr lang="ru-RU" sz="2000" b="1" dirty="0" smtClean="0">
                <a:solidFill>
                  <a:schemeClr val="bg1"/>
                </a:solidFill>
              </a:rPr>
              <a:t>вид </a:t>
            </a:r>
            <a:r>
              <a:rPr lang="ru-RU" sz="2000" b="1" dirty="0">
                <a:solidFill>
                  <a:schemeClr val="bg1"/>
                </a:solidFill>
              </a:rPr>
              <a:t>спорта, представляющий собой скоростной спуск с гор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по специальным  ледяным трасам.  Спортсмен спускается сидя или лежа на спине.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chusinform.ru/_bl/16/784888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780000" cy="283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http://sportobzor.com.ua/uploads/w5(2).jpg"/>
          <p:cNvPicPr>
            <a:picLocks noChangeAspect="1" noChangeArrowheads="1"/>
          </p:cNvPicPr>
          <p:nvPr/>
        </p:nvPicPr>
        <p:blipFill>
          <a:blip r:embed="rId4"/>
          <a:srcRect t="29353"/>
          <a:stretch>
            <a:fillRect/>
          </a:stretch>
        </p:blipFill>
        <p:spPr bwMode="auto">
          <a:xfrm>
            <a:off x="2214546" y="3714752"/>
            <a:ext cx="3780000" cy="287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0"/>
            <a:ext cx="53340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СКЕЛЕТОН </a:t>
            </a:r>
            <a:endParaRPr lang="ru-RU" sz="44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6357950" y="2214554"/>
            <a:ext cx="257176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Разновидность санного спорта, </a:t>
            </a:r>
            <a:r>
              <a:rPr lang="ru-RU" sz="2000" b="1" dirty="0">
                <a:solidFill>
                  <a:schemeClr val="bg1"/>
                </a:solidFill>
              </a:rPr>
              <a:t>представляющий собой скоростной спуск с гор по специально оборудованным ледовым трассам на </a:t>
            </a:r>
            <a:r>
              <a:rPr lang="ru-RU" sz="2000" b="1" dirty="0" smtClean="0">
                <a:solidFill>
                  <a:schemeClr val="bg1"/>
                </a:solidFill>
              </a:rPr>
              <a:t>специальных одноместных 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санях – скелетонах.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59953" t="66741" r="20853" b="3125"/>
          <a:stretch>
            <a:fillRect/>
          </a:stretch>
        </p:blipFill>
        <p:spPr bwMode="auto">
          <a:xfrm flipH="1">
            <a:off x="7524000" y="0"/>
            <a:ext cx="1620000" cy="1620000"/>
          </a:xfrm>
          <a:prstGeom prst="rect">
            <a:avLst/>
          </a:prstGeom>
          <a:noFill/>
        </p:spPr>
      </p:pic>
      <p:pic>
        <p:nvPicPr>
          <p:cNvPr id="34818" name="Picture 2" descr="http://www.idgconnect.com/IMG/632/8632/bradycanfieldskeletonstart100245146orig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3960000" cy="265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820" name="Picture 4" descr="http://img-2005-02.photosight.ru/22/769735.jpg"/>
          <p:cNvPicPr>
            <a:picLocks noChangeAspect="1" noChangeArrowheads="1"/>
          </p:cNvPicPr>
          <p:nvPr/>
        </p:nvPicPr>
        <p:blipFill>
          <a:blip r:embed="rId4"/>
          <a:srcRect l="4410" b="3769"/>
          <a:stretch>
            <a:fillRect/>
          </a:stretch>
        </p:blipFill>
        <p:spPr bwMode="auto">
          <a:xfrm>
            <a:off x="1928794" y="3786190"/>
            <a:ext cx="3960000" cy="2667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0"/>
            <a:ext cx="53340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БОБСЛЕЙ 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6357950" y="2285992"/>
            <a:ext cx="25003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Ещё один вид командного санного спорта, </a:t>
            </a:r>
            <a:r>
              <a:rPr lang="ru-RU" sz="2000" b="1" dirty="0">
                <a:solidFill>
                  <a:schemeClr val="bg1"/>
                </a:solidFill>
              </a:rPr>
              <a:t>представляющий собой скоростной спуск с гор по специально оборудованным ледовым трассам на управляемых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санях </a:t>
            </a:r>
            <a:r>
              <a:rPr lang="ru-RU" sz="2000" b="1" i="1" dirty="0">
                <a:solidFill>
                  <a:schemeClr val="bg1"/>
                </a:solidFill>
              </a:rPr>
              <a:t>— бобах.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79858" t="33259" r="948" b="36607"/>
          <a:stretch>
            <a:fillRect/>
          </a:stretch>
        </p:blipFill>
        <p:spPr bwMode="auto">
          <a:xfrm>
            <a:off x="7524000" y="0"/>
            <a:ext cx="1620000" cy="1620000"/>
          </a:xfrm>
          <a:prstGeom prst="rect">
            <a:avLst/>
          </a:prstGeom>
          <a:noFill/>
        </p:spPr>
      </p:pic>
      <p:pic>
        <p:nvPicPr>
          <p:cNvPr id="13314" name="Picture 2" descr="http://macsimym.ru/wp-content/uploads/2010/02/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960000" cy="2818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6" name="Picture 4" descr="http://i.eurosport.com/2008/12/13/486856-22986481-1600-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52275" flipH="1" flipV="1">
            <a:off x="2990666" y="3687922"/>
            <a:ext cx="3960000" cy="222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51911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ХОККЕЙ</a:t>
            </a: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6500826" y="3143248"/>
            <a:ext cx="241457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>
                <a:solidFill>
                  <a:schemeClr val="bg1"/>
                </a:solidFill>
              </a:rPr>
              <a:t>Хоккей играется на специальной хоккейной </a:t>
            </a:r>
            <a:r>
              <a:rPr lang="ru-RU" sz="2000" b="1" dirty="0" smtClean="0">
                <a:solidFill>
                  <a:schemeClr val="bg1"/>
                </a:solidFill>
              </a:rPr>
              <a:t> ледяной площадке </a:t>
            </a:r>
            <a:r>
              <a:rPr lang="ru-RU" sz="2000" b="1" dirty="0">
                <a:solidFill>
                  <a:schemeClr val="bg1"/>
                </a:solidFill>
              </a:rPr>
              <a:t>двумя командами из шести игроков. Цель игры — забить шайбу в ворота соперника. </a:t>
            </a:r>
          </a:p>
        </p:txBody>
      </p:sp>
      <p:pic>
        <p:nvPicPr>
          <p:cNvPr id="7173" name="Picture 4" descr="http://www.vhlru.ru/upload/iblock/df1/_DSC3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5076000" cy="3382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20142" r="60664" b="70089"/>
          <a:stretch>
            <a:fillRect/>
          </a:stretch>
        </p:blipFill>
        <p:spPr bwMode="auto">
          <a:xfrm flipH="1">
            <a:off x="7524000" y="0"/>
            <a:ext cx="1620000" cy="1607981"/>
          </a:xfrm>
          <a:prstGeom prst="rect">
            <a:avLst/>
          </a:prstGeom>
          <a:noFill/>
        </p:spPr>
      </p:pic>
      <p:pic>
        <p:nvPicPr>
          <p:cNvPr id="11266" name="Picture 2" descr="http://usiter.com/uploads/20110403/Hokkei+s+saiboi+sport+hokkei+na+ldu+41903948401.JPG"/>
          <p:cNvPicPr>
            <a:picLocks noChangeAspect="1" noChangeArrowheads="1"/>
          </p:cNvPicPr>
          <p:nvPr/>
        </p:nvPicPr>
        <p:blipFill>
          <a:blip r:embed="rId4" cstate="print"/>
          <a:srcRect l="4636" r="27672" b="8580"/>
          <a:stretch>
            <a:fillRect/>
          </a:stretch>
        </p:blipFill>
        <p:spPr bwMode="auto">
          <a:xfrm>
            <a:off x="285720" y="4643446"/>
            <a:ext cx="2160000" cy="195287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8" name="Picture 4" descr="http://www.yarsport.ru/uploads/posts/2011-02/thumbs/1297163094_olimp-tuta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785794"/>
            <a:ext cx="2160000" cy="191832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7158" y="228601"/>
            <a:ext cx="6424642" cy="8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КОНЬКОБЕЖНЫЙ СПОРТ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1981200"/>
            <a:ext cx="2571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kern="0" dirty="0">
                <a:solidFill>
                  <a:schemeClr val="bg1"/>
                </a:solidFill>
              </a:rPr>
              <a:t> Скоростной бег на коньках —вид спорта, в котором необходимо как можно быстрее преодолевать определённую дистанцию на ледовом стадионе по замкнутому кругу.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20142" t="33259" r="60664" b="36607"/>
          <a:stretch>
            <a:fillRect/>
          </a:stretch>
        </p:blipFill>
        <p:spPr bwMode="auto">
          <a:xfrm flipH="1">
            <a:off x="7524000" y="0"/>
            <a:ext cx="1620000" cy="1620000"/>
          </a:xfrm>
          <a:prstGeom prst="rect">
            <a:avLst/>
          </a:prstGeom>
          <a:noFill/>
        </p:spPr>
      </p:pic>
      <p:pic>
        <p:nvPicPr>
          <p:cNvPr id="14342" name="Picture 6" descr="http://sport-strana.ru/wp-content/uploads/2015/08/konkobezhnyj-sport777x437.jpg"/>
          <p:cNvPicPr>
            <a:picLocks noChangeAspect="1" noChangeArrowheads="1"/>
          </p:cNvPicPr>
          <p:nvPr/>
        </p:nvPicPr>
        <p:blipFill>
          <a:blip r:embed="rId3"/>
          <a:srcRect l="3150" r="7080"/>
          <a:stretch>
            <a:fillRect/>
          </a:stretch>
        </p:blipFill>
        <p:spPr bwMode="auto">
          <a:xfrm>
            <a:off x="428596" y="1357298"/>
            <a:ext cx="4071966" cy="2551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8" name="Picture 2" descr="http://www.olympic.ru/upload/news/2308/11.12.2013-5.jpg"/>
          <p:cNvPicPr>
            <a:picLocks noChangeAspect="1" noChangeArrowheads="1"/>
          </p:cNvPicPr>
          <p:nvPr/>
        </p:nvPicPr>
        <p:blipFill>
          <a:blip r:embed="rId4"/>
          <a:srcRect r="11376" b="8590"/>
          <a:stretch>
            <a:fillRect/>
          </a:stretch>
        </p:blipFill>
        <p:spPr bwMode="auto">
          <a:xfrm>
            <a:off x="2143108" y="3786190"/>
            <a:ext cx="3996000" cy="2741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40047" t="66741" r="40758" b="3125"/>
          <a:stretch>
            <a:fillRect/>
          </a:stretch>
        </p:blipFill>
        <p:spPr bwMode="auto">
          <a:xfrm>
            <a:off x="7524000" y="0"/>
            <a:ext cx="1620000" cy="1620000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7158" y="228601"/>
            <a:ext cx="5286412" cy="8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ШОРТ - ТРЕК</a:t>
            </a:r>
            <a:endParaRPr lang="ru-RU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4600" y="1857364"/>
            <a:ext cx="2514600" cy="483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kern="0" dirty="0">
                <a:solidFill>
                  <a:schemeClr val="bg1"/>
                </a:solidFill>
              </a:rPr>
              <a:t> </a:t>
            </a:r>
            <a:r>
              <a:rPr lang="ru-RU" sz="2000" b="1" kern="0" dirty="0" smtClean="0">
                <a:solidFill>
                  <a:schemeClr val="bg1"/>
                </a:solidFill>
              </a:rPr>
              <a:t>Вид конькобежного спорта. Это скоростной бег на коротких ледяных дорожках.</a:t>
            </a:r>
          </a:p>
          <a:p>
            <a:pPr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Отличается тем, что  спортсмены соревнуются именно на хоккейной площадке, а не на беговой, без разделения на дорожки.</a:t>
            </a:r>
          </a:p>
          <a:p>
            <a:pPr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4" descr="http://slovomame.ru/file/image/51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032000" cy="2757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http://museum.russiasport.ru/files/image/sport_headers/shorttrack.png"/>
          <p:cNvPicPr>
            <a:picLocks noChangeAspect="1" noChangeArrowheads="1"/>
          </p:cNvPicPr>
          <p:nvPr/>
        </p:nvPicPr>
        <p:blipFill>
          <a:blip r:embed="rId4"/>
          <a:srcRect l="10523" r="4400"/>
          <a:stretch>
            <a:fillRect/>
          </a:stretch>
        </p:blipFill>
        <p:spPr bwMode="auto">
          <a:xfrm>
            <a:off x="1857356" y="3714752"/>
            <a:ext cx="4143404" cy="2723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618650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ФИГУРНОЕ </a:t>
            </a:r>
            <a:r>
              <a:rPr lang="ru-RU" sz="4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КАТАНИЕ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6072198" y="3071810"/>
            <a:ext cx="307180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Это зимний вид спорта, в котором спортсмены перемещаются на коньках по льду с выполнением дополнительных элементов, чаще всего под музыку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Разделяется на парное, спортивное , одиночное катание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40047" r="40758" b="70089"/>
          <a:stretch>
            <a:fillRect/>
          </a:stretch>
        </p:blipFill>
        <p:spPr bwMode="auto">
          <a:xfrm>
            <a:off x="7524000" y="0"/>
            <a:ext cx="1620000" cy="1607981"/>
          </a:xfrm>
          <a:prstGeom prst="rect">
            <a:avLst/>
          </a:prstGeom>
          <a:noFill/>
        </p:spPr>
      </p:pic>
      <p:pic>
        <p:nvPicPr>
          <p:cNvPr id="12294" name="Picture 6" descr="http://www.szgoldjade.com/admin/Uploads/image/20140705/201407051450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1472" y="1857364"/>
            <a:ext cx="4968000" cy="3526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 descr="http://novayagazeta-ug.ru/sites/default/files/news/02-2014/5.jpg"/>
          <p:cNvPicPr>
            <a:picLocks noChangeAspect="1" noChangeArrowheads="1"/>
          </p:cNvPicPr>
          <p:nvPr/>
        </p:nvPicPr>
        <p:blipFill>
          <a:blip r:embed="rId4" cstate="print"/>
          <a:srcRect r="37252"/>
          <a:stretch>
            <a:fillRect/>
          </a:stretch>
        </p:blipFill>
        <p:spPr bwMode="auto">
          <a:xfrm flipH="1">
            <a:off x="214282" y="4500570"/>
            <a:ext cx="1836000" cy="207327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2" name="Picture 4" descr="http://img263.imageshack.us/img263/9270/image10776.jpg"/>
          <p:cNvPicPr>
            <a:picLocks noChangeAspect="1" noChangeArrowheads="1"/>
          </p:cNvPicPr>
          <p:nvPr/>
        </p:nvPicPr>
        <p:blipFill>
          <a:blip r:embed="rId5" cstate="print"/>
          <a:srcRect t="6843" b="5913"/>
          <a:stretch>
            <a:fillRect/>
          </a:stretch>
        </p:blipFill>
        <p:spPr bwMode="auto">
          <a:xfrm flipH="1">
            <a:off x="4857752" y="1142984"/>
            <a:ext cx="180000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5334000" cy="86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КЁРЛИНГ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6324600" y="2786058"/>
            <a:ext cx="260511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мишени. </a:t>
            </a:r>
          </a:p>
        </p:txBody>
      </p:sp>
      <p:pic>
        <p:nvPicPr>
          <p:cNvPr id="7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259" t="66741" r="80569" b="3125"/>
          <a:stretch>
            <a:fillRect/>
          </a:stretch>
        </p:blipFill>
        <p:spPr bwMode="auto">
          <a:xfrm>
            <a:off x="7500958" y="0"/>
            <a:ext cx="1620000" cy="1621852"/>
          </a:xfrm>
          <a:prstGeom prst="rect">
            <a:avLst/>
          </a:prstGeom>
          <a:noFill/>
        </p:spPr>
      </p:pic>
      <p:pic>
        <p:nvPicPr>
          <p:cNvPr id="10250" name="Picture 10" descr="http://funbook.com.ua/pic/images_5/Posemu_kerling_otnositsya_k_zimnim_olimpijskim_ig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85992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4" name="Picture 4" descr="http://cdn.ruvr.ru/2014/02/17/1312517998/3RIAN_02375362.HR.ru.jpg"/>
          <p:cNvPicPr>
            <a:picLocks noChangeAspect="1" noChangeArrowheads="1"/>
          </p:cNvPicPr>
          <p:nvPr/>
        </p:nvPicPr>
        <p:blipFill>
          <a:blip r:embed="rId4"/>
          <a:srcRect l="6032"/>
          <a:stretch>
            <a:fillRect/>
          </a:stretch>
        </p:blipFill>
        <p:spPr bwMode="auto">
          <a:xfrm>
            <a:off x="3571868" y="1071546"/>
            <a:ext cx="2700000" cy="167161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8" name="Picture 8" descr="http://www.przegladsportowy.pl/m/Repozytorium.Podglad.aspx/1200/0/przegladsportowy/635693828914348667.jpg"/>
          <p:cNvPicPr>
            <a:picLocks noChangeAspect="1" noChangeArrowheads="1"/>
          </p:cNvPicPr>
          <p:nvPr/>
        </p:nvPicPr>
        <p:blipFill>
          <a:blip r:embed="rId5" cstate="print"/>
          <a:srcRect l="7060"/>
          <a:stretch>
            <a:fillRect/>
          </a:stretch>
        </p:blipFill>
        <p:spPr bwMode="auto">
          <a:xfrm flipH="1">
            <a:off x="357158" y="4857758"/>
            <a:ext cx="2772000" cy="177711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052736"/>
            <a:ext cx="86187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ЦЕЛЬ: 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познакомить детей с зимними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видами спорта</a:t>
            </a:r>
          </a:p>
          <a:p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49836"/>
      </p:ext>
    </p:extLst>
  </p:cSld>
  <p:clrMapOvr>
    <a:masterClrMapping/>
  </p:clrMapOvr>
  <p:transition spd="med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53340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sport-reporter.ru/pars_docs/refs/6/5480/5480_html_m7f3d557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4788000" cy="385566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5000636"/>
            <a:ext cx="821537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kern="0" dirty="0" smtClean="0">
                <a:solidFill>
                  <a:schemeClr val="bg1"/>
                </a:solidFill>
              </a:rPr>
              <a:t>Спасибо за внимание</a:t>
            </a:r>
            <a:endParaRPr lang="ru-RU" sz="2000" b="1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-306843"/>
            <a:ext cx="17398901" cy="703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980728"/>
            <a:ext cx="281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ЗАДАЧИ: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561620"/>
            <a:ext cx="83547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Способствовать уточнению знаний детей о зимних видах 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спорта, о спортсменах, о спортивном инвентаре;   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Развивать логическое мышление, внимание, память;   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Формировать представления о важности и пользе 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занятиями спортом для здоровья.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92587"/>
      </p:ext>
    </p:extLst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53340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sport-reporter.ru/pars_docs/refs/6/5480/5480_html_m7f3d557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788000" cy="385566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86380" y="1357298"/>
            <a:ext cx="38576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Здравствуйте ребята!</a:t>
            </a:r>
          </a:p>
          <a:p>
            <a:pPr algn="ctr">
              <a:defRPr/>
            </a:pPr>
            <a:endParaRPr lang="ru-RU" sz="2000" b="1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Все вы знать должны об этом: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Нужен спорт не только летом.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Также осенью, весной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И, конечно же, зимой!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Есть много зимних видов спорта,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От лыж, коньков до сноуборда.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И мороз пусть не пугает, 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А лишь здоровья прибавляет!</a:t>
            </a:r>
          </a:p>
          <a:p>
            <a:pPr>
              <a:defRPr/>
            </a:pP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533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ЛЫЖНЫЕ ГОНКИ</a:t>
            </a: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6400800" y="2590800"/>
            <a:ext cx="2590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Гонки на лыжах </a:t>
            </a:r>
            <a:r>
              <a:rPr lang="ru-RU" sz="2000" b="1" dirty="0" smtClean="0">
                <a:solidFill>
                  <a:schemeClr val="bg1"/>
                </a:solidFill>
              </a:rPr>
              <a:t>, это вид спорта, в котором спортсменам необходимо  как можно быстрее преодолеть соревновательную дистанцию на лыжах.</a:t>
            </a:r>
          </a:p>
        </p:txBody>
      </p:sp>
      <p:pic>
        <p:nvPicPr>
          <p:cNvPr id="7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59953" r="20853" b="70089"/>
          <a:stretch>
            <a:fillRect/>
          </a:stretch>
        </p:blipFill>
        <p:spPr bwMode="auto">
          <a:xfrm flipH="1">
            <a:off x="7524000" y="0"/>
            <a:ext cx="1620000" cy="1607981"/>
          </a:xfrm>
          <a:prstGeom prst="rect">
            <a:avLst/>
          </a:prstGeom>
          <a:noFill/>
        </p:spPr>
      </p:pic>
      <p:pic>
        <p:nvPicPr>
          <p:cNvPr id="18434" name="Picture 2" descr="http://md1.libe.com/photo/123002-des-fondeurs-dont-le-francais-vincent-vittoz-lors-de-la-poursuite-le-20-fevrier-2010-a-whistler.jpg?modified_at=1266906294&amp;amp;width=8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5"/>
            <a:ext cx="5508000" cy="3665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0"/>
            <a:ext cx="533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БИАТЛОН</a:t>
            </a:r>
          </a:p>
        </p:txBody>
      </p:sp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6643702" y="2428868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chemeClr val="bg1"/>
                </a:solidFill>
              </a:rPr>
              <a:t>Это зимний олимпийский вид спорта, сочетающий лыжную гонку </a:t>
            </a:r>
            <a:r>
              <a:rPr lang="ru-RU" sz="2000" b="1" dirty="0" smtClean="0">
                <a:solidFill>
                  <a:schemeClr val="bg1"/>
                </a:solidFill>
              </a:rPr>
              <a:t>на определенную дистанцию со </a:t>
            </a:r>
            <a:r>
              <a:rPr lang="ru-RU" sz="2000" b="1" dirty="0">
                <a:solidFill>
                  <a:schemeClr val="bg1"/>
                </a:solidFill>
              </a:rPr>
              <a:t>стрельбой </a:t>
            </a:r>
            <a:r>
              <a:rPr lang="ru-RU" sz="2000" b="1" dirty="0" smtClean="0">
                <a:solidFill>
                  <a:schemeClr val="bg1"/>
                </a:solidFill>
              </a:rPr>
              <a:t>из винтовки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80016" b="70089"/>
          <a:stretch>
            <a:fillRect/>
          </a:stretch>
        </p:blipFill>
        <p:spPr bwMode="auto">
          <a:xfrm flipH="1">
            <a:off x="7500958" y="0"/>
            <a:ext cx="1620000" cy="1544422"/>
          </a:xfrm>
          <a:prstGeom prst="rect">
            <a:avLst/>
          </a:prstGeom>
          <a:noFill/>
        </p:spPr>
      </p:pic>
      <p:pic>
        <p:nvPicPr>
          <p:cNvPr id="17410" name="Picture 2" descr="http://i53.beon.ru/30/23/992330/6/30095606/Nikolay_Kruglov_Hochfilzen_relay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4428000" cy="2999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2" name="Picture 4" descr="http://www.fedsport.ru/upload/images/original/26/cb/26cbb2e79381cfd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86191"/>
            <a:ext cx="4464000" cy="2768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6400816" cy="10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ПРЫЖКИ С ТРАМПЛИНА</a:t>
            </a: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6858016" y="2714620"/>
            <a:ext cx="20573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Вид спорта, включающий прыжки на лыжах со специально оборудованных трамплинов. </a:t>
            </a:r>
          </a:p>
        </p:txBody>
      </p:sp>
      <p:pic>
        <p:nvPicPr>
          <p:cNvPr id="16386" name="Picture 2" descr="http://sadsha.ru/content/posts/2015-10/obschestvo-1_luchshie-pryguny-s-tramplina-i-dvoeborcy-rossii-sehalis-v-sochi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176000" cy="278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4" name="Picture 2" descr="https://upload.wikimedia.org/wikipedia/commons/0/01/Martin_Koch_World_Cup_Ski_flying_Vikersund_2011.jpg"/>
          <p:cNvPicPr>
            <a:picLocks noChangeAspect="1" noChangeArrowheads="1"/>
          </p:cNvPicPr>
          <p:nvPr/>
        </p:nvPicPr>
        <p:blipFill>
          <a:blip r:embed="rId3"/>
          <a:srcRect b="13465"/>
          <a:stretch>
            <a:fillRect/>
          </a:stretch>
        </p:blipFill>
        <p:spPr bwMode="auto">
          <a:xfrm>
            <a:off x="2357422" y="3786190"/>
            <a:ext cx="417600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59953" t="33259" r="20853" b="36607"/>
          <a:stretch>
            <a:fillRect/>
          </a:stretch>
        </p:blipFill>
        <p:spPr bwMode="auto">
          <a:xfrm flipH="1">
            <a:off x="7524000" y="0"/>
            <a:ext cx="1620000" cy="1620000"/>
          </a:xfrm>
          <a:prstGeom prst="rect">
            <a:avLst/>
          </a:prstGeom>
          <a:noFill/>
        </p:spPr>
      </p:pic>
      <p:pic>
        <p:nvPicPr>
          <p:cNvPr id="9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0"/>
            <a:ext cx="64103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ЛЫЖНОЕ ДВОЕБОРЬЕ</a:t>
            </a:r>
            <a:endParaRPr lang="ru-RU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79858" r="948" b="70089"/>
          <a:stretch>
            <a:fillRect/>
          </a:stretch>
        </p:blipFill>
        <p:spPr bwMode="auto">
          <a:xfrm flipH="1">
            <a:off x="7524000" y="0"/>
            <a:ext cx="1620000" cy="1607981"/>
          </a:xfrm>
          <a:prstGeom prst="rect">
            <a:avLst/>
          </a:prstGeom>
          <a:noFill/>
        </p:spPr>
      </p:pic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6643702" y="2428868"/>
            <a:ext cx="21431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chemeClr val="bg1"/>
                </a:solidFill>
              </a:rPr>
              <a:t>Это зимний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вид спорта, </a:t>
            </a:r>
            <a:r>
              <a:rPr lang="ru-RU" sz="2000" b="1" dirty="0" smtClean="0">
                <a:solidFill>
                  <a:schemeClr val="bg1"/>
                </a:solidFill>
              </a:rPr>
              <a:t> который включает в себя два вида соревнований: прыжки с трамплина и лыжные гонки.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s://im3-tub-ru.yandex.net/i?id=774d6086cfb1ab71fb085254c775ce7d&amp;n=33&amp;h=215&amp;w=3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4176000" cy="2762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G:\5 класс 2013-2014\Олимпиада+Сочи 2014 Для уроков и классных часов\Конкурс презентаций Школьные олимпийские игры\Загадки Зимние виды спорта\209720121.jpg"/>
          <p:cNvPicPr>
            <a:picLocks noChangeAspect="1" noChangeArrowheads="1"/>
          </p:cNvPicPr>
          <p:nvPr/>
        </p:nvPicPr>
        <p:blipFill>
          <a:blip r:embed="rId4"/>
          <a:srcRect b="11639"/>
          <a:stretch>
            <a:fillRect/>
          </a:stretch>
        </p:blipFill>
        <p:spPr bwMode="auto">
          <a:xfrm>
            <a:off x="2214546" y="3789332"/>
            <a:ext cx="4176000" cy="2885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6043626" cy="9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ГОРНОЛЫЖНЫЙ СПОРТ</a:t>
            </a:r>
            <a:endParaRPr lang="ru-RU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6429388" y="2133600"/>
            <a:ext cx="25003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Горнолыжный спорт - спуск с гор на специальных лыжах.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Вид </a:t>
            </a:r>
            <a:r>
              <a:rPr lang="ru-RU" sz="2000" b="1" dirty="0">
                <a:solidFill>
                  <a:schemeClr val="bg1"/>
                </a:solidFill>
              </a:rPr>
              <a:t>спорта, а также популярный вид активного отдыха миллионов людей по всему миру. </a:t>
            </a:r>
          </a:p>
        </p:txBody>
      </p:sp>
      <p:pic>
        <p:nvPicPr>
          <p:cNvPr id="12293" name="Picture 3" descr="C:\Users\098765огрп\Desktop\Зимние виды спорта\картинки спорт\bp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960000" cy="2794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 descr="C:\Users\098765огрп\Desktop\Зимние виды спорта\картинки спорт\sport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237" t="33259" r="80569" b="36607"/>
          <a:stretch>
            <a:fillRect/>
          </a:stretch>
        </p:blipFill>
        <p:spPr bwMode="auto">
          <a:xfrm flipH="1">
            <a:off x="7524000" y="0"/>
            <a:ext cx="1620000" cy="1620000"/>
          </a:xfrm>
          <a:prstGeom prst="rect">
            <a:avLst/>
          </a:prstGeom>
          <a:noFill/>
        </p:spPr>
      </p:pic>
      <p:pic>
        <p:nvPicPr>
          <p:cNvPr id="15364" name="Picture 4" descr="http://img.rufox.ru/files/big2/460451.jpg"/>
          <p:cNvPicPr>
            <a:picLocks noChangeAspect="1" noChangeArrowheads="1"/>
          </p:cNvPicPr>
          <p:nvPr/>
        </p:nvPicPr>
        <p:blipFill>
          <a:blip r:embed="rId4"/>
          <a:srcRect r="5045"/>
          <a:stretch>
            <a:fillRect/>
          </a:stretch>
        </p:blipFill>
        <p:spPr bwMode="auto">
          <a:xfrm flipH="1">
            <a:off x="2214546" y="3857628"/>
            <a:ext cx="4033686" cy="2728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8" descr="http://static.playcast.ru/uploads/2013/12/14/68459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487</Words>
  <Application>Microsoft Office PowerPoint</Application>
  <PresentationFormat>Экран (4:3)</PresentationFormat>
  <Paragraphs>68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Times New Roman</vt:lpstr>
      <vt:lpstr>Тема Office</vt:lpstr>
      <vt:lpstr>        ЗИМНИЕ ВИДЫ             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ЗИМНИЕ ВИДЫ              СПОРТА</dc:title>
  <dc:creator>Ирина</dc:creator>
  <cp:lastModifiedBy>Пользователь</cp:lastModifiedBy>
  <cp:revision>7</cp:revision>
  <dcterms:created xsi:type="dcterms:W3CDTF">2016-01-05T18:44:24Z</dcterms:created>
  <dcterms:modified xsi:type="dcterms:W3CDTF">2024-02-10T18:00:47Z</dcterms:modified>
</cp:coreProperties>
</file>