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2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0" r:id="rId15"/>
    <p:sldId id="281" r:id="rId16"/>
    <p:sldId id="282" r:id="rId17"/>
    <p:sldId id="256" r:id="rId18"/>
    <p:sldId id="269" r:id="rId19"/>
    <p:sldId id="270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7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B8D-4447-4714-8AEF-261E2151C7D6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B0CE-1734-46B2-9F2B-192B4F68B3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B8D-4447-4714-8AEF-261E2151C7D6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B0CE-1734-46B2-9F2B-192B4F68B3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B8D-4447-4714-8AEF-261E2151C7D6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B0CE-1734-46B2-9F2B-192B4F68B3BD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2A7E8-C0AE-4DDB-B7D5-0CCA40FC457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85438110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4B0A78-8A89-4A22-98B2-4E0CFBE66937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13914803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B8D-4447-4714-8AEF-261E2151C7D6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B0CE-1734-46B2-9F2B-192B4F68B3B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B8D-4447-4714-8AEF-261E2151C7D6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B0CE-1734-46B2-9F2B-192B4F68B3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B8D-4447-4714-8AEF-261E2151C7D6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B0CE-1734-46B2-9F2B-192B4F68B3B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B8D-4447-4714-8AEF-261E2151C7D6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B0CE-1734-46B2-9F2B-192B4F68B3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B8D-4447-4714-8AEF-261E2151C7D6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B0CE-1734-46B2-9F2B-192B4F68B3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B8D-4447-4714-8AEF-261E2151C7D6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B0CE-1734-46B2-9F2B-192B4F68B3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B8D-4447-4714-8AEF-261E2151C7D6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B0CE-1734-46B2-9F2B-192B4F68B3BD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01B8D-4447-4714-8AEF-261E2151C7D6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7B0CE-1734-46B2-9F2B-192B4F68B3B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7701B8D-4447-4714-8AEF-261E2151C7D6}" type="datetimeFigureOut">
              <a:rPr lang="ru-RU" smtClean="0"/>
              <a:t>13.12.2018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C67B0CE-1734-46B2-9F2B-192B4F68B3B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 spd="slow">
    <p:randomBar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8"/>
          <p:cNvSpPr>
            <a:spLocks noChangeArrowheads="1"/>
          </p:cNvSpPr>
          <p:nvPr/>
        </p:nvSpPr>
        <p:spPr bwMode="auto">
          <a:xfrm>
            <a:off x="1524000" y="0"/>
            <a:ext cx="76200" cy="68580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1" name="Rectangle 7"/>
          <p:cNvSpPr>
            <a:spLocks noChangeArrowheads="1"/>
          </p:cNvSpPr>
          <p:nvPr/>
        </p:nvSpPr>
        <p:spPr bwMode="auto">
          <a:xfrm>
            <a:off x="228600" y="0"/>
            <a:ext cx="1219200" cy="6858000"/>
          </a:xfrm>
          <a:prstGeom prst="rect">
            <a:avLst/>
          </a:prstGeom>
          <a:gradFill rotWithShape="1">
            <a:gsLst>
              <a:gs pos="0">
                <a:srgbClr val="3C3B00"/>
              </a:gs>
              <a:gs pos="100000">
                <a:srgbClr val="827F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5105400" y="4800600"/>
            <a:ext cx="40386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320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311888"/>
            <a:ext cx="7772400" cy="2475706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b="1" kern="1200" dirty="0" smtClean="0">
                <a:solidFill>
                  <a:srgbClr val="9BBB59">
                    <a:lumMod val="50000"/>
                  </a:srgbClr>
                </a:solidFill>
                <a:latin typeface="Times New Roman"/>
              </a:rPr>
              <a:t/>
            </a:r>
            <a:br>
              <a:rPr lang="ru-RU" sz="3200" b="1" kern="1200" dirty="0" smtClean="0">
                <a:solidFill>
                  <a:srgbClr val="9BBB59">
                    <a:lumMod val="50000"/>
                  </a:srgbClr>
                </a:solidFill>
                <a:latin typeface="Times New Roman"/>
              </a:rPr>
            </a:br>
            <a:r>
              <a:rPr lang="ru-RU" sz="3200" b="1" kern="1200" dirty="0" smtClean="0">
                <a:solidFill>
                  <a:srgbClr val="9BBB59">
                    <a:lumMod val="50000"/>
                  </a:srgbClr>
                </a:solidFill>
                <a:latin typeface="Times New Roman"/>
              </a:rPr>
              <a:t/>
            </a:r>
            <a:br>
              <a:rPr lang="ru-RU" sz="3200" b="1" kern="1200" dirty="0" smtClean="0">
                <a:solidFill>
                  <a:srgbClr val="9BBB59">
                    <a:lumMod val="50000"/>
                  </a:srgbClr>
                </a:solidFill>
                <a:latin typeface="Times New Roman"/>
              </a:rPr>
            </a:br>
            <a:r>
              <a:rPr lang="ru-RU" sz="3200" kern="1200" dirty="0" smtClean="0">
                <a:solidFill>
                  <a:srgbClr val="002060"/>
                </a:solidFill>
                <a:latin typeface="Arial Unicode MS"/>
              </a:rPr>
              <a:t/>
            </a:r>
            <a:br>
              <a:rPr lang="ru-RU" sz="3200" kern="1200" dirty="0" smtClean="0">
                <a:solidFill>
                  <a:srgbClr val="002060"/>
                </a:solidFill>
                <a:latin typeface="Arial Unicode MS"/>
              </a:rPr>
            </a:br>
            <a:r>
              <a:rPr lang="ru-RU" sz="3200" kern="1200" dirty="0" smtClean="0">
                <a:solidFill>
                  <a:srgbClr val="002060"/>
                </a:solidFill>
                <a:latin typeface="Arial Unicode MS"/>
              </a:rPr>
              <a:t>		</a:t>
            </a:r>
            <a:r>
              <a:rPr lang="ru-RU" sz="4000" b="1" dirty="0">
                <a:solidFill>
                  <a:srgbClr val="002060"/>
                </a:solidFill>
                <a:latin typeface="Times New Roman"/>
              </a:rPr>
              <a:t> Значение домашнего 	задания в учебной 	деятельности школьника</a:t>
            </a:r>
            <a:r>
              <a:rPr lang="ru-RU" sz="4000" kern="1200" dirty="0" smtClean="0">
                <a:solidFill>
                  <a:srgbClr val="9BBB59">
                    <a:lumMod val="50000"/>
                  </a:srgbClr>
                </a:solidFill>
                <a:latin typeface="Arial Unicode MS"/>
              </a:rPr>
              <a:t/>
            </a:r>
            <a:br>
              <a:rPr lang="ru-RU" sz="4000" kern="1200" dirty="0" smtClean="0">
                <a:solidFill>
                  <a:srgbClr val="9BBB59">
                    <a:lumMod val="50000"/>
                  </a:srgbClr>
                </a:solidFill>
                <a:latin typeface="Arial Unicode MS"/>
              </a:rPr>
            </a:b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2267744" y="4797425"/>
            <a:ext cx="6400800" cy="1473200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Выполнила Никитина Валентина Николаевна, учитель биологии высшей категории, классный руководитель. 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Тюменская область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Уватский район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МАОУ «</a:t>
            </a:r>
            <a:r>
              <a:rPr lang="ru-RU" b="1" dirty="0" err="1" smtClean="0">
                <a:solidFill>
                  <a:schemeClr val="tx1"/>
                </a:solidFill>
              </a:rPr>
              <a:t>Туртасская</a:t>
            </a:r>
            <a:r>
              <a:rPr lang="ru-RU" b="1" dirty="0" smtClean="0">
                <a:solidFill>
                  <a:schemeClr val="tx1"/>
                </a:solidFill>
              </a:rPr>
              <a:t> СОШ» УМР 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72648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196752"/>
            <a:ext cx="7408333" cy="345069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В-третьих</a:t>
            </a:r>
            <a:r>
              <a:rPr lang="ru-RU" sz="2800" b="1" dirty="0">
                <a:solidFill>
                  <a:srgbClr val="FF0000"/>
                </a:solidFill>
              </a:rPr>
              <a:t>,</a:t>
            </a:r>
            <a:r>
              <a:rPr lang="ru-RU" sz="2800" b="1" dirty="0">
                <a:solidFill>
                  <a:srgbClr val="002060"/>
                </a:solidFill>
              </a:rPr>
              <a:t> само содержание домашнего задания меняется по сравнению с начальной школой. В начальной школе оно в большей степени было направлено на отработку репродуктивных умений учащихся (умение писать, читать, считать). На среднем этапе обучения, домашнее задание направлено на развитие способности рассуждать, анализировать, делать самостоятельный вывод.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FAB18-0CFF-406C-9871-EF0B1F015BA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252728"/>
          </a:xfrm>
        </p:spPr>
        <p:txBody>
          <a:bodyPr/>
          <a:lstStyle/>
          <a:p>
            <a:pPr algn="l"/>
            <a:r>
              <a:rPr lang="ru-RU" b="1" dirty="0">
                <a:solidFill>
                  <a:srgbClr val="002060"/>
                </a:solidFill>
              </a:rPr>
              <a:t>Выводы психологов:</a:t>
            </a:r>
          </a:p>
        </p:txBody>
      </p:sp>
    </p:spTree>
    <p:extLst>
      <p:ext uri="{BB962C8B-B14F-4D97-AF65-F5344CB8AC3E}">
        <p14:creationId xmlns:p14="http://schemas.microsoft.com/office/powerpoint/2010/main" val="16423323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FAB18-0CFF-406C-9871-EF0B1F015BA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943149" y="908720"/>
            <a:ext cx="8229600" cy="1252537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rgbClr val="FF0000"/>
                </a:solidFill>
              </a:rPr>
              <a:t/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/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FF0000"/>
                </a:solidFill>
              </a:rPr>
              <a:t/>
            </a:r>
            <a:br>
              <a:rPr lang="ru-RU" sz="1400" b="1" dirty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/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FF0000"/>
                </a:solidFill>
              </a:rPr>
              <a:t/>
            </a:r>
            <a:br>
              <a:rPr lang="ru-RU" sz="1400" b="1" dirty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/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FF0000"/>
                </a:solidFill>
              </a:rPr>
              <a:t/>
            </a:r>
            <a:br>
              <a:rPr lang="ru-RU" sz="1400" b="1" dirty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/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FF0000"/>
                </a:solidFill>
              </a:rPr>
              <a:t/>
            </a:r>
            <a:br>
              <a:rPr lang="ru-RU" sz="1400" b="1" dirty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/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1400" b="1" dirty="0">
                <a:solidFill>
                  <a:srgbClr val="FF0000"/>
                </a:solidFill>
              </a:rPr>
              <a:t/>
            </a:r>
            <a:br>
              <a:rPr lang="ru-RU" sz="1400" b="1" dirty="0">
                <a:solidFill>
                  <a:srgbClr val="FF0000"/>
                </a:solidFill>
              </a:rPr>
            </a:br>
            <a:r>
              <a:rPr lang="ru-RU" sz="1400" b="1" dirty="0" smtClean="0">
                <a:solidFill>
                  <a:srgbClr val="FF0000"/>
                </a:solidFill>
              </a:rPr>
              <a:t/>
            </a:r>
            <a:br>
              <a:rPr lang="ru-RU" sz="1400" b="1" dirty="0" smtClean="0">
                <a:solidFill>
                  <a:srgbClr val="FF0000"/>
                </a:solidFill>
              </a:rPr>
            </a:br>
            <a:r>
              <a:rPr lang="ru-RU" sz="3600" b="1" u="sng" dirty="0" smtClean="0">
                <a:solidFill>
                  <a:srgbClr val="002060"/>
                </a:solidFill>
              </a:rPr>
              <a:t>Самое </a:t>
            </a:r>
            <a:r>
              <a:rPr lang="ru-RU" sz="3600" b="1" u="sng" dirty="0">
                <a:solidFill>
                  <a:srgbClr val="002060"/>
                </a:solidFill>
              </a:rPr>
              <a:t>элементарное </a:t>
            </a:r>
            <a:r>
              <a:rPr lang="ru-RU" sz="3600" b="1" u="sng" dirty="0" smtClean="0">
                <a:solidFill>
                  <a:srgbClr val="002060"/>
                </a:solidFill>
              </a:rPr>
              <a:t/>
            </a:r>
            <a:br>
              <a:rPr lang="ru-RU" sz="3600" b="1" u="sng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в </a:t>
            </a:r>
            <a:r>
              <a:rPr lang="ru-RU" sz="3600" b="1" dirty="0">
                <a:solidFill>
                  <a:srgbClr val="FF0000"/>
                </a:solidFill>
              </a:rPr>
              <a:t>домашнем задании </a:t>
            </a:r>
            <a:r>
              <a:rPr lang="ru-RU" sz="3600" b="1" dirty="0" smtClean="0">
                <a:solidFill>
                  <a:srgbClr val="FF0000"/>
                </a:solidFill>
              </a:rPr>
              <a:t>–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это </a:t>
            </a:r>
            <a:r>
              <a:rPr lang="ru-RU" sz="3600" b="1" dirty="0">
                <a:solidFill>
                  <a:srgbClr val="FF0000"/>
                </a:solidFill>
              </a:rPr>
              <a:t>буквальное повторение пройденного учебного материала. </a:t>
            </a:r>
            <a:br>
              <a:rPr lang="ru-RU" sz="3600" b="1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/>
            </a:r>
            <a:br>
              <a:rPr lang="ru-RU" sz="3600" b="1" dirty="0">
                <a:solidFill>
                  <a:srgbClr val="FF0000"/>
                </a:solidFill>
              </a:rPr>
            </a:br>
            <a:endParaRPr lang="ru-RU" sz="3600" b="1" dirty="0">
              <a:solidFill>
                <a:srgbClr val="FF000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88640"/>
            <a:ext cx="2286000" cy="215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322468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700808"/>
            <a:ext cx="7848872" cy="4608512"/>
          </a:xfrm>
        </p:spPr>
        <p:txBody>
          <a:bodyPr>
            <a:normAutofit fontScale="62500" lnSpcReduction="20000"/>
          </a:bodyPr>
          <a:lstStyle/>
          <a:p>
            <a:endParaRPr lang="ru-RU" sz="4500" b="1" dirty="0" smtClean="0"/>
          </a:p>
          <a:p>
            <a:r>
              <a:rPr lang="ru-RU" sz="4500" b="1" dirty="0" smtClean="0"/>
              <a:t>воспитание </a:t>
            </a:r>
            <a:r>
              <a:rPr lang="ru-RU" sz="4500" b="1" dirty="0"/>
              <a:t>волевых усилий ребенка, ответственности и самостоятельности;</a:t>
            </a:r>
          </a:p>
          <a:p>
            <a:r>
              <a:rPr lang="ru-RU" sz="4500" b="1" dirty="0" smtClean="0"/>
              <a:t>овладение </a:t>
            </a:r>
            <a:r>
              <a:rPr lang="ru-RU" sz="4500" b="1" dirty="0"/>
              <a:t>навыками учебного труда, выраженное в различных способах учебной работы;</a:t>
            </a:r>
          </a:p>
          <a:p>
            <a:r>
              <a:rPr lang="ru-RU" sz="4500" b="1" dirty="0" smtClean="0"/>
              <a:t>формирование </a:t>
            </a:r>
            <a:r>
              <a:rPr lang="ru-RU" sz="4500" b="1" dirty="0"/>
              <a:t>умения добывать необходимую информацию из различных справочников, пособий, словарей;</a:t>
            </a:r>
          </a:p>
          <a:p>
            <a:r>
              <a:rPr lang="ru-RU" sz="4500" b="1" dirty="0" smtClean="0"/>
              <a:t>формирование </a:t>
            </a:r>
            <a:r>
              <a:rPr lang="ru-RU" sz="4500" b="1" dirty="0"/>
              <a:t>исследовательских умений ученика (сопоставление, сравнение, предположение, построение гипотезы и т. д.).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FAB18-0CFF-406C-9871-EF0B1F015BA3}" type="slidenum">
              <a:rPr lang="ru-RU" sz="1200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ru-RU" sz="1100" dirty="0">
              <a:solidFill>
                <a:srgbClr val="00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Главное назначение домашнего задания:</a:t>
            </a:r>
          </a:p>
        </p:txBody>
      </p:sp>
    </p:spTree>
    <p:extLst>
      <p:ext uri="{BB962C8B-B14F-4D97-AF65-F5344CB8AC3E}">
        <p14:creationId xmlns:p14="http://schemas.microsoft.com/office/powerpoint/2010/main" val="348666662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2276872"/>
            <a:ext cx="8551333" cy="3450696"/>
          </a:xfrm>
        </p:spPr>
        <p:txBody>
          <a:bodyPr>
            <a:noAutofit/>
          </a:bodyPr>
          <a:lstStyle/>
          <a:p>
            <a:r>
              <a:rPr lang="ru-RU" sz="2800" b="1" dirty="0"/>
              <a:t>1.	</a:t>
            </a:r>
            <a:r>
              <a:rPr lang="ru-RU" sz="3200" b="1" dirty="0"/>
              <a:t>1. Какое количество времени в день ты тратишь на приготовление домашних заданий</a:t>
            </a:r>
            <a:r>
              <a:rPr lang="ru-RU" sz="3200" b="1" dirty="0" smtClean="0"/>
              <a:t>?</a:t>
            </a:r>
          </a:p>
          <a:p>
            <a:r>
              <a:rPr lang="ru-RU" sz="3200" b="1" dirty="0" smtClean="0"/>
              <a:t>От 25 минут до 5 часов.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FAB18-0CFF-406C-9871-EF0B1F015BA3}" type="slidenum">
              <a:rPr lang="ru-RU" sz="1200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ru-RU" dirty="0">
              <a:solidFill>
                <a:srgbClr val="00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9" y="260648"/>
            <a:ext cx="2286000" cy="2157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Вопросы </a:t>
            </a:r>
            <a:r>
              <a:rPr lang="ru-RU" b="1" dirty="0" smtClean="0">
                <a:solidFill>
                  <a:srgbClr val="002060"/>
                </a:solidFill>
              </a:rPr>
              <a:t>анкеты для детей (родителей)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194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88640"/>
            <a:ext cx="8352928" cy="5112568"/>
          </a:xfrm>
        </p:spPr>
        <p:txBody>
          <a:bodyPr>
            <a:noAutofit/>
          </a:bodyPr>
          <a:lstStyle/>
          <a:p>
            <a:r>
              <a:rPr lang="ru-RU" sz="3200" b="1" dirty="0"/>
              <a:t>2. На подготовку  каких домашних заданий тебе приходится тратить больше времени, чем на все остальные? </a:t>
            </a:r>
            <a:endParaRPr lang="ru-RU" sz="3200" b="1" dirty="0" smtClean="0"/>
          </a:p>
          <a:p>
            <a:r>
              <a:rPr lang="ru-RU" sz="3200" b="1" dirty="0" smtClean="0"/>
              <a:t>Русский язык. Литература. Иностранные языки. Технология. История. Математика. </a:t>
            </a:r>
            <a:endParaRPr lang="ru-RU" sz="3200" b="1" dirty="0"/>
          </a:p>
          <a:p>
            <a:r>
              <a:rPr lang="ru-RU" sz="3200" b="1" dirty="0"/>
              <a:t>3. Ты делаешь домашние задания самостоятельно или с помощью взрослых? </a:t>
            </a:r>
            <a:endParaRPr lang="ru-RU" sz="3200" b="1" dirty="0" smtClean="0"/>
          </a:p>
          <a:p>
            <a:r>
              <a:rPr lang="ru-RU" sz="3200" b="1" dirty="0" smtClean="0"/>
              <a:t>Самостоятельно или с помощью взрослых. 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71379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548680"/>
            <a:ext cx="8496944" cy="3450696"/>
          </a:xfrm>
        </p:spPr>
        <p:txBody>
          <a:bodyPr>
            <a:noAutofit/>
          </a:bodyPr>
          <a:lstStyle/>
          <a:p>
            <a:r>
              <a:rPr lang="ru-RU" sz="3600" b="1" dirty="0"/>
              <a:t>5. С каким настроением ты выполняешь домашние задания? </a:t>
            </a:r>
            <a:endParaRPr lang="ru-RU" sz="3600" b="1" dirty="0" smtClean="0"/>
          </a:p>
          <a:p>
            <a:r>
              <a:rPr lang="ru-RU" sz="3600" b="1" dirty="0" smtClean="0"/>
              <a:t>Веселым, хорошим, по разному, нормальным, с никаким, с интересом, так себе, плохим, не знаю.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2835836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332656"/>
            <a:ext cx="8352928" cy="3450696"/>
          </a:xfrm>
        </p:spPr>
        <p:txBody>
          <a:bodyPr>
            <a:noAutofit/>
          </a:bodyPr>
          <a:lstStyle/>
          <a:p>
            <a:r>
              <a:rPr lang="ru-RU" sz="3600" b="1" dirty="0"/>
              <a:t>6. Если ты не выполнил домашнее задание потому, что не понял его, как поступит учитель, если ты ему это объяснишь? </a:t>
            </a:r>
          </a:p>
          <a:p>
            <a:r>
              <a:rPr lang="ru-RU" sz="3600" b="1" dirty="0"/>
              <a:t>Оставит на дополнительные </a:t>
            </a:r>
            <a:r>
              <a:rPr lang="ru-RU" sz="3600" b="1" dirty="0" smtClean="0"/>
              <a:t>занятия после уроков, принести завтра это задание, поможет, объяснит как его сделать, «извините, я не выполнил домашнее задание», мне могут поставить «два», не было такой ситуации.  </a:t>
            </a:r>
            <a:endParaRPr lang="ru-RU" sz="3600" b="1" dirty="0"/>
          </a:p>
          <a:p>
            <a:endParaRPr lang="ru-RU" sz="3600" b="1" dirty="0"/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36743264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476672"/>
            <a:ext cx="8208912" cy="1473200"/>
          </a:xfrm>
        </p:spPr>
        <p:txBody>
          <a:bodyPr>
            <a:noAutofit/>
          </a:bodyPr>
          <a:lstStyle/>
          <a:p>
            <a:pPr algn="l"/>
            <a:r>
              <a:rPr lang="ru-RU" sz="4000" b="1" dirty="0" smtClean="0">
                <a:solidFill>
                  <a:schemeClr val="tx1"/>
                </a:solidFill>
              </a:rPr>
              <a:t>7</a:t>
            </a:r>
            <a:r>
              <a:rPr lang="ru-RU" sz="4000" b="1" dirty="0">
                <a:solidFill>
                  <a:schemeClr val="tx1"/>
                </a:solidFill>
              </a:rPr>
              <a:t>. Бывают ли случаи, когда ты просто списываешь задание перед уроком у своих товарищей</a:t>
            </a:r>
            <a:r>
              <a:rPr lang="ru-RU" sz="4000" b="1" dirty="0" smtClean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ru-RU" sz="4000" b="1" dirty="0" smtClean="0">
                <a:solidFill>
                  <a:schemeClr val="tx1"/>
                </a:solidFill>
              </a:rPr>
              <a:t>«Нет, да, иногда, нет вроде, </a:t>
            </a:r>
            <a:r>
              <a:rPr lang="ru-RU" sz="4000" b="1" dirty="0" err="1" smtClean="0">
                <a:solidFill>
                  <a:schemeClr val="tx1"/>
                </a:solidFill>
              </a:rPr>
              <a:t>неа</a:t>
            </a:r>
            <a:r>
              <a:rPr lang="ru-RU" sz="4000" b="1" dirty="0" smtClean="0">
                <a:solidFill>
                  <a:schemeClr val="tx1"/>
                </a:solidFill>
              </a:rPr>
              <a:t>, редко, никогда,  да иногда редко»</a:t>
            </a:r>
            <a:endParaRPr lang="ru-RU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1062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FAB18-0CFF-406C-9871-EF0B1F015BA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424936" cy="63094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>
                <a:solidFill>
                  <a:srgbClr val="002060"/>
                </a:solidFill>
              </a:rPr>
              <a:t>Нужно помогать ребенку в учебе, чтобы он понял все детали трудного задания и сам мог выполнить аналогичное, подробно объясняя свои действия</a:t>
            </a:r>
            <a:r>
              <a:rPr lang="ru-RU" sz="2400" b="1" i="1" dirty="0" smtClean="0">
                <a:solidFill>
                  <a:srgbClr val="002060"/>
                </a:solidFill>
              </a:rPr>
              <a:t>.</a:t>
            </a:r>
          </a:p>
          <a:p>
            <a:endParaRPr lang="ru-RU" sz="2400" b="1" dirty="0"/>
          </a:p>
          <a:p>
            <a:r>
              <a:rPr lang="ru-RU" sz="2400" b="1" dirty="0"/>
              <a:t>•	</a:t>
            </a:r>
            <a:r>
              <a:rPr lang="ru-RU" sz="2800" b="1" dirty="0"/>
              <a:t>Чаще играйте с ребенком в развивающие игры, чтобы тренировать его память, внимание и мышление. Разгадывайте кроссворды, головоломки, шарады.</a:t>
            </a:r>
          </a:p>
          <a:p>
            <a:r>
              <a:rPr lang="ru-RU" sz="2800" b="1" dirty="0"/>
              <a:t>•	Приучайте ребенка к режиму дня, тем самым, развивая его волю и собранность.</a:t>
            </a:r>
          </a:p>
          <a:p>
            <a:r>
              <a:rPr lang="ru-RU" sz="2800" b="1" dirty="0"/>
              <a:t>•	Помогайте ему стремиться совершенствовать свои способности не только в учебе, но и в других делах. Что касается учебы, то пусть ребенок научится в первую очередь добросовестно выполнять домашнее задание.</a:t>
            </a:r>
          </a:p>
        </p:txBody>
      </p:sp>
    </p:spTree>
    <p:extLst>
      <p:ext uri="{BB962C8B-B14F-4D97-AF65-F5344CB8AC3E}">
        <p14:creationId xmlns:p14="http://schemas.microsoft.com/office/powerpoint/2010/main" val="3831556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>
                <a:solidFill>
                  <a:srgbClr val="002060"/>
                </a:solidFill>
              </a:rPr>
              <a:t>Метод «5П</a:t>
            </a:r>
            <a:r>
              <a:rPr lang="ru-RU" sz="5400" b="1" dirty="0" smtClean="0">
                <a:solidFill>
                  <a:srgbClr val="002060"/>
                </a:solidFill>
              </a:rPr>
              <a:t>»</a:t>
            </a:r>
            <a:endParaRPr lang="ru-RU" sz="5400" b="1" dirty="0">
              <a:solidFill>
                <a:srgbClr val="00206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66F288-AC72-445F-9D22-757640BEFCF4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916832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ru-RU" sz="4000" b="1" dirty="0" smtClean="0"/>
              <a:t>1П</a:t>
            </a:r>
            <a:r>
              <a:rPr lang="ru-RU" sz="4000" b="1" dirty="0"/>
              <a:t>— просмотри текст (бегло);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4000" b="1" dirty="0" smtClean="0"/>
              <a:t>2П </a:t>
            </a:r>
            <a:r>
              <a:rPr lang="ru-RU" sz="4000" b="1" dirty="0"/>
              <a:t>— придумай </a:t>
            </a:r>
            <a:r>
              <a:rPr lang="ru-RU" sz="4000" b="1" dirty="0" smtClean="0"/>
              <a:t>к нему вопросы;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4000" b="1" dirty="0" smtClean="0"/>
              <a:t>ЗП</a:t>
            </a:r>
            <a:r>
              <a:rPr lang="ru-RU" sz="4000" b="1" dirty="0"/>
              <a:t>— пометь карандашом самые </a:t>
            </a:r>
            <a:r>
              <a:rPr lang="ru-RU" sz="4000" b="1" dirty="0" smtClean="0"/>
              <a:t>                   важные </a:t>
            </a:r>
            <a:r>
              <a:rPr lang="ru-RU" sz="4000" b="1" dirty="0"/>
              <a:t>места;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ru-RU" sz="4000" b="1" dirty="0" smtClean="0"/>
              <a:t>4П </a:t>
            </a:r>
            <a:r>
              <a:rPr lang="ru-RU" sz="4000" b="1" dirty="0"/>
              <a:t>— перескажи </a:t>
            </a:r>
            <a:r>
              <a:rPr lang="ru-RU" sz="4000" b="1" dirty="0" smtClean="0"/>
              <a:t>текст, используя </a:t>
            </a:r>
            <a:r>
              <a:rPr lang="ru-RU" sz="4000" b="1" dirty="0"/>
              <a:t>ключевые </a:t>
            </a:r>
            <a:r>
              <a:rPr lang="ru-RU" sz="4000" b="1" dirty="0" smtClean="0"/>
              <a:t>слова;</a:t>
            </a:r>
            <a:endParaRPr lang="ru-RU" sz="4000" b="1" dirty="0"/>
          </a:p>
          <a:p>
            <a:pPr marL="457200" indent="-457200">
              <a:buFont typeface="Wingdings" pitchFamily="2" charset="2"/>
              <a:buChar char="Ø"/>
            </a:pPr>
            <a:r>
              <a:rPr lang="ru-RU" sz="4000" b="1" dirty="0" smtClean="0"/>
              <a:t>5П </a:t>
            </a:r>
            <a:r>
              <a:rPr lang="ru-RU" sz="4000" b="1" dirty="0"/>
              <a:t>— просмотри текст повторно. </a:t>
            </a:r>
          </a:p>
        </p:txBody>
      </p:sp>
    </p:spTree>
    <p:extLst>
      <p:ext uri="{BB962C8B-B14F-4D97-AF65-F5344CB8AC3E}">
        <p14:creationId xmlns:p14="http://schemas.microsoft.com/office/powerpoint/2010/main" val="27386846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05523" y="836712"/>
            <a:ext cx="3567522" cy="5693866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 </a:t>
            </a:r>
          </a:p>
          <a:p>
            <a:pPr algn="ctr"/>
            <a:r>
              <a:rPr lang="ru-RU" sz="2800" b="1" dirty="0"/>
              <a:t>Если наши дети хотят быть людьми в самом деле образованными, они должны приобретать образование самостоятельными занятиями.</a:t>
            </a:r>
          </a:p>
          <a:p>
            <a:pPr algn="ctr"/>
            <a:r>
              <a:rPr lang="ru-RU" sz="2800" b="1" i="1" dirty="0"/>
              <a:t>	                                                        	</a:t>
            </a:r>
            <a:r>
              <a:rPr lang="ru-RU" sz="2800" b="1" i="1" dirty="0" smtClean="0"/>
              <a:t>Николай  Гаврилович Чернышевский</a:t>
            </a:r>
            <a:endParaRPr lang="ru-RU" sz="2800" b="1" dirty="0"/>
          </a:p>
        </p:txBody>
      </p:sp>
      <p:pic>
        <p:nvPicPr>
          <p:cNvPr id="1026" name="Picture 2" descr="ÐÐ°ÑÑÐ¸Ð½ÐºÐ¸ Ð¿Ð¾ Ð·Ð°Ð¿ÑÐ¾ÑÑ Ð§ÐµÑÐ½ÑÑÐµÐ²ÑÐºÐ¸Ð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268760"/>
            <a:ext cx="3710421" cy="37104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94543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1139825"/>
          </a:xfrm>
        </p:spPr>
        <p:txBody>
          <a:bodyPr/>
          <a:lstStyle/>
          <a:p>
            <a:pPr eaLnBrk="1" hangingPunct="1"/>
            <a:r>
              <a:rPr lang="ru-RU" sz="3400" b="1" i="1" dirty="0" smtClean="0">
                <a:latin typeface="Times New Roman" pitchFamily="18" charset="0"/>
              </a:rPr>
              <a:t>Как помочь ребенку в подготовке домашнего задания</a:t>
            </a:r>
            <a:r>
              <a:rPr lang="ru-RU" sz="3400" b="1" i="1" dirty="0" smtClean="0"/>
              <a:t>?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412776"/>
            <a:ext cx="4968552" cy="4896544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800" b="1" dirty="0" smtClean="0"/>
              <a:t>Проверьте, правильно ли организовано рабочее место ребенка.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2800" b="1" dirty="0" smtClean="0"/>
              <a:t>Рабочее место </a:t>
            </a:r>
            <a:r>
              <a:rPr lang="ru-RU" sz="2800" b="1" i="1" dirty="0" smtClean="0"/>
              <a:t>должно быть достаточно освещено.</a:t>
            </a:r>
          </a:p>
          <a:p>
            <a:pPr eaLnBrk="1" hangingPunct="1">
              <a:lnSpc>
                <a:spcPct val="80000"/>
              </a:lnSpc>
            </a:pPr>
            <a:endParaRPr lang="ru-RU" sz="2800" b="1" i="1" dirty="0" smtClean="0"/>
          </a:p>
          <a:p>
            <a:pPr eaLnBrk="1" hangingPunct="1">
              <a:lnSpc>
                <a:spcPct val="80000"/>
              </a:lnSpc>
            </a:pPr>
            <a:r>
              <a:rPr lang="ru-RU" sz="2800" b="1" i="1" dirty="0" smtClean="0"/>
              <a:t>Источник света должен находиться спереди и слева, </a:t>
            </a:r>
            <a:r>
              <a:rPr lang="ru-RU" sz="2800" b="1" dirty="0" smtClean="0"/>
              <a:t>чтобы на </a:t>
            </a:r>
            <a:r>
              <a:rPr lang="ru-RU" sz="2800" b="1" i="1" dirty="0" smtClean="0"/>
              <a:t>тетрадь не падала </a:t>
            </a:r>
            <a:r>
              <a:rPr lang="ru-RU" sz="2800" b="1" dirty="0" smtClean="0"/>
              <a:t>тень от </a:t>
            </a:r>
            <a:r>
              <a:rPr lang="ru-RU" sz="2800" b="1" i="1" dirty="0" smtClean="0"/>
              <a:t>головы или от руки. </a:t>
            </a:r>
            <a:endParaRPr lang="ru-RU" sz="2800" b="1" dirty="0" smtClean="0"/>
          </a:p>
          <a:p>
            <a:pPr eaLnBrk="1" hangingPunct="1">
              <a:lnSpc>
                <a:spcPct val="80000"/>
              </a:lnSpc>
            </a:pPr>
            <a:endParaRPr lang="ru-RU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5558661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b="1" i="1" smtClean="0">
                <a:latin typeface="Times New Roman" pitchFamily="18" charset="0"/>
              </a:rPr>
              <a:t>Как помочь ребенку в подготовке домашнего задания</a:t>
            </a:r>
            <a:r>
              <a:rPr lang="ru-RU" sz="3400" b="1" i="1" smtClean="0"/>
              <a:t>?</a:t>
            </a:r>
          </a:p>
        </p:txBody>
      </p:sp>
      <p:sp>
        <p:nvSpPr>
          <p:cNvPr id="13315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2771800" y="1600200"/>
            <a:ext cx="6120680" cy="453072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800" b="1" dirty="0" smtClean="0"/>
              <a:t>Приучите ребенка вовремя садиться за уроки.</a:t>
            </a:r>
          </a:p>
          <a:p>
            <a:pPr eaLnBrk="1" hangingPunct="1">
              <a:lnSpc>
                <a:spcPct val="80000"/>
              </a:lnSpc>
            </a:pPr>
            <a:endParaRPr lang="ru-RU" sz="28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2800" b="1" i="1" dirty="0" smtClean="0"/>
              <a:t>Если ребенок посещает кружок после занятий в школе, за уроки можно садиться позже, но в любом случае нельзя откладывать их приготовление на вечер.</a:t>
            </a:r>
          </a:p>
          <a:p>
            <a:pPr eaLnBrk="1" hangingPunct="1">
              <a:lnSpc>
                <a:spcPct val="80000"/>
              </a:lnSpc>
            </a:pPr>
            <a:endParaRPr lang="ru-RU" sz="2800" b="1" i="1" dirty="0" smtClean="0"/>
          </a:p>
          <a:p>
            <a:pPr eaLnBrk="1" hangingPunct="1">
              <a:lnSpc>
                <a:spcPct val="80000"/>
              </a:lnSpc>
            </a:pPr>
            <a:r>
              <a:rPr lang="ru-RU" sz="2800" b="1" i="1" dirty="0" smtClean="0"/>
              <a:t>Во время приготовления уроков на столе не должно быть лишних предметов.</a:t>
            </a:r>
          </a:p>
          <a:p>
            <a:pPr eaLnBrk="1" hangingPunct="1">
              <a:lnSpc>
                <a:spcPct val="80000"/>
              </a:lnSpc>
            </a:pPr>
            <a:endParaRPr lang="ru-RU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26439007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b="1" i="1" dirty="0" smtClean="0">
                <a:latin typeface="Times New Roman" pitchFamily="18" charset="0"/>
              </a:rPr>
              <a:t>Как помочь ребенку в подготовке домашнего задания?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1556792"/>
            <a:ext cx="5410944" cy="4530725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3200" b="1" dirty="0" smtClean="0"/>
              <a:t>Следите за тем, все ли уроки сделаны.</a:t>
            </a:r>
          </a:p>
          <a:p>
            <a:pPr eaLnBrk="1" hangingPunct="1">
              <a:lnSpc>
                <a:spcPct val="80000"/>
              </a:lnSpc>
              <a:buNone/>
            </a:pPr>
            <a:endParaRPr lang="ru-RU" sz="3200" b="1" dirty="0" smtClean="0"/>
          </a:p>
          <a:p>
            <a:pPr eaLnBrk="1" hangingPunct="1">
              <a:lnSpc>
                <a:spcPct val="80000"/>
              </a:lnSpc>
            </a:pPr>
            <a:r>
              <a:rPr lang="ru-RU" sz="3200" b="1" dirty="0" smtClean="0"/>
              <a:t>Может случиться так, что ребенок плохо усвоил учебный материал. Тогда придется дополнительно позаниматься с ним, объяснить то, что осталось непонятным</a:t>
            </a:r>
            <a:r>
              <a:rPr lang="ru-RU" sz="18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37002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b="1" i="1" smtClean="0">
                <a:latin typeface="Times New Roman" pitchFamily="18" charset="0"/>
              </a:rPr>
              <a:t>Как помочь ребенку в подготовке домашнего задания?</a:t>
            </a:r>
          </a:p>
        </p:txBody>
      </p:sp>
      <p:sp>
        <p:nvSpPr>
          <p:cNvPr id="1741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536" y="1412776"/>
            <a:ext cx="5976664" cy="4824536"/>
          </a:xfrm>
        </p:spPr>
        <p:txBody>
          <a:bodyPr>
            <a:normAutofit/>
          </a:bodyPr>
          <a:lstStyle/>
          <a:p>
            <a:pPr eaLnBrk="1" hangingPunct="1"/>
            <a:r>
              <a:rPr lang="ru-RU" sz="3200" b="1" dirty="0" smtClean="0"/>
              <a:t>Требуйте, чтобы домашнее задание было выполнено чисто, аккуратно, красиво. </a:t>
            </a:r>
          </a:p>
          <a:p>
            <a:pPr eaLnBrk="1" hangingPunct="1"/>
            <a:r>
              <a:rPr lang="ru-RU" altLang="ru-RU" sz="3200" b="1" dirty="0" smtClean="0">
                <a:ea typeface="Calibri" pitchFamily="34" charset="0"/>
                <a:cs typeface="Arial" charset="0"/>
              </a:rPr>
              <a:t>Консультируйтесь с учителями-предметниками, если видите, что ваш ребенок испытывает затруднения с подготовкой домашних заданий. </a:t>
            </a:r>
          </a:p>
          <a:p>
            <a:pPr eaLnBrk="1" hangingPunct="1"/>
            <a:endParaRPr lang="ru-RU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6536952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18-018-Sotrudnichestvo-semi-i-shkoly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4445" y="387710"/>
            <a:ext cx="8279521" cy="6209642"/>
          </a:xfrm>
        </p:spPr>
      </p:pic>
    </p:spTree>
    <p:extLst>
      <p:ext uri="{BB962C8B-B14F-4D97-AF65-F5344CB8AC3E}">
        <p14:creationId xmlns:p14="http://schemas.microsoft.com/office/powerpoint/2010/main" val="39923217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ctrTitle"/>
          </p:nvPr>
        </p:nvSpPr>
        <p:spPr>
          <a:xfrm>
            <a:off x="827584" y="836712"/>
            <a:ext cx="7709991" cy="5233784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Великий педагог А. С. Макаренко сказал: </a:t>
            </a:r>
            <a:br>
              <a:rPr lang="ru-RU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« Наши дети – это наша старость. Правильное воспитание – это наша счастливая старость; плохое воспитание – это наше будущее горе, это наши слезы, это наша вина перед другими людьми, перед всей страной». </a:t>
            </a:r>
            <a:br>
              <a:rPr lang="ru-RU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 </a:t>
            </a:r>
            <a:br>
              <a:rPr lang="ru-RU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endParaRPr lang="ru-RU" sz="2800" b="1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34465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1259632" y="404664"/>
            <a:ext cx="6552728" cy="714380"/>
          </a:xfrm>
        </p:spPr>
        <p:txBody>
          <a:bodyPr>
            <a:noAutofit/>
          </a:bodyPr>
          <a:lstStyle/>
          <a:p>
            <a:pPr eaLnBrk="1" hangingPunct="1"/>
            <a:r>
              <a:rPr lang="ru-RU" sz="4000" b="1" u="sng" dirty="0" smtClean="0">
                <a:latin typeface="+mn-lt"/>
              </a:rPr>
              <a:t>Четыре результата учения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3131840" y="1124744"/>
            <a:ext cx="6012160" cy="496855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800" b="1" dirty="0" smtClean="0"/>
              <a:t>1. Знания, которые человек получит и умения, которые он освоит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800" b="1" dirty="0" smtClean="0"/>
              <a:t>2. Тренировка общей способности учиться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800" b="1" dirty="0" smtClean="0"/>
              <a:t>3. Эмоциональный след от занятия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/>
              <a:t>     - удовлетворение или разочарование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/>
              <a:t>     - уверенность или неуверенность в своих силах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800" b="1" dirty="0" smtClean="0"/>
              <a:t>4. След на взаимоотношениях родителей с ребенком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dirty="0" smtClean="0"/>
              <a:t>     -положительный или  отрицательный</a:t>
            </a:r>
          </a:p>
        </p:txBody>
      </p:sp>
    </p:spTree>
    <p:extLst>
      <p:ext uri="{BB962C8B-B14F-4D97-AF65-F5344CB8AC3E}">
        <p14:creationId xmlns:p14="http://schemas.microsoft.com/office/powerpoint/2010/main" val="207039584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700" marR="25400">
              <a:lnSpc>
                <a:spcPts val="1250"/>
              </a:lnSpc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</a:rPr>
              <a:t> </a:t>
            </a:r>
            <a:endParaRPr lang="ru-RU" sz="1400" dirty="0">
              <a:latin typeface="Times New Roman"/>
              <a:ea typeface="Times New Roman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FAB18-0CFF-406C-9871-EF0B1F015BA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668034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/>
                <a:ea typeface="Times New Roman"/>
                <a:cs typeface="Times New Roman"/>
              </a:rPr>
              <a:t>Вопросы</a:t>
            </a: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b="1" dirty="0">
                <a:latin typeface="Times New Roman"/>
                <a:ea typeface="Times New Roman"/>
              </a:rPr>
              <a:t>для обсуждения:</a:t>
            </a:r>
            <a:r>
              <a:rPr lang="ru-RU" sz="2800" dirty="0">
                <a:latin typeface="Times New Roman"/>
                <a:ea typeface="Times New Roman"/>
              </a:rPr>
              <a:t/>
            </a:r>
            <a:br>
              <a:rPr lang="ru-RU" sz="28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492896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1.Домашнее </a:t>
            </a:r>
            <a:r>
              <a:rPr lang="ru-RU" sz="3600" b="1" dirty="0">
                <a:solidFill>
                  <a:srgbClr val="002060"/>
                </a:solidFill>
              </a:rPr>
              <a:t>задание и его значение в умственном труде </a:t>
            </a:r>
            <a:r>
              <a:rPr lang="ru-RU" sz="3600" b="1" dirty="0" smtClean="0">
                <a:solidFill>
                  <a:srgbClr val="002060"/>
                </a:solidFill>
              </a:rPr>
              <a:t>школьника</a:t>
            </a:r>
            <a:endParaRPr lang="ru-RU" sz="3600" b="1" dirty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2.Назначение </a:t>
            </a:r>
            <a:r>
              <a:rPr lang="ru-RU" sz="3600" b="1" dirty="0">
                <a:solidFill>
                  <a:srgbClr val="002060"/>
                </a:solidFill>
              </a:rPr>
              <a:t>домашнего задания в самостоятельной работе </a:t>
            </a:r>
            <a:r>
              <a:rPr lang="ru-RU" sz="3600" b="1" dirty="0" smtClean="0">
                <a:solidFill>
                  <a:srgbClr val="002060"/>
                </a:solidFill>
              </a:rPr>
              <a:t>школьника</a:t>
            </a:r>
            <a:endParaRPr lang="ru-RU" sz="3600" b="1" dirty="0">
              <a:solidFill>
                <a:srgbClr val="002060"/>
              </a:solidFill>
            </a:endParaRPr>
          </a:p>
          <a:p>
            <a:r>
              <a:rPr lang="ru-RU" sz="3600" b="1" dirty="0" smtClean="0">
                <a:solidFill>
                  <a:srgbClr val="002060"/>
                </a:solidFill>
              </a:rPr>
              <a:t>3.Особенности </a:t>
            </a:r>
            <a:r>
              <a:rPr lang="ru-RU" sz="3600" b="1" dirty="0">
                <a:solidFill>
                  <a:srgbClr val="002060"/>
                </a:solidFill>
              </a:rPr>
              <a:t>выполнения домашних заданий по отдельным предметам</a:t>
            </a:r>
          </a:p>
        </p:txBody>
      </p:sp>
    </p:spTree>
    <p:extLst>
      <p:ext uri="{BB962C8B-B14F-4D97-AF65-F5344CB8AC3E}">
        <p14:creationId xmlns:p14="http://schemas.microsoft.com/office/powerpoint/2010/main" val="343403995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2675466"/>
            <a:ext cx="8028880" cy="3849877"/>
          </a:xfrm>
        </p:spPr>
        <p:txBody>
          <a:bodyPr>
            <a:normAutofit fontScale="92500" lnSpcReduction="10000"/>
          </a:bodyPr>
          <a:lstStyle/>
          <a:p>
            <a:r>
              <a:rPr lang="ru-RU" sz="3600" b="1" i="1" dirty="0">
                <a:solidFill>
                  <a:srgbClr val="002060"/>
                </a:solidFill>
              </a:rPr>
              <a:t>Если ученики, способности которых ниже среднего уровня, тратят на домашнее задание всего 1 -3 часа в неделю, их результаты соответствуют результатам средних учащихся, которые не выполняют домашних </a:t>
            </a:r>
            <a:r>
              <a:rPr lang="ru-RU" sz="3600" b="1" i="1" dirty="0" smtClean="0">
                <a:solidFill>
                  <a:srgbClr val="002060"/>
                </a:solidFill>
              </a:rPr>
              <a:t>заданий</a:t>
            </a:r>
            <a:r>
              <a:rPr lang="ru-RU" sz="3600" b="1" i="1" dirty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b="1" i="1" dirty="0">
                <a:solidFill>
                  <a:srgbClr val="002060"/>
                </a:solidFill>
              </a:rPr>
              <a:t>              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FAB18-0CFF-406C-9871-EF0B1F015BA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Исследования психологов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588297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556792"/>
            <a:ext cx="7552349" cy="410445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002060"/>
                </a:solidFill>
              </a:rPr>
              <a:t>Если средние по уровню своих способностей ученики проводят за уроками 3—5 часов в неделю, их успехи становятся такими, как у самых способных учеников, которые не выполняют домашних заданий.</a:t>
            </a:r>
          </a:p>
          <a:p>
            <a:endParaRPr lang="ru-RU" sz="3600" dirty="0"/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FAB18-0CFF-406C-9871-EF0B1F015BA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002060"/>
                </a:solidFill>
              </a:rPr>
              <a:t>Исследования психологов</a:t>
            </a:r>
          </a:p>
        </p:txBody>
      </p:sp>
    </p:spTree>
    <p:extLst>
      <p:ext uri="{BB962C8B-B14F-4D97-AF65-F5344CB8AC3E}">
        <p14:creationId xmlns:p14="http://schemas.microsoft.com/office/powerpoint/2010/main" val="333353531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397294"/>
            <a:ext cx="8256647" cy="432977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Психологи советуют:  «Особое внимание  необходимо обратить на выполнение домашнего задания ребёнка именно в пятом классе. Почему?»</a:t>
            </a:r>
            <a:endParaRPr lang="ru-RU" sz="3200" b="1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b="1" dirty="0">
                <a:solidFill>
                  <a:srgbClr val="002060"/>
                </a:solidFill>
              </a:rPr>
              <a:t>Внимание родители:</a:t>
            </a:r>
          </a:p>
        </p:txBody>
      </p:sp>
    </p:spTree>
    <p:extLst>
      <p:ext uri="{BB962C8B-B14F-4D97-AF65-F5344CB8AC3E}">
        <p14:creationId xmlns:p14="http://schemas.microsoft.com/office/powerpoint/2010/main" val="28892911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700808"/>
            <a:ext cx="7408333" cy="34506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rgbClr val="FF0000"/>
                </a:solidFill>
              </a:rPr>
              <a:t>Во-первых</a:t>
            </a:r>
            <a:r>
              <a:rPr lang="ru-RU" sz="3200" b="1" dirty="0">
                <a:solidFill>
                  <a:srgbClr val="FF0000"/>
                </a:solidFill>
              </a:rPr>
              <a:t>, </a:t>
            </a:r>
            <a:r>
              <a:rPr lang="ru-RU" sz="3200" b="1" dirty="0">
                <a:solidFill>
                  <a:srgbClr val="002060"/>
                </a:solidFill>
              </a:rPr>
              <a:t>потому, что дети начинают учиться у разных учителей. В каждом предмете есть свои специфические требования к подготовке домашних заданий. Если ученик их не знает, если он их не усвоил, он столкнется с большими трудностями, которые скажутся и на его учебных результатах, и на его физическом и эмоциональном состоянии.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FAB18-0CFF-406C-9871-EF0B1F015BA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Выводы  психологов: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699860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AFAB18-0CFF-406C-9871-EF0B1F015BA3}" type="slidenum">
              <a:rPr lang="ru-RU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12574" y="-4543"/>
            <a:ext cx="8229600" cy="1252728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Выводы  </a:t>
            </a:r>
            <a:r>
              <a:rPr lang="ru-RU" b="1" dirty="0">
                <a:solidFill>
                  <a:srgbClr val="002060"/>
                </a:solidFill>
              </a:rPr>
              <a:t>психологов: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2574" y="980728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Во-вторых</a:t>
            </a:r>
            <a:r>
              <a:rPr lang="ru-RU" sz="2800" b="1" dirty="0">
                <a:solidFill>
                  <a:srgbClr val="FF0000"/>
                </a:solidFill>
              </a:rPr>
              <a:t>, </a:t>
            </a:r>
            <a:r>
              <a:rPr lang="ru-RU" sz="2800" b="1" dirty="0">
                <a:solidFill>
                  <a:srgbClr val="002060"/>
                </a:solidFill>
              </a:rPr>
              <a:t>изменяется ситуация общения ученика и учителя.  Если в начальной школе ребенок приспосабливается к общению с одним учителем, то на средней ступени обучения его задача становится гораздо сложнее, так как он вступает в контакт с большим количеством взрослых. Этот контакт не всегда и не сразу бывает положительным: ученик иногда  боится лишний раз спросить учителя, скрывает, что у него есть непонятые вопросы, параграфы, темы. Все это приводит к тому, что успеваемость резко падает и результаты учебной деятельности становятся гораздо хуже.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8905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145</TotalTime>
  <Words>924</Words>
  <Application>Microsoft Office PowerPoint</Application>
  <PresentationFormat>Экран (4:3)</PresentationFormat>
  <Paragraphs>96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Волна</vt:lpstr>
      <vt:lpstr>      Значение домашнего  задания в учебной  деятельности школьника </vt:lpstr>
      <vt:lpstr>Презентация PowerPoint</vt:lpstr>
      <vt:lpstr>Четыре результата учения</vt:lpstr>
      <vt:lpstr>Вопросы для обсуждения: </vt:lpstr>
      <vt:lpstr>Исследования психологов</vt:lpstr>
      <vt:lpstr>Исследования психологов</vt:lpstr>
      <vt:lpstr>Внимание родители:</vt:lpstr>
      <vt:lpstr>Выводы  психологов:</vt:lpstr>
      <vt:lpstr>Выводы  психологов:</vt:lpstr>
      <vt:lpstr>Выводы психологов:</vt:lpstr>
      <vt:lpstr>            Самое элементарное  в домашнем задании –  это буквальное повторение пройденного учебного материала.   </vt:lpstr>
      <vt:lpstr>Главное назначение домашнего задания:</vt:lpstr>
      <vt:lpstr>Вопросы анкеты для детей (родителей)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Метод «5П»</vt:lpstr>
      <vt:lpstr>Как помочь ребенку в подготовке домашнего задания?</vt:lpstr>
      <vt:lpstr>Как помочь ребенку в подготовке домашнего задания?</vt:lpstr>
      <vt:lpstr>Как помочь ребенку в подготовке домашнего задания?</vt:lpstr>
      <vt:lpstr>Как помочь ребенку в подготовке домашнего задания?</vt:lpstr>
      <vt:lpstr>Презентация PowerPoint</vt:lpstr>
      <vt:lpstr>Великий педагог А. С. Макаренко сказал:   « Наши дети – это наша старость. Правильное воспитание – это наша счастливая старость; плохое воспитание – это наше будущее горе, это наши слезы, это наша вина перед другими людьми, перед всей страной».    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домашнего  задания в учебной  деятельности школьника</dc:title>
  <dc:creator>User</dc:creator>
  <cp:lastModifiedBy>User</cp:lastModifiedBy>
  <cp:revision>17</cp:revision>
  <dcterms:created xsi:type="dcterms:W3CDTF">2018-12-05T16:25:45Z</dcterms:created>
  <dcterms:modified xsi:type="dcterms:W3CDTF">2018-12-13T18:20:38Z</dcterms:modified>
</cp:coreProperties>
</file>