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68" r:id="rId8"/>
    <p:sldId id="261" r:id="rId9"/>
    <p:sldId id="262" r:id="rId10"/>
    <p:sldId id="271" r:id="rId11"/>
    <p:sldId id="272" r:id="rId12"/>
    <p:sldId id="263" r:id="rId13"/>
    <p:sldId id="273" r:id="rId14"/>
    <p:sldId id="267" r:id="rId15"/>
    <p:sldId id="270" r:id="rId16"/>
  </p:sldIdLst>
  <p:sldSz cx="12241213" cy="7559675"/>
  <p:notesSz cx="6858000" cy="9144000"/>
  <p:defaultTextStyle>
    <a:defPPr>
      <a:defRPr lang="ru-RU"/>
    </a:defPPr>
    <a:lvl1pPr marL="0" algn="l" defTabSz="1218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227" algn="l" defTabSz="1218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453" algn="l" defTabSz="1218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7680" algn="l" defTabSz="1218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6907" algn="l" defTabSz="1218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6134" algn="l" defTabSz="1218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5360" algn="l" defTabSz="1218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4587" algn="l" defTabSz="1218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3814" algn="l" defTabSz="12184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86" y="-90"/>
      </p:cViewPr>
      <p:guideLst>
        <p:guide orient="horz" pos="2381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0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64A92-5609-4703-B2FA-FDFE8B012C9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685800"/>
            <a:ext cx="5549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4C4E7-1F9E-4A37-84FF-3BD44CC0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4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09227" algn="l" defTabSz="12184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18453" algn="l" defTabSz="12184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27680" algn="l" defTabSz="12184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436907" algn="l" defTabSz="12184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046134" algn="l" defTabSz="12184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655360" algn="l" defTabSz="12184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264587" algn="l" defTabSz="12184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4873814" algn="l" defTabSz="12184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4C4E7-1F9E-4A37-84FF-3BD44CC049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4C4E7-1F9E-4A37-84FF-3BD44CC049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687884"/>
            <a:ext cx="12241213" cy="4460559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8091" y="1949417"/>
            <a:ext cx="10405031" cy="1914418"/>
          </a:xfrm>
        </p:spPr>
        <p:txBody>
          <a:bodyPr anchor="b"/>
          <a:lstStyle>
            <a:lvl1pPr>
              <a:defRPr sz="6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6182" y="4283816"/>
            <a:ext cx="8568849" cy="193191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0"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79" y="302737"/>
            <a:ext cx="2754273" cy="64169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0" y="302737"/>
            <a:ext cx="8058799" cy="64169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2" y="4857792"/>
            <a:ext cx="10405031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2" y="3204114"/>
            <a:ext cx="10405031" cy="1653678"/>
          </a:xfrm>
        </p:spPr>
        <p:txBody>
          <a:bodyPr anchor="b"/>
          <a:lstStyle>
            <a:lvl1pPr marL="0" indent="0">
              <a:buNone/>
              <a:defRPr sz="2500"/>
            </a:lvl1pPr>
            <a:lvl2pPr marL="565739" indent="0">
              <a:buNone/>
              <a:defRPr sz="2200"/>
            </a:lvl2pPr>
            <a:lvl3pPr marL="1131479" indent="0">
              <a:buNone/>
              <a:defRPr sz="2000"/>
            </a:lvl3pPr>
            <a:lvl4pPr marL="1697218" indent="0">
              <a:buNone/>
              <a:defRPr sz="1700"/>
            </a:lvl4pPr>
            <a:lvl5pPr marL="2262957" indent="0">
              <a:buNone/>
              <a:defRPr sz="1700"/>
            </a:lvl5pPr>
            <a:lvl6pPr marL="2828696" indent="0">
              <a:buNone/>
              <a:defRPr sz="1700"/>
            </a:lvl6pPr>
            <a:lvl7pPr marL="3394436" indent="0">
              <a:buNone/>
              <a:defRPr sz="1700"/>
            </a:lvl7pPr>
            <a:lvl8pPr marL="3960175" indent="0">
              <a:buNone/>
              <a:defRPr sz="1700"/>
            </a:lvl8pPr>
            <a:lvl9pPr marL="4525914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061" y="1763924"/>
            <a:ext cx="5406536" cy="495578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2616" y="1763924"/>
            <a:ext cx="5406536" cy="495578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692178"/>
            <a:ext cx="5408662" cy="70521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39" indent="0">
              <a:buNone/>
              <a:defRPr sz="2500" b="1"/>
            </a:lvl2pPr>
            <a:lvl3pPr marL="1131479" indent="0">
              <a:buNone/>
              <a:defRPr sz="2200" b="1"/>
            </a:lvl3pPr>
            <a:lvl4pPr marL="1697218" indent="0">
              <a:buNone/>
              <a:defRPr sz="2000" b="1"/>
            </a:lvl4pPr>
            <a:lvl5pPr marL="2262957" indent="0">
              <a:buNone/>
              <a:defRPr sz="2000" b="1"/>
            </a:lvl5pPr>
            <a:lvl6pPr marL="2828696" indent="0">
              <a:buNone/>
              <a:defRPr sz="2000" b="1"/>
            </a:lvl6pPr>
            <a:lvl7pPr marL="3394436" indent="0">
              <a:buNone/>
              <a:defRPr sz="2000" b="1"/>
            </a:lvl7pPr>
            <a:lvl8pPr marL="3960175" indent="0">
              <a:buNone/>
              <a:defRPr sz="2000" b="1"/>
            </a:lvl8pPr>
            <a:lvl9pPr marL="4525914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397397"/>
            <a:ext cx="5408662" cy="43555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7" y="1692178"/>
            <a:ext cx="5410786" cy="70521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39" indent="0">
              <a:buNone/>
              <a:defRPr sz="2500" b="1"/>
            </a:lvl2pPr>
            <a:lvl3pPr marL="1131479" indent="0">
              <a:buNone/>
              <a:defRPr sz="2200" b="1"/>
            </a:lvl3pPr>
            <a:lvl4pPr marL="1697218" indent="0">
              <a:buNone/>
              <a:defRPr sz="2000" b="1"/>
            </a:lvl4pPr>
            <a:lvl5pPr marL="2262957" indent="0">
              <a:buNone/>
              <a:defRPr sz="2000" b="1"/>
            </a:lvl5pPr>
            <a:lvl6pPr marL="2828696" indent="0">
              <a:buNone/>
              <a:defRPr sz="2000" b="1"/>
            </a:lvl6pPr>
            <a:lvl7pPr marL="3394436" indent="0">
              <a:buNone/>
              <a:defRPr sz="2000" b="1"/>
            </a:lvl7pPr>
            <a:lvl8pPr marL="3960175" indent="0">
              <a:buNone/>
              <a:defRPr sz="2000" b="1"/>
            </a:lvl8pPr>
            <a:lvl9pPr marL="4525914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67" y="2397397"/>
            <a:ext cx="5410786" cy="43555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300987"/>
            <a:ext cx="4027275" cy="128094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4" y="300988"/>
            <a:ext cx="6843178" cy="645197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1" y="1581933"/>
            <a:ext cx="4027275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65739" indent="0">
              <a:buNone/>
              <a:defRPr sz="1500"/>
            </a:lvl2pPr>
            <a:lvl3pPr marL="1131479" indent="0">
              <a:buNone/>
              <a:defRPr sz="1200"/>
            </a:lvl3pPr>
            <a:lvl4pPr marL="1697218" indent="0">
              <a:buNone/>
              <a:defRPr sz="1100"/>
            </a:lvl4pPr>
            <a:lvl5pPr marL="2262957" indent="0">
              <a:buNone/>
              <a:defRPr sz="1100"/>
            </a:lvl5pPr>
            <a:lvl6pPr marL="2828696" indent="0">
              <a:buNone/>
              <a:defRPr sz="1100"/>
            </a:lvl6pPr>
            <a:lvl7pPr marL="3394436" indent="0">
              <a:buNone/>
              <a:defRPr sz="1100"/>
            </a:lvl7pPr>
            <a:lvl8pPr marL="3960175" indent="0">
              <a:buNone/>
              <a:defRPr sz="1100"/>
            </a:lvl8pPr>
            <a:lvl9pPr marL="45259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5291772"/>
            <a:ext cx="7344728" cy="62472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75471"/>
            <a:ext cx="7344728" cy="4535805"/>
          </a:xfrm>
        </p:spPr>
        <p:txBody>
          <a:bodyPr/>
          <a:lstStyle>
            <a:lvl1pPr marL="0" indent="0">
              <a:buNone/>
              <a:defRPr sz="4000"/>
            </a:lvl1pPr>
            <a:lvl2pPr marL="565739" indent="0">
              <a:buNone/>
              <a:defRPr sz="3500"/>
            </a:lvl2pPr>
            <a:lvl3pPr marL="1131479" indent="0">
              <a:buNone/>
              <a:defRPr sz="3000"/>
            </a:lvl3pPr>
            <a:lvl4pPr marL="1697218" indent="0">
              <a:buNone/>
              <a:defRPr sz="2500"/>
            </a:lvl4pPr>
            <a:lvl5pPr marL="2262957" indent="0">
              <a:buNone/>
              <a:defRPr sz="2500"/>
            </a:lvl5pPr>
            <a:lvl6pPr marL="2828696" indent="0">
              <a:buNone/>
              <a:defRPr sz="2500"/>
            </a:lvl6pPr>
            <a:lvl7pPr marL="3394436" indent="0">
              <a:buNone/>
              <a:defRPr sz="2500"/>
            </a:lvl7pPr>
            <a:lvl8pPr marL="3960175" indent="0">
              <a:buNone/>
              <a:defRPr sz="2500"/>
            </a:lvl8pPr>
            <a:lvl9pPr marL="4525914" indent="0">
              <a:buNone/>
              <a:defRPr sz="2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916496"/>
            <a:ext cx="734472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65739" indent="0">
              <a:buNone/>
              <a:defRPr sz="1500"/>
            </a:lvl2pPr>
            <a:lvl3pPr marL="1131479" indent="0">
              <a:buNone/>
              <a:defRPr sz="1200"/>
            </a:lvl3pPr>
            <a:lvl4pPr marL="1697218" indent="0">
              <a:buNone/>
              <a:defRPr sz="1100"/>
            </a:lvl4pPr>
            <a:lvl5pPr marL="2262957" indent="0">
              <a:buNone/>
              <a:defRPr sz="1100"/>
            </a:lvl5pPr>
            <a:lvl6pPr marL="2828696" indent="0">
              <a:buNone/>
              <a:defRPr sz="1100"/>
            </a:lvl6pPr>
            <a:lvl7pPr marL="3394436" indent="0">
              <a:buNone/>
              <a:defRPr sz="1100"/>
            </a:lvl7pPr>
            <a:lvl8pPr marL="3960175" indent="0">
              <a:buNone/>
              <a:defRPr sz="1100"/>
            </a:lvl8pPr>
            <a:lvl9pPr marL="45259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687884"/>
            <a:ext cx="12241213" cy="4460559"/>
            <a:chOff x="0" y="1536"/>
            <a:chExt cx="5760" cy="2549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12061" y="302737"/>
            <a:ext cx="11017092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3148" tIns="56574" rIns="113148" bIns="56574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2061" y="6887704"/>
            <a:ext cx="2856283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3148" tIns="56574" rIns="113148" bIns="56574" numCol="1" anchor="b" anchorCtr="0" compatLnSpc="1">
            <a:prstTxWarp prst="textNoShape">
              <a:avLst/>
            </a:prstTxWarp>
          </a:bodyPr>
          <a:lstStyle>
            <a:lvl1pPr>
              <a:defRPr sz="1500" i="0" smtClean="0">
                <a:cs typeface="Arial" charset="0"/>
              </a:defRPr>
            </a:lvl1pPr>
          </a:lstStyle>
          <a:p>
            <a:fld id="{E637BB6B-EE1B-48FB-8575-0D55C373DE88}" type="datetimeFigureOut">
              <a:rPr lang="en-US" smtClean="0"/>
              <a:pPr/>
              <a:t>3/3/2016</a:t>
            </a:fld>
            <a:endParaRPr lang="en-US" sz="12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82415" y="6887704"/>
            <a:ext cx="387638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3148" tIns="56574" rIns="113148" bIns="56574" numCol="1" anchor="b" anchorCtr="0" compatLnSpc="1">
            <a:prstTxWarp prst="textNoShape">
              <a:avLst/>
            </a:prstTxWarp>
          </a:bodyPr>
          <a:lstStyle>
            <a:lvl1pPr algn="ctr">
              <a:defRPr sz="1500" i="0" smtClean="0">
                <a:cs typeface="Arial" charset="0"/>
              </a:defRPr>
            </a:lvl1pPr>
          </a:lstStyle>
          <a:p>
            <a:pPr algn="ctr" eaLnBrk="1" latinLnBrk="0" hangingPunct="1"/>
            <a:endParaRPr kumimoji="0" lang="en-US" sz="12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2869" y="6887704"/>
            <a:ext cx="2856283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3148" tIns="56574" rIns="113148" bIns="56574" numCol="1" anchor="b" anchorCtr="0" compatLnSpc="1">
            <a:prstTxWarp prst="textNoShape">
              <a:avLst/>
            </a:prstTxWarp>
          </a:bodyPr>
          <a:lstStyle>
            <a:lvl1pPr algn="r">
              <a:defRPr sz="1500" i="0" smtClean="0">
                <a:cs typeface="Arial" charset="0"/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2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061" y="1763924"/>
            <a:ext cx="11017092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3148" tIns="56574" rIns="113148" bIns="5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565739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1131479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697218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2262957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424304" indent="-42430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9326" indent="-353587" algn="l" rtl="0" eaLnBrk="1" fontAlgn="base" hangingPunct="1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414348" indent="-28287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980087" indent="-282870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545827" indent="-28287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3111566" indent="-28287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677305" indent="-28287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4243045" indent="-28287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808784" indent="-28287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11314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39" algn="l" defTabSz="11314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479" algn="l" defTabSz="11314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218" algn="l" defTabSz="11314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957" algn="l" defTabSz="11314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696" algn="l" defTabSz="11314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436" algn="l" defTabSz="11314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175" algn="l" defTabSz="11314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5914" algn="l" defTabSz="113147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3%D1%80%D0%B8%D0%B7%D0%BC_%D0%B2_%D0%A0%D0%B5%D1%81%D0%BF%D1%83%D0%B1%D0%BB%D0%B8%D0%BA%D0%B5_%D0%90%D0%BB%D1%82%D0%B0%D0%B9" TargetMode="External"/><Relationship Id="rId7" Type="http://schemas.openxmlformats.org/officeDocument/2006/relationships/hyperlink" Target="http://www.altzapovednik.ru/" TargetMode="External"/><Relationship Id="rId2" Type="http://schemas.openxmlformats.org/officeDocument/2006/relationships/hyperlink" Target="http://www.turistka.ru/altai/info.php?ob=3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B%D1%82%D0%B0%D0%B9%D1%81%D0%BA%D0%B8%D0%B9_%D0%B7%D0%B0%D0%BF%D0%BE%D0%B2%D0%B5%D0%B4%D0%BD%D0%B8%D0%BA" TargetMode="External"/><Relationship Id="rId5" Type="http://schemas.openxmlformats.org/officeDocument/2006/relationships/hyperlink" Target="http://www.rutraveller.ru/place/36676" TargetMode="External"/><Relationship Id="rId4" Type="http://schemas.openxmlformats.org/officeDocument/2006/relationships/hyperlink" Target="http://www.altairegion22.ru/territory/info/120809/1308092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0166" y="467469"/>
            <a:ext cx="8193849" cy="2339025"/>
          </a:xfrm>
          <a:prstGeom prst="rect">
            <a:avLst/>
          </a:prstGeom>
          <a:noFill/>
        </p:spPr>
        <p:txBody>
          <a:bodyPr wrap="square" lIns="121846" tIns="60922" rIns="121846" bIns="6092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Экологический туризм на Алтае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8887" y="5724053"/>
            <a:ext cx="3952326" cy="492366"/>
          </a:xfrm>
          <a:prstGeom prst="rect">
            <a:avLst/>
          </a:prstGeom>
          <a:noFill/>
        </p:spPr>
        <p:txBody>
          <a:bodyPr wrap="square" lIns="121846" tIns="60922" rIns="121846" bIns="60922" rtlCol="0">
            <a:spAutoFit/>
          </a:bodyPr>
          <a:lstStyle/>
          <a:p>
            <a:r>
              <a:rPr lang="ru-RU" smtClean="0"/>
              <a:t>Выполнила:</a:t>
            </a:r>
            <a:r>
              <a:rPr lang="ru-RU" dirty="0" smtClean="0"/>
              <a:t> </a:t>
            </a:r>
            <a:r>
              <a:rPr lang="ru-RU" smtClean="0"/>
              <a:t>Лебедева </a:t>
            </a:r>
            <a:r>
              <a:rPr lang="ru-RU" dirty="0" smtClean="0"/>
              <a:t>А.Д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0" name="Picture 2" descr="J:\main_im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4835"/>
            <a:ext cx="8352854" cy="44148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3982" y="539477"/>
            <a:ext cx="11017092" cy="1259946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3982" y="179437"/>
            <a:ext cx="112332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Тигирекский государственный природный заповедник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958" y="1763613"/>
            <a:ext cx="11737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Был образован 4 декабря 1999 года. Расположен в юго-западной части Алтайского края. Цель создания — сохранение биологического и ландшафтного разнообразия территории Северо-Западного Алтая – своеобразного региона </a:t>
            </a:r>
            <a:r>
              <a:rPr lang="ru-RU" dirty="0" err="1" smtClean="0">
                <a:latin typeface="Century Gothic" pitchFamily="34" charset="0"/>
              </a:rPr>
              <a:t>Алтае-Саянской</a:t>
            </a:r>
            <a:r>
              <a:rPr lang="ru-RU" dirty="0" smtClean="0">
                <a:latin typeface="Century Gothic" pitchFamily="34" charset="0"/>
              </a:rPr>
              <a:t> горной области.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950" y="3347789"/>
            <a:ext cx="61182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Заповедник состоит из трех участков: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    </a:t>
            </a:r>
            <a:r>
              <a:rPr lang="ru-RU" dirty="0" err="1" smtClean="0">
                <a:latin typeface="Century Gothic" pitchFamily="34" charset="0"/>
              </a:rPr>
              <a:t>Белорецкий</a:t>
            </a:r>
            <a:r>
              <a:rPr lang="ru-RU" dirty="0" smtClean="0">
                <a:latin typeface="Century Gothic" pitchFamily="34" charset="0"/>
              </a:rPr>
              <a:t> — верховья реки Белая;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    Тигирекский — прилегающий с юга к посёлку </a:t>
            </a:r>
            <a:r>
              <a:rPr lang="ru-RU" dirty="0" err="1" smtClean="0">
                <a:latin typeface="Century Gothic" pitchFamily="34" charset="0"/>
              </a:rPr>
              <a:t>Тигирек</a:t>
            </a:r>
            <a:r>
              <a:rPr lang="ru-RU" dirty="0" smtClean="0">
                <a:latin typeface="Century Gothic" pitchFamily="34" charset="0"/>
              </a:rPr>
              <a:t>;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    </a:t>
            </a:r>
            <a:r>
              <a:rPr lang="ru-RU" dirty="0" err="1" smtClean="0">
                <a:latin typeface="Century Gothic" pitchFamily="34" charset="0"/>
              </a:rPr>
              <a:t>Ханхаринский</a:t>
            </a:r>
            <a:r>
              <a:rPr lang="ru-RU" dirty="0" smtClean="0">
                <a:latin typeface="Century Gothic" pitchFamily="34" charset="0"/>
              </a:rPr>
              <a:t> — верховья реки Большая </a:t>
            </a:r>
            <a:r>
              <a:rPr lang="ru-RU" dirty="0" err="1" smtClean="0">
                <a:latin typeface="Century Gothic" pitchFamily="34" charset="0"/>
              </a:rPr>
              <a:t>Ханхара</a:t>
            </a:r>
            <a:r>
              <a:rPr lang="ru-RU" dirty="0" smtClean="0">
                <a:latin typeface="Century Gothic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J:\Тигирекский-заповед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614" y="3347789"/>
            <a:ext cx="6048599" cy="3885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360966" y="3491805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Территория заповедника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030" y="323453"/>
            <a:ext cx="11017092" cy="1259946"/>
          </a:xfrm>
        </p:spPr>
        <p:txBody>
          <a:bodyPr/>
          <a:lstStyle/>
          <a:p>
            <a:r>
              <a:rPr lang="ru-RU" sz="4400" b="0" dirty="0" smtClean="0">
                <a:solidFill>
                  <a:srgbClr val="92D050"/>
                </a:solidFill>
                <a:latin typeface="Century Gothic" pitchFamily="34" charset="0"/>
              </a:rPr>
              <a:t>Тигирекский государственный природный заповедник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  <p:pic>
        <p:nvPicPr>
          <p:cNvPr id="31746" name="Picture 2" descr="J:\s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66" y="1187549"/>
            <a:ext cx="4320480" cy="322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J:\ur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66" y="4355603"/>
            <a:ext cx="4272254" cy="320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J:\dlinnohvostaya_neyasyt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942" y="1259557"/>
            <a:ext cx="3096271" cy="630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J:\20150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0446" y="1259557"/>
            <a:ext cx="45365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J:\1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6430" y="4382028"/>
            <a:ext cx="4680520" cy="317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416750" y="370782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Тетерев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3014" y="147558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Длиннохвостая неясыть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0006" y="147558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Сологой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52454" y="4571925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Малый дубонос </a:t>
            </a:r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998" y="611485"/>
            <a:ext cx="11017092" cy="1115930"/>
          </a:xfrm>
        </p:spPr>
        <p:txBody>
          <a:bodyPr/>
          <a:lstStyle/>
          <a:p>
            <a:r>
              <a:rPr lang="ru-RU" sz="4400" b="0" dirty="0" smtClean="0">
                <a:solidFill>
                  <a:srgbClr val="92D050"/>
                </a:solidFill>
                <a:latin typeface="Century Gothic" pitchFamily="34" charset="0"/>
              </a:rPr>
              <a:t>Национальный парк «Сайлюгемский»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75581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Национальный парк «Сайлюгемский» был создан в начале 2010 года для сохранения и воспроизводства редких и находящихся под угрозой исчезновения объектов животного и растительного мира, занесенных в Красную книгу РФ.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0573" y="4931965"/>
            <a:ext cx="576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Охраняемая территория состоит из трех участков: «</a:t>
            </a:r>
            <a:r>
              <a:rPr lang="ru-RU" dirty="0" err="1" smtClean="0">
                <a:latin typeface="Century Gothic" pitchFamily="34" charset="0"/>
              </a:rPr>
              <a:t>Сайлюгем</a:t>
            </a:r>
            <a:r>
              <a:rPr lang="ru-RU" dirty="0" smtClean="0">
                <a:latin typeface="Century Gothic" pitchFamily="34" charset="0"/>
              </a:rPr>
              <a:t>», «</a:t>
            </a:r>
            <a:r>
              <a:rPr lang="ru-RU" dirty="0" err="1" smtClean="0">
                <a:latin typeface="Century Gothic" pitchFamily="34" charset="0"/>
              </a:rPr>
              <a:t>Уландрык</a:t>
            </a:r>
            <a:r>
              <a:rPr lang="ru-RU" dirty="0" smtClean="0">
                <a:latin typeface="Century Gothic" pitchFamily="34" charset="0"/>
              </a:rPr>
              <a:t>» и «</a:t>
            </a:r>
            <a:r>
              <a:rPr lang="ru-RU" dirty="0" err="1" smtClean="0">
                <a:latin typeface="Century Gothic" pitchFamily="34" charset="0"/>
              </a:rPr>
              <a:t>Аргут</a:t>
            </a:r>
            <a:r>
              <a:rPr lang="ru-RU" dirty="0" smtClean="0">
                <a:latin typeface="Century Gothic" pitchFamily="34" charset="0"/>
              </a:rPr>
              <a:t>». Южной границей первых двух участков является государственная граница Российской Федерации и Монголии.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3" name="Picture 1" descr="J:\127206c1fb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646" y="1619597"/>
            <a:ext cx="5544616" cy="3312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J:\d7e1b5bf25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58" y="4139877"/>
            <a:ext cx="604867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0" dirty="0" smtClean="0">
                <a:solidFill>
                  <a:srgbClr val="92D050"/>
                </a:solidFill>
                <a:latin typeface="Century Gothic" pitchFamily="34" charset="0"/>
              </a:rPr>
              <a:t>Национальный парк «Сайлюгемский»</a:t>
            </a:r>
            <a:endParaRPr lang="ru-RU" sz="4400" dirty="0"/>
          </a:p>
        </p:txBody>
      </p:sp>
      <p:pic>
        <p:nvPicPr>
          <p:cNvPr id="32770" name="Picture 2" descr="J:\saker-falc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1565"/>
            <a:ext cx="4608511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J:\Ochotona_palla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438" y="1403573"/>
            <a:ext cx="3600400" cy="306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J:\pic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830" y="1403573"/>
            <a:ext cx="4104383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J:\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6430" y="4571925"/>
            <a:ext cx="3700394" cy="265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90" y="179437"/>
            <a:ext cx="11017092" cy="1259946"/>
          </a:xfrm>
        </p:spPr>
        <p:txBody>
          <a:bodyPr/>
          <a:lstStyle/>
          <a:p>
            <a:pPr algn="ctr"/>
            <a:r>
              <a:rPr lang="ru-RU" sz="4800" b="0" dirty="0" smtClean="0">
                <a:solidFill>
                  <a:srgbClr val="92D050"/>
                </a:solidFill>
                <a:latin typeface="Century Gothic" pitchFamily="34" charset="0"/>
              </a:rPr>
              <a:t>Заключение</a:t>
            </a:r>
            <a:endParaRPr lang="ru-RU" sz="4800" b="0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982" y="1331565"/>
            <a:ext cx="11377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Алтай необычный край сочетающий в себе природные и историко-культурные достопримечательности. Его природа уникальна, и отлично подходит для экологического туризма. Памятники природы и археологические находки являются главными элементами, представляющими привлекательность для туристов, поэтому необходимо поддерживать их состояние на стабильно высоком уровне.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9457" name="Picture 1" descr="J:\51444e56c1a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58" y="4496073"/>
            <a:ext cx="5976664" cy="306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J:\51402d1215c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646" y="4283893"/>
            <a:ext cx="5521717" cy="306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12094" y="687618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Нижнее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</a:rPr>
              <a:t>Шавлинское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 озеро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0806" y="442790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Каменные грибы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</a:rPr>
              <a:t>Ак-Курум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0" dirty="0" smtClean="0">
                <a:solidFill>
                  <a:srgbClr val="92D050"/>
                </a:solidFill>
                <a:latin typeface="Century Gothic" pitchFamily="34" charset="0"/>
              </a:rPr>
              <a:t>Источники</a:t>
            </a:r>
            <a:endParaRPr lang="ru-RU" b="0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2054" y="1403573"/>
            <a:ext cx="100091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  <a:hlinkClick r:id="rId2"/>
              </a:rPr>
              <a:t>http://www.turistka.ru/altai/info.php?ob=388</a:t>
            </a:r>
            <a:endParaRPr lang="ru-RU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  <a:hlinkClick r:id="rId3"/>
              </a:rPr>
              <a:t>http://ru.wikipedia.org/wiki/%D0%A2%D1%83%D1%80%D0%B8%D0%B7%D0%BC_%D0%B2_%D0%A0%D0%B5%D1%81%D0%BF%D1%83%D0%B1%D0%BB%D0%B8%D0%BA%D0%B5_%D0%90%D0%BB%D1%82%D0%B0%D0%B9</a:t>
            </a:r>
            <a:endParaRPr lang="ru-RU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  <a:hlinkClick r:id="rId4"/>
              </a:rPr>
              <a:t>http://www.altairegion22.ru/territory/info/120809/13080922/</a:t>
            </a:r>
            <a:endParaRPr lang="ru-RU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  <a:hlinkClick r:id="rId5"/>
              </a:rPr>
              <a:t>http://www.rutraveller.ru/place/36676</a:t>
            </a:r>
            <a:endParaRPr lang="ru-RU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  <a:hlinkClick r:id="rId6"/>
              </a:rPr>
              <a:t>http://ru.wikipedia.org/wiki/%D0%90%D0%BB%D1%82%D0%B0%D0%B9%D1%81%D0%BA%D0%B8%D0%B9_%D0%B7%D0%B0%D0%BF%D0%BE%D0%B2%D0%B5%D0%B4%D0%BD%D0%B8%D0%BA</a:t>
            </a:r>
            <a:endParaRPr lang="ru-RU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  <a:hlinkClick r:id="rId7"/>
              </a:rPr>
              <a:t>http://www.altzapovednik.ru/</a:t>
            </a:r>
            <a:endParaRPr lang="ru-RU" dirty="0" smtClean="0">
              <a:latin typeface="Century Gothic" pitchFamily="34" charset="0"/>
            </a:endParaRPr>
          </a:p>
          <a:p>
            <a:pPr marL="457200" indent="-4572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070" y="0"/>
            <a:ext cx="9996991" cy="1259946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92D050"/>
                </a:solidFill>
                <a:latin typeface="Century Gothic" pitchFamily="34" charset="0"/>
              </a:rPr>
              <a:t>Содержание:</a:t>
            </a:r>
            <a:endParaRPr lang="ru-RU" b="0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974" y="1331565"/>
            <a:ext cx="676875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Актуальность и общая характеристика экотуризма на Алтае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Алтайский Государственный природный биосферный заповедник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Катунский биосферный заповедник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Плоскогорье Укок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Кулундинский государственный природный заказник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Тигирекский государственный природный заповедник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Национальный парк «</a:t>
            </a:r>
            <a:r>
              <a:rPr lang="ru-RU" dirty="0" err="1" smtClean="0">
                <a:latin typeface="Century Gothic" pitchFamily="34" charset="0"/>
              </a:rPr>
              <a:t>Сайлюгемский</a:t>
            </a:r>
            <a:r>
              <a:rPr lang="ru-RU" dirty="0" smtClean="0">
                <a:latin typeface="Century Gothic" pitchFamily="34" charset="0"/>
              </a:rPr>
              <a:t>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Вывод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entury Gothic" pitchFamily="34" charset="0"/>
              </a:rPr>
              <a:t>Источники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5П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>
          <a:xfrm>
            <a:off x="7200654" y="971525"/>
            <a:ext cx="5040559" cy="6372126"/>
          </a:xfrm>
          <a:noFill/>
          <a:effectLst>
            <a:softEdge rad="317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66" y="539477"/>
            <a:ext cx="11665296" cy="1259946"/>
          </a:xfrm>
        </p:spPr>
        <p:txBody>
          <a:bodyPr/>
          <a:lstStyle/>
          <a:p>
            <a:r>
              <a:rPr lang="ru-RU" sz="4400" b="0" dirty="0" smtClean="0">
                <a:solidFill>
                  <a:srgbClr val="92D050"/>
                </a:solidFill>
                <a:latin typeface="Century Gothic" pitchFamily="34" charset="0"/>
              </a:rPr>
              <a:t>Актуальность и общая характеристика экотуризма на Алтае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958" y="1619597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Туризм в Республике Алтай является одной из основных отраслей экономики региона, а также важным источником дохода. Ежегодно на Алтай приезжает до 1 </a:t>
            </a:r>
            <a:r>
              <a:rPr lang="ru-RU" dirty="0" err="1" smtClean="0">
                <a:latin typeface="Century Gothic" pitchFamily="34" charset="0"/>
              </a:rPr>
              <a:t>млн</a:t>
            </a:r>
            <a:r>
              <a:rPr lang="ru-RU" dirty="0" smtClean="0">
                <a:latin typeface="Century Gothic" pitchFamily="34" charset="0"/>
              </a:rPr>
              <a:t> туристов. Среди активных видов отдыха наибольший объём занимают летние экологические и культурно-познавательные путешествия и экскурсии, связанные с организацией автомобильных, пеших, конных, водных, альпинистских, охотничьих, рыболовных, спелеологических и иных видов отдыха, связанных с посещением природных и культурно исторических объектов и территорий.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49" name="Picture 1" descr="J:\туризм\yekoturyzm-na-hornom-alt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734" y="1331565"/>
            <a:ext cx="4968479" cy="596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998" y="467469"/>
            <a:ext cx="11017092" cy="1259946"/>
          </a:xfrm>
        </p:spPr>
        <p:txBody>
          <a:bodyPr/>
          <a:lstStyle/>
          <a:p>
            <a:r>
              <a:rPr lang="ru-RU" sz="4400" b="0" dirty="0" smtClean="0">
                <a:solidFill>
                  <a:srgbClr val="92D050"/>
                </a:solidFill>
                <a:latin typeface="Century Gothic" pitchFamily="34" charset="0"/>
              </a:rPr>
              <a:t>Алтайский Государственный природный биосферный заповедник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4349" y="1619597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Алтайский заповедник — один из наиболее крупных заповедников России, его площадь составляет 9,4 % от всей территории Республики Алтай. Весь правый берег Телецкого озера и 22 тыс. га его акватории находятся на заповедной территории. Вся территория заповедника не имеет ни одной автодороги.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026" name="Picture 2" descr="J:\туризм\ал з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606" y="4355901"/>
            <a:ext cx="5832648" cy="320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576990" y="449991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Хребет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</a:rPr>
              <a:t>Торот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27" name="Picture 3" descr="J:\spring-kaleidoscop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958" y="4355901"/>
            <a:ext cx="5904656" cy="320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28318" y="449991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Озеро Телецкое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28" name="Picture 4" descr="J:\dj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958" y="1403573"/>
            <a:ext cx="4104456" cy="30482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72134" y="1547589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Водопад </a:t>
            </a:r>
            <a:r>
              <a:rPr lang="ru-RU" dirty="0" err="1" smtClean="0"/>
              <a:t>Учар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12" y="251445"/>
            <a:ext cx="11413201" cy="1259946"/>
          </a:xfrm>
        </p:spPr>
        <p:txBody>
          <a:bodyPr/>
          <a:lstStyle/>
          <a:p>
            <a:r>
              <a:rPr lang="ru-RU" sz="4400" b="0" dirty="0" smtClean="0">
                <a:solidFill>
                  <a:srgbClr val="92D050"/>
                </a:solidFill>
                <a:latin typeface="Century Gothic" pitchFamily="34" charset="0"/>
              </a:rPr>
              <a:t>Алтайский Государственный природный биосферный заповедник</a:t>
            </a:r>
            <a:endParaRPr lang="ru-RU" sz="4400" dirty="0"/>
          </a:p>
        </p:txBody>
      </p:sp>
      <p:pic>
        <p:nvPicPr>
          <p:cNvPr id="2050" name="Picture 2" descr="J:\kose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597"/>
            <a:ext cx="4392414" cy="594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J:\00-350x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790" y="1619597"/>
            <a:ext cx="446442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:\0a16014693cb57bb382e277bfb99b63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0395" y="4427909"/>
            <a:ext cx="4340818" cy="313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J:\23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406" y="1619597"/>
            <a:ext cx="3528392" cy="594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5950" y="176361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Сибирский козерог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4582" y="183562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Черный аист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2814" y="687618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снежный барс — ирбис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48998" y="176361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Лебедь - кликун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6" y="395461"/>
            <a:ext cx="11017092" cy="1259946"/>
          </a:xfrm>
        </p:spPr>
        <p:txBody>
          <a:bodyPr/>
          <a:lstStyle/>
          <a:p>
            <a:r>
              <a:rPr lang="ru-RU" sz="4400" b="0" dirty="0" smtClean="0">
                <a:solidFill>
                  <a:srgbClr val="92D050"/>
                </a:solidFill>
                <a:latin typeface="Century Gothic" pitchFamily="34" charset="0"/>
              </a:rPr>
              <a:t>Катунский биосферный заповедник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974" y="1187549"/>
            <a:ext cx="58326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Заповедник был создан 25 июня 1991 года, а в январе 2000 года получил статус биосферного. Заповедник расположен в высокогорьях Центрального Алтая. С января 2000 прилегающая к Катунскому заповеднику территория стала Национальным парком «Белуха». Территория Катунского и Алтайского заповедников внесена в список Всемирного культурного и природного наследия ЮНЕСКО под названием «Золотые горы Алтая»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6625" name="Picture 1" descr="J:\alt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638" y="1043533"/>
            <a:ext cx="5832575" cy="6516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32774" y="687618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Гора Белуха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90" y="683493"/>
            <a:ext cx="11017092" cy="648072"/>
          </a:xfrm>
        </p:spPr>
        <p:txBody>
          <a:bodyPr/>
          <a:lstStyle/>
          <a:p>
            <a:r>
              <a:rPr lang="ru-RU" sz="4800" b="0" dirty="0" smtClean="0">
                <a:solidFill>
                  <a:srgbClr val="92D050"/>
                </a:solidFill>
                <a:latin typeface="Century Gothic" pitchFamily="34" charset="0"/>
              </a:rPr>
              <a:t>Плоскогорье Укок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966" y="1115541"/>
            <a:ext cx="11665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Century Gothic" pitchFamily="34" charset="0"/>
              </a:rPr>
              <a:t>Уко́к</a:t>
            </a:r>
            <a:r>
              <a:rPr lang="ru-RU" dirty="0" smtClean="0">
                <a:latin typeface="Century Gothic" pitchFamily="34" charset="0"/>
              </a:rPr>
              <a:t> — плоскогорье на крайнем юге Республики Алтай, на стыке государственных границ Казахстана, Китая, Монголии и России. В целом Укок является реликтом высоко приподнятой холмисто-западинной и грядово-западинной поверхности выравнивания. В южной части плоскогорья находится Природный парк Укок, </a:t>
            </a: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был создан в 1995 г. в целях сохранения уникальных природных ландшафтов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J:\normal-z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58" y="3563813"/>
            <a:ext cx="5904656" cy="399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J:\800px-Ukok_Plateau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614" y="3563813"/>
            <a:ext cx="5827017" cy="399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5990" y="3707829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г. </a:t>
            </a:r>
            <a:r>
              <a:rPr lang="ru-RU" dirty="0" err="1" smtClean="0">
                <a:latin typeface="Century Gothic" pitchFamily="34" charset="0"/>
              </a:rPr>
              <a:t>Куйтэн-Уул</a:t>
            </a:r>
            <a:r>
              <a:rPr lang="ru-RU" dirty="0" smtClean="0">
                <a:latin typeface="Century Gothic" pitchFamily="34" charset="0"/>
              </a:rPr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80846" y="3779837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Долина реки </a:t>
            </a:r>
            <a:r>
              <a:rPr lang="ru-RU" dirty="0" err="1" smtClean="0">
                <a:latin typeface="Century Gothic" pitchFamily="34" charset="0"/>
              </a:rPr>
              <a:t>Калгуты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998" y="539477"/>
            <a:ext cx="11017092" cy="1259946"/>
          </a:xfrm>
        </p:spPr>
        <p:txBody>
          <a:bodyPr/>
          <a:lstStyle/>
          <a:p>
            <a:r>
              <a:rPr lang="ru-RU" sz="4400" b="0" dirty="0" smtClean="0">
                <a:solidFill>
                  <a:srgbClr val="92D050"/>
                </a:solidFill>
                <a:latin typeface="Century Gothic" pitchFamily="34" charset="0"/>
              </a:rPr>
              <a:t>Кулундинский государственный природный заказник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0726" y="1403573"/>
            <a:ext cx="48245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Создан 18.11.1966 г. Первоначальным мотивом организации заказника была оптимизация численности бобра. Общая площадь заказника 14000 га, в том числе лесных угодий – 13000 га, полевых – 400 га, водных – 600 га. Заказник расположен на Приобском плато, его территория полностью размещается в пределах </a:t>
            </a:r>
            <a:r>
              <a:rPr lang="ru-RU" dirty="0" err="1" smtClean="0">
                <a:latin typeface="Century Gothic" pitchFamily="34" charset="0"/>
              </a:rPr>
              <a:t>Кулундинского</a:t>
            </a:r>
            <a:r>
              <a:rPr lang="ru-RU" dirty="0" smtClean="0">
                <a:latin typeface="Century Gothic" pitchFamily="34" charset="0"/>
              </a:rPr>
              <a:t> ленточного бора. Рельеф грядово-бугристый. Через бор протекает р. Кулунда.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5601" name="Picture 1" descr="J: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74" y="1547589"/>
            <a:ext cx="669674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36030" y="176361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Река Кулунда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998" y="755501"/>
            <a:ext cx="11017092" cy="812804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/>
          </a:p>
        </p:txBody>
      </p:sp>
      <p:pic>
        <p:nvPicPr>
          <p:cNvPr id="24577" name="Picture 1" descr="J:\9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846" y="1475581"/>
            <a:ext cx="3960367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J:\1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773" y="4571925"/>
            <a:ext cx="3960440" cy="298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J:\fi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958" y="1691605"/>
            <a:ext cx="38884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J:\medium_Castor_fib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4382" y="1691605"/>
            <a:ext cx="4223041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08038" y="0"/>
            <a:ext cx="11449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  <a:latin typeface="Century Gothic" pitchFamily="34" charset="0"/>
              </a:rPr>
              <a:t>Кулундинский государственный природный заказник</a:t>
            </a:r>
            <a:endParaRPr lang="ru-RU" sz="44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0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Тема40</Template>
  <TotalTime>1366</TotalTime>
  <Words>617</Words>
  <Application>Microsoft Office PowerPoint</Application>
  <PresentationFormat>Произвольный</PresentationFormat>
  <Paragraphs>70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Тема40</vt:lpstr>
      <vt:lpstr>Слайд 1</vt:lpstr>
      <vt:lpstr>Содержание:</vt:lpstr>
      <vt:lpstr>Актуальность и общая характеристика экотуризма на Алтае </vt:lpstr>
      <vt:lpstr>Алтайский Государственный природный биосферный заповедник </vt:lpstr>
      <vt:lpstr>Алтайский Государственный природный биосферный заповедник</vt:lpstr>
      <vt:lpstr>Катунский биосферный заповедник </vt:lpstr>
      <vt:lpstr>Плоскогорье Укок </vt:lpstr>
      <vt:lpstr>Кулундинский государственный природный заказник </vt:lpstr>
      <vt:lpstr> </vt:lpstr>
      <vt:lpstr> </vt:lpstr>
      <vt:lpstr>Тигирекский государственный природный заповедник </vt:lpstr>
      <vt:lpstr>Национальный парк «Сайлюгемский» </vt:lpstr>
      <vt:lpstr>Национальный парк «Сайлюгемский»</vt:lpstr>
      <vt:lpstr>Заключение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Alena</dc:creator>
  <cp:lastModifiedBy>Евгений Лебедев</cp:lastModifiedBy>
  <cp:revision>70</cp:revision>
  <dcterms:created xsi:type="dcterms:W3CDTF">2013-12-20T14:54:52Z</dcterms:created>
  <dcterms:modified xsi:type="dcterms:W3CDTF">2016-03-03T13:11:07Z</dcterms:modified>
</cp:coreProperties>
</file>